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5" r:id="rId1"/>
  </p:sldMasterIdLst>
  <p:notesMasterIdLst>
    <p:notesMasterId r:id="rId75"/>
  </p:notesMasterIdLst>
  <p:handoutMasterIdLst>
    <p:handoutMasterId r:id="rId76"/>
  </p:handoutMasterIdLst>
  <p:sldIdLst>
    <p:sldId id="2147474327" r:id="rId2"/>
    <p:sldId id="2147474280" r:id="rId3"/>
    <p:sldId id="2147473958" r:id="rId4"/>
    <p:sldId id="2147474111" r:id="rId5"/>
    <p:sldId id="2147474334" r:id="rId6"/>
    <p:sldId id="2147474398" r:id="rId7"/>
    <p:sldId id="1367" r:id="rId8"/>
    <p:sldId id="2147474282" r:id="rId9"/>
    <p:sldId id="2147474399" r:id="rId10"/>
    <p:sldId id="2147474553" r:id="rId11"/>
    <p:sldId id="2147474284" r:id="rId12"/>
    <p:sldId id="2147474285" r:id="rId13"/>
    <p:sldId id="2147474070" r:id="rId14"/>
    <p:sldId id="2147474286" r:id="rId15"/>
    <p:sldId id="2147474287" r:id="rId16"/>
    <p:sldId id="2147474336" r:id="rId17"/>
    <p:sldId id="2147474337" r:id="rId18"/>
    <p:sldId id="2147474338" r:id="rId19"/>
    <p:sldId id="2147474339" r:id="rId20"/>
    <p:sldId id="2147474340" r:id="rId21"/>
    <p:sldId id="2147474341" r:id="rId22"/>
    <p:sldId id="2147474548" r:id="rId23"/>
    <p:sldId id="2147474561" r:id="rId24"/>
    <p:sldId id="1383" r:id="rId25"/>
    <p:sldId id="2147474342" r:id="rId26"/>
    <p:sldId id="2147474388" r:id="rId27"/>
    <p:sldId id="2147474389" r:id="rId28"/>
    <p:sldId id="2147474358" r:id="rId29"/>
    <p:sldId id="2147474359" r:id="rId30"/>
    <p:sldId id="2147474296" r:id="rId31"/>
    <p:sldId id="2147474084" r:id="rId32"/>
    <p:sldId id="2147474297" r:id="rId33"/>
    <p:sldId id="2147474360" r:id="rId34"/>
    <p:sldId id="2147474361" r:id="rId35"/>
    <p:sldId id="2147474298" r:id="rId36"/>
    <p:sldId id="2147474562" r:id="rId37"/>
    <p:sldId id="2147474363" r:id="rId38"/>
    <p:sldId id="2147474390" r:id="rId39"/>
    <p:sldId id="2147474391" r:id="rId40"/>
    <p:sldId id="2147474343" r:id="rId41"/>
    <p:sldId id="2147474563" r:id="rId42"/>
    <p:sldId id="2147474345" r:id="rId43"/>
    <p:sldId id="2147474106" r:id="rId44"/>
    <p:sldId id="1410" r:id="rId45"/>
    <p:sldId id="2147474346" r:id="rId46"/>
    <p:sldId id="2147474347" r:id="rId47"/>
    <p:sldId id="2147474348" r:id="rId48"/>
    <p:sldId id="2147474542" r:id="rId49"/>
    <p:sldId id="2147474545" r:id="rId50"/>
    <p:sldId id="2147474310" r:id="rId51"/>
    <p:sldId id="2147474349" r:id="rId52"/>
    <p:sldId id="2147474392" r:id="rId53"/>
    <p:sldId id="2147474393" r:id="rId54"/>
    <p:sldId id="2147474350" r:id="rId55"/>
    <p:sldId id="2147474351" r:id="rId56"/>
    <p:sldId id="2147474314" r:id="rId57"/>
    <p:sldId id="2147474564" r:id="rId58"/>
    <p:sldId id="1391" r:id="rId59"/>
    <p:sldId id="2147474316" r:id="rId60"/>
    <p:sldId id="2147474352" r:id="rId61"/>
    <p:sldId id="2147474353" r:id="rId62"/>
    <p:sldId id="2147474354" r:id="rId63"/>
    <p:sldId id="2147474319" r:id="rId64"/>
    <p:sldId id="2147474557" r:id="rId65"/>
    <p:sldId id="2147474558" r:id="rId66"/>
    <p:sldId id="2147474216" r:id="rId67"/>
    <p:sldId id="2147474355" r:id="rId68"/>
    <p:sldId id="2147474394" r:id="rId69"/>
    <p:sldId id="2147474395" r:id="rId70"/>
    <p:sldId id="2147474396" r:id="rId71"/>
    <p:sldId id="2147474397" r:id="rId72"/>
    <p:sldId id="2147474356" r:id="rId73"/>
    <p:sldId id="2147474565" r:id="rId7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sektion" id="{0209FA39-D058-544A-B624-1322E74F278B}">
          <p14:sldIdLst>
            <p14:sldId id="2147474327"/>
            <p14:sldId id="2147474280"/>
            <p14:sldId id="2147473958"/>
            <p14:sldId id="2147474111"/>
          </p14:sldIdLst>
        </p14:section>
        <p14:section name="3.1 Kommunikation om bæredygtighed" id="{A468D881-CD52-1A43-A8B5-CF3137ED77A1}">
          <p14:sldIdLst>
            <p14:sldId id="2147474334"/>
            <p14:sldId id="2147474398"/>
            <p14:sldId id="1367"/>
            <p14:sldId id="2147474282"/>
            <p14:sldId id="2147474399"/>
            <p14:sldId id="2147474553"/>
            <p14:sldId id="2147474284"/>
            <p14:sldId id="2147474285"/>
            <p14:sldId id="2147474070"/>
            <p14:sldId id="2147474286"/>
            <p14:sldId id="2147474287"/>
            <p14:sldId id="2147474336"/>
            <p14:sldId id="2147474337"/>
            <p14:sldId id="2147474338"/>
            <p14:sldId id="2147474339"/>
            <p14:sldId id="2147474340"/>
            <p14:sldId id="2147474341"/>
            <p14:sldId id="2147474548"/>
            <p14:sldId id="2147474561"/>
            <p14:sldId id="1383"/>
            <p14:sldId id="2147474342"/>
            <p14:sldId id="2147474388"/>
            <p14:sldId id="2147474389"/>
          </p14:sldIdLst>
        </p14:section>
        <p14:section name="3.2 Involvering af brugerne" id="{D05A2E3B-0559-CE4F-AE30-7240D98D6C8D}">
          <p14:sldIdLst>
            <p14:sldId id="2147474358"/>
            <p14:sldId id="2147474359"/>
            <p14:sldId id="2147474296"/>
            <p14:sldId id="2147474084"/>
            <p14:sldId id="2147474297"/>
            <p14:sldId id="2147474360"/>
            <p14:sldId id="2147474361"/>
            <p14:sldId id="2147474298"/>
            <p14:sldId id="2147474562"/>
            <p14:sldId id="2147474363"/>
            <p14:sldId id="2147474390"/>
            <p14:sldId id="2147474391"/>
          </p14:sldIdLst>
        </p14:section>
        <p14:section name="3.3 Kommunikation og teknologi" id="{66D82700-A0FD-ED45-86CA-4175292431D9}">
          <p14:sldIdLst>
            <p14:sldId id="2147474343"/>
            <p14:sldId id="2147474563"/>
            <p14:sldId id="2147474345"/>
            <p14:sldId id="2147474106"/>
            <p14:sldId id="1410"/>
            <p14:sldId id="2147474346"/>
            <p14:sldId id="2147474347"/>
            <p14:sldId id="2147474348"/>
            <p14:sldId id="2147474542"/>
            <p14:sldId id="2147474545"/>
            <p14:sldId id="2147474310"/>
            <p14:sldId id="2147474349"/>
            <p14:sldId id="2147474392"/>
            <p14:sldId id="2147474393"/>
          </p14:sldIdLst>
        </p14:section>
        <p14:section name="3.4 Strategier til formidling" id="{026D1B00-0438-964E-A1BD-F8799842EDEB}">
          <p14:sldIdLst>
            <p14:sldId id="2147474350"/>
            <p14:sldId id="2147474351"/>
            <p14:sldId id="2147474314"/>
            <p14:sldId id="2147474564"/>
            <p14:sldId id="1391"/>
            <p14:sldId id="2147474316"/>
            <p14:sldId id="2147474352"/>
            <p14:sldId id="2147474353"/>
            <p14:sldId id="2147474354"/>
            <p14:sldId id="2147474319"/>
            <p14:sldId id="2147474557"/>
            <p14:sldId id="2147474558"/>
            <p14:sldId id="2147474216"/>
            <p14:sldId id="2147474355"/>
            <p14:sldId id="2147474394"/>
            <p14:sldId id="2147474395"/>
            <p14:sldId id="2147474396"/>
            <p14:sldId id="2147474397"/>
            <p14:sldId id="2147474356"/>
            <p14:sldId id="214747456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2A260B-86F7-1971-B99C-E0055D96FD54}" name="Rikke Soede" initials="" userId="S::rso@dfm-net.dk::5c0419d9-34d0-402f-a890-51d4058b4345" providerId="AD"/>
  <p188:author id="{B5F9BCFC-121F-A83A-09D0-8923AC5A4D2A}" name="Jan Johansson" initials="" userId="S::jjo@dfm-net.dk::d3201abd-0fe5-4758-ae95-e27641b75ed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8EADA"/>
    <a:srgbClr val="EED8D7"/>
    <a:srgbClr val="FFFC00"/>
    <a:srgbClr val="033839"/>
    <a:srgbClr val="7AB77F"/>
    <a:srgbClr val="F8FBF8"/>
    <a:srgbClr val="043838"/>
    <a:srgbClr val="E1F4AD"/>
    <a:srgbClr val="60BA79"/>
    <a:srgbClr val="00704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637" autoAdjust="0"/>
    <p:restoredTop sz="87374"/>
  </p:normalViewPr>
  <p:slideViewPr>
    <p:cSldViewPr snapToGrid="0">
      <p:cViewPr varScale="1">
        <p:scale>
          <a:sx n="60" d="100"/>
          <a:sy n="60" d="100"/>
        </p:scale>
        <p:origin x="200" y="1128"/>
      </p:cViewPr>
      <p:guideLst/>
    </p:cSldViewPr>
  </p:slideViewPr>
  <p:outlineViewPr>
    <p:cViewPr>
      <p:scale>
        <a:sx n="33" d="100"/>
        <a:sy n="33" d="100"/>
      </p:scale>
      <p:origin x="0" y="-215160"/>
    </p:cViewPr>
  </p:outlineViewPr>
  <p:notesTextViewPr>
    <p:cViewPr>
      <p:scale>
        <a:sx n="145" d="100"/>
        <a:sy n="145" d="100"/>
      </p:scale>
      <p:origin x="0" y="0"/>
    </p:cViewPr>
  </p:notesTextViewPr>
  <p:sorterViewPr>
    <p:cViewPr>
      <p:scale>
        <a:sx n="80" d="100"/>
        <a:sy n="80" d="100"/>
      </p:scale>
      <p:origin x="0" y="0"/>
    </p:cViewPr>
  </p:sorterViewPr>
  <p:notesViewPr>
    <p:cSldViewPr snapToGrid="0">
      <p:cViewPr varScale="1">
        <p:scale>
          <a:sx n="90" d="100"/>
          <a:sy n="90" d="100"/>
        </p:scale>
        <p:origin x="4128" y="21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8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123C8075-E5AE-A4E3-06FE-C9F2C1F7D8E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a:extLst>
              <a:ext uri="{FF2B5EF4-FFF2-40B4-BE49-F238E27FC236}">
                <a16:creationId xmlns:a16="http://schemas.microsoft.com/office/drawing/2014/main" id="{08CC2F77-954B-EDCB-DB25-362F512222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B74614-F2B9-45A2-BD1D-8F83BDF2F740}" type="datetimeFigureOut">
              <a:rPr lang="da-DK" smtClean="0"/>
              <a:t>21.09.2026</a:t>
            </a:fld>
            <a:endParaRPr lang="da-DK"/>
          </a:p>
        </p:txBody>
      </p:sp>
      <p:sp>
        <p:nvSpPr>
          <p:cNvPr id="4" name="Pladsholder til sidefod 3">
            <a:extLst>
              <a:ext uri="{FF2B5EF4-FFF2-40B4-BE49-F238E27FC236}">
                <a16:creationId xmlns:a16="http://schemas.microsoft.com/office/drawing/2014/main" id="{510BB65A-A984-43F0-152D-7E34502150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a:extLst>
              <a:ext uri="{FF2B5EF4-FFF2-40B4-BE49-F238E27FC236}">
                <a16:creationId xmlns:a16="http://schemas.microsoft.com/office/drawing/2014/main" id="{5CA8D8A1-7D65-DA99-F1D6-0CC60EBFBE9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2EA020B-65C6-45F4-BA06-2CE49B49DEB6}" type="slidenum">
              <a:rPr lang="da-DK" smtClean="0"/>
              <a:t>‹nr.›</a:t>
            </a:fld>
            <a:endParaRPr lang="da-DK"/>
          </a:p>
        </p:txBody>
      </p:sp>
    </p:spTree>
    <p:extLst>
      <p:ext uri="{BB962C8B-B14F-4D97-AF65-F5344CB8AC3E}">
        <p14:creationId xmlns:p14="http://schemas.microsoft.com/office/powerpoint/2010/main" val="10727744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0F85EE-EBC9-46B3-AC42-DAC136EC57BD}" type="datetimeFigureOut">
              <a:rPr lang="da-DK" smtClean="0"/>
              <a:t>21.09.2026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63B6F0-9210-403B-BA81-E2C9C8EA4122}" type="slidenum">
              <a:rPr lang="da-DK" smtClean="0"/>
              <a:t>‹nr.›</a:t>
            </a:fld>
            <a:endParaRPr lang="da-DK"/>
          </a:p>
        </p:txBody>
      </p:sp>
    </p:spTree>
    <p:extLst>
      <p:ext uri="{BB962C8B-B14F-4D97-AF65-F5344CB8AC3E}">
        <p14:creationId xmlns:p14="http://schemas.microsoft.com/office/powerpoint/2010/main" val="3175267483"/>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677217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dirty="0"/>
              <a:t>Vi skal have nyt gulvtæppe – du skal fjerne dine ting, der står på gulvet.</a:t>
            </a:r>
          </a:p>
        </p:txBody>
      </p:sp>
    </p:spTree>
    <p:extLst>
      <p:ext uri="{BB962C8B-B14F-4D97-AF65-F5344CB8AC3E}">
        <p14:creationId xmlns:p14="http://schemas.microsoft.com/office/powerpoint/2010/main" val="2073431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dirty="0"/>
          </a:p>
        </p:txBody>
      </p:sp>
    </p:spTree>
    <p:extLst>
      <p:ext uri="{BB962C8B-B14F-4D97-AF65-F5344CB8AC3E}">
        <p14:creationId xmlns:p14="http://schemas.microsoft.com/office/powerpoint/2010/main" val="5117230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6.svg"/><Relationship Id="rId4"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1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9.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5.svg"/><Relationship Id="rId4" Type="http://schemas.openxmlformats.org/officeDocument/2006/relationships/image" Target="../media/image3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 Id="rId5" Type="http://schemas.openxmlformats.org/officeDocument/2006/relationships/image" Target="../media/image37.svg"/><Relationship Id="rId4" Type="http://schemas.openxmlformats.org/officeDocument/2006/relationships/image" Target="../media/image36.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4.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3.png"/><Relationship Id="rId5" Type="http://schemas.openxmlformats.org/officeDocument/2006/relationships/image" Target="../media/image16.svg"/><Relationship Id="rId4" Type="http://schemas.openxmlformats.org/officeDocument/2006/relationships/image" Target="../media/image15.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39.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38.png"/><Relationship Id="rId5" Type="http://schemas.openxmlformats.org/officeDocument/2006/relationships/image" Target="../media/image8.svg"/><Relationship Id="rId4" Type="http://schemas.openxmlformats.org/officeDocument/2006/relationships/image" Target="../media/image7.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mailto:jjo@dfm-net.dk" TargetMode="External"/><Relationship Id="rId2" Type="http://schemas.openxmlformats.org/officeDocument/2006/relationships/image" Target="../media/image40.png"/><Relationship Id="rId1" Type="http://schemas.openxmlformats.org/officeDocument/2006/relationships/slideMaster" Target="../slideMasters/slideMaster1.xml"/><Relationship Id="rId6" Type="http://schemas.openxmlformats.org/officeDocument/2006/relationships/hyperlink" Target="mailto:sbnn@ramboll.dk" TargetMode="Externa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hyperlink" Target="mailto:jjo@dfm-net.dk" TargetMode="External"/><Relationship Id="rId2" Type="http://schemas.openxmlformats.org/officeDocument/2006/relationships/image" Target="../media/image44.png"/><Relationship Id="rId1" Type="http://schemas.openxmlformats.org/officeDocument/2006/relationships/slideMaster" Target="../slideMasters/slideMaster1.xml"/><Relationship Id="rId6" Type="http://schemas.openxmlformats.org/officeDocument/2006/relationships/hyperlink" Target="mailto:mailto:jjo@dfm-net.dk" TargetMode="External"/><Relationship Id="rId5" Type="http://schemas.openxmlformats.org/officeDocument/2006/relationships/image" Target="../media/image43.svg"/><Relationship Id="rId4" Type="http://schemas.openxmlformats.org/officeDocument/2006/relationships/image" Target="../media/image42.png"/></Relationships>
</file>

<file path=ppt/slideLayouts/_rels/slideLayout38.xml.rels><?xml version="1.0" encoding="UTF-8" standalone="yes"?>
<Relationships xmlns="http://schemas.openxmlformats.org/package/2006/relationships"><Relationship Id="rId3" Type="http://schemas.openxmlformats.org/officeDocument/2006/relationships/hyperlink" Target="mailto:rso@dfm-net.dk" TargetMode="External"/><Relationship Id="rId2" Type="http://schemas.openxmlformats.org/officeDocument/2006/relationships/image" Target="../media/image45.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2.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6.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verskrift modul 1">
    <p:spTree>
      <p:nvGrpSpPr>
        <p:cNvPr id="1" name=""/>
        <p:cNvGrpSpPr/>
        <p:nvPr/>
      </p:nvGrpSpPr>
      <p:grpSpPr>
        <a:xfrm>
          <a:off x="0" y="0"/>
          <a:ext cx="0" cy="0"/>
          <a:chOff x="0" y="0"/>
          <a:chExt cx="0" cy="0"/>
        </a:xfrm>
      </p:grpSpPr>
      <p:pic>
        <p:nvPicPr>
          <p:cNvPr id="6" name="Billede 5" descr="Et billede, der indeholder Byplanlægning, Skaleringsmodel, Luftfotografering, bygning&#10;&#10;Automatisk genereret beskrivelse">
            <a:extLst>
              <a:ext uri="{FF2B5EF4-FFF2-40B4-BE49-F238E27FC236}">
                <a16:creationId xmlns:a16="http://schemas.microsoft.com/office/drawing/2014/main" id="{B179856F-DCE5-2092-0D74-18C0FE742BB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269"/>
            <a:ext cx="12192000" cy="6857462"/>
          </a:xfrm>
          <a:prstGeom prst="rect">
            <a:avLst/>
          </a:prstGeom>
        </p:spPr>
      </p:pic>
      <p:sp>
        <p:nvSpPr>
          <p:cNvPr id="3" name="Rektangel 2">
            <a:extLst>
              <a:ext uri="{FF2B5EF4-FFF2-40B4-BE49-F238E27FC236}">
                <a16:creationId xmlns:a16="http://schemas.microsoft.com/office/drawing/2014/main" id="{6279FF7E-FCEA-F8C8-39C6-1664D010A31E}"/>
              </a:ext>
            </a:extLst>
          </p:cNvPr>
          <p:cNvSpPr/>
          <p:nvPr userDrawn="1"/>
        </p:nvSpPr>
        <p:spPr>
          <a:xfrm>
            <a:off x="-3" y="-269"/>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itel 1">
            <a:extLst>
              <a:ext uri="{FF2B5EF4-FFF2-40B4-BE49-F238E27FC236}">
                <a16:creationId xmlns:a16="http://schemas.microsoft.com/office/drawing/2014/main" id="{C37F494C-55AC-6B32-2DA8-73B6D18AD585}"/>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1" i="0">
                <a:solidFill>
                  <a:schemeClr val="accent2"/>
                </a:solidFill>
                <a:latin typeface="+mj-lt"/>
                <a:cs typeface="Segoe UI Semibold" panose="020B0502040204020203" pitchFamily="34" charset="0"/>
              </a:defRPr>
            </a:lvl1pPr>
          </a:lstStyle>
          <a:p>
            <a:r>
              <a:rPr lang="da-DK" sz="2400" dirty="0"/>
              <a:t>Bæredygtighed i FM</a:t>
            </a:r>
            <a:br>
              <a:rPr lang="da-DK" dirty="0"/>
            </a:br>
            <a:r>
              <a:rPr lang="da-DK" dirty="0"/>
              <a:t>Modul 1</a:t>
            </a:r>
          </a:p>
        </p:txBody>
      </p:sp>
      <p:sp>
        <p:nvSpPr>
          <p:cNvPr id="9" name="Pladsholder til tekst 3">
            <a:extLst>
              <a:ext uri="{FF2B5EF4-FFF2-40B4-BE49-F238E27FC236}">
                <a16:creationId xmlns:a16="http://schemas.microsoft.com/office/drawing/2014/main" id="{4B62E2C2-1D49-9C2C-2189-AFEFF034C069}"/>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153922711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verskrift modul 2">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FB8F9889-DC58-C130-F45A-75EB0C2FD6D1}"/>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1999" cy="6858000"/>
          </a:xfrm>
          <a:prstGeom prst="rect">
            <a:avLst/>
          </a:prstGeom>
        </p:spPr>
      </p:pic>
      <p:sp>
        <p:nvSpPr>
          <p:cNvPr id="8" name="Rektangel 7">
            <a:extLst>
              <a:ext uri="{FF2B5EF4-FFF2-40B4-BE49-F238E27FC236}">
                <a16:creationId xmlns:a16="http://schemas.microsoft.com/office/drawing/2014/main" id="{819996D3-67BC-0BB2-9EC8-DEA0074DD1FA}"/>
              </a:ext>
            </a:extLst>
          </p:cNvPr>
          <p:cNvSpPr/>
          <p:nvPr/>
        </p:nvSpPr>
        <p:spPr>
          <a:xfrm>
            <a:off x="0" y="0"/>
            <a:ext cx="12192000" cy="6858000"/>
          </a:xfrm>
          <a:prstGeom prst="rect">
            <a:avLst/>
          </a:prstGeom>
          <a:solidFill>
            <a:srgbClr val="013738">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Titel 1">
            <a:extLst>
              <a:ext uri="{FF2B5EF4-FFF2-40B4-BE49-F238E27FC236}">
                <a16:creationId xmlns:a16="http://schemas.microsoft.com/office/drawing/2014/main" id="{73A58803-8F9D-4422-C8E9-C954CF4C15F2}"/>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2</a:t>
            </a:r>
          </a:p>
        </p:txBody>
      </p:sp>
      <p:sp>
        <p:nvSpPr>
          <p:cNvPr id="10" name="Pladsholder til tekst 3">
            <a:extLst>
              <a:ext uri="{FF2B5EF4-FFF2-40B4-BE49-F238E27FC236}">
                <a16:creationId xmlns:a16="http://schemas.microsoft.com/office/drawing/2014/main" id="{E0972D34-B05B-18D9-F6E5-AFF184BF4329}"/>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147715628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skrift modul 3">
    <p:spTree>
      <p:nvGrpSpPr>
        <p:cNvPr id="1" name=""/>
        <p:cNvGrpSpPr/>
        <p:nvPr/>
      </p:nvGrpSpPr>
      <p:grpSpPr>
        <a:xfrm>
          <a:off x="0" y="0"/>
          <a:ext cx="0" cy="0"/>
          <a:chOff x="0" y="0"/>
          <a:chExt cx="0" cy="0"/>
        </a:xfrm>
      </p:grpSpPr>
      <p:pic>
        <p:nvPicPr>
          <p:cNvPr id="6" name="Billede 5" descr="Et billede, der indeholder bygning, Byplanlægning, Skaleringsmodel, hus&#10;&#10;Automatisk genereret beskrivelse">
            <a:extLst>
              <a:ext uri="{FF2B5EF4-FFF2-40B4-BE49-F238E27FC236}">
                <a16:creationId xmlns:a16="http://schemas.microsoft.com/office/drawing/2014/main" id="{EAD486F5-68FE-BDB9-B490-653F513AD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786"/>
            <a:ext cx="12193404" cy="6857213"/>
          </a:xfrm>
          <a:prstGeom prst="rect">
            <a:avLst/>
          </a:prstGeom>
        </p:spPr>
      </p:pic>
      <p:sp>
        <p:nvSpPr>
          <p:cNvPr id="3" name="Rektangel 2">
            <a:extLst>
              <a:ext uri="{FF2B5EF4-FFF2-40B4-BE49-F238E27FC236}">
                <a16:creationId xmlns:a16="http://schemas.microsoft.com/office/drawing/2014/main" id="{6279FF7E-FCEA-F8C8-39C6-1664D010A31E}"/>
              </a:ext>
            </a:extLst>
          </p:cNvPr>
          <p:cNvSpPr/>
          <p:nvPr/>
        </p:nvSpPr>
        <p:spPr>
          <a:xfrm>
            <a:off x="-3" y="-786"/>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0" name="Titel 1">
            <a:extLst>
              <a:ext uri="{FF2B5EF4-FFF2-40B4-BE49-F238E27FC236}">
                <a16:creationId xmlns:a16="http://schemas.microsoft.com/office/drawing/2014/main" id="{E52C919D-1B3A-F422-A29D-3DDDAC4D5714}"/>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3</a:t>
            </a:r>
          </a:p>
        </p:txBody>
      </p:sp>
      <p:sp>
        <p:nvSpPr>
          <p:cNvPr id="11" name="Pladsholder til tekst 3">
            <a:extLst>
              <a:ext uri="{FF2B5EF4-FFF2-40B4-BE49-F238E27FC236}">
                <a16:creationId xmlns:a16="http://schemas.microsoft.com/office/drawing/2014/main" id="{7E22C1EE-AB53-9477-9070-0C347064778A}"/>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408773597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skrift modul 4">
    <p:spTree>
      <p:nvGrpSpPr>
        <p:cNvPr id="1" name=""/>
        <p:cNvGrpSpPr/>
        <p:nvPr/>
      </p:nvGrpSpPr>
      <p:grpSpPr>
        <a:xfrm>
          <a:off x="0" y="0"/>
          <a:ext cx="0" cy="0"/>
          <a:chOff x="0" y="0"/>
          <a:chExt cx="0" cy="0"/>
        </a:xfrm>
      </p:grpSpPr>
      <p:pic>
        <p:nvPicPr>
          <p:cNvPr id="6" name="Billede 5" descr="Et billede, der indeholder elektronik, kredsløb&#10;&#10;Automatisk genereret beskrivelse">
            <a:extLst>
              <a:ext uri="{FF2B5EF4-FFF2-40B4-BE49-F238E27FC236}">
                <a16:creationId xmlns:a16="http://schemas.microsoft.com/office/drawing/2014/main" id="{B4D13610-4768-755D-293C-75C4E5BF836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2432"/>
            <a:ext cx="12196331" cy="6855567"/>
          </a:xfrm>
          <a:prstGeom prst="rect">
            <a:avLst/>
          </a:prstGeom>
        </p:spPr>
      </p:pic>
      <p:sp>
        <p:nvSpPr>
          <p:cNvPr id="3" name="Rektangel 2">
            <a:extLst>
              <a:ext uri="{FF2B5EF4-FFF2-40B4-BE49-F238E27FC236}">
                <a16:creationId xmlns:a16="http://schemas.microsoft.com/office/drawing/2014/main" id="{6279FF7E-FCEA-F8C8-39C6-1664D010A31E}"/>
              </a:ext>
            </a:extLst>
          </p:cNvPr>
          <p:cNvSpPr/>
          <p:nvPr/>
        </p:nvSpPr>
        <p:spPr>
          <a:xfrm>
            <a:off x="0" y="-2432"/>
            <a:ext cx="12192000" cy="6858000"/>
          </a:xfrm>
          <a:prstGeom prst="rect">
            <a:avLst/>
          </a:prstGeom>
          <a:solidFill>
            <a:srgbClr val="013738">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E0F40A67-F41B-24D7-AFD8-C911C7F517D8}"/>
              </a:ext>
            </a:extLst>
          </p:cNvPr>
          <p:cNvSpPr>
            <a:spLocks noGrp="1"/>
          </p:cNvSpPr>
          <p:nvPr>
            <p:ph type="ctrTitle" hasCustomPrompt="1"/>
          </p:nvPr>
        </p:nvSpPr>
        <p:spPr>
          <a:xfrm>
            <a:off x="1524000" y="1404603"/>
            <a:ext cx="9144000" cy="2387600"/>
          </a:xfrm>
          <a:prstGeom prst="rect">
            <a:avLst/>
          </a:prstGeom>
        </p:spPr>
        <p:txBody>
          <a:bodyPr anchor="b">
            <a:noAutofit/>
          </a:bodyPr>
          <a:lstStyle>
            <a:lvl1pPr algn="ctr">
              <a:lnSpc>
                <a:spcPct val="114000"/>
              </a:lnSpc>
              <a:defRPr sz="3500" b="0" i="0">
                <a:solidFill>
                  <a:schemeClr val="accent2"/>
                </a:solidFill>
                <a:latin typeface="+mj-lt"/>
                <a:cs typeface="Archivo Medium" pitchFamily="2" charset="77"/>
              </a:defRPr>
            </a:lvl1pPr>
          </a:lstStyle>
          <a:p>
            <a:r>
              <a:rPr lang="da-DK" sz="2400" dirty="0"/>
              <a:t>Bæredygtighed i FM</a:t>
            </a:r>
            <a:br>
              <a:rPr lang="da-DK" dirty="0"/>
            </a:br>
            <a:r>
              <a:rPr lang="da-DK" dirty="0"/>
              <a:t>Modul 4</a:t>
            </a:r>
          </a:p>
        </p:txBody>
      </p:sp>
      <p:sp>
        <p:nvSpPr>
          <p:cNvPr id="11" name="Pladsholder til tekst 3">
            <a:extLst>
              <a:ext uri="{FF2B5EF4-FFF2-40B4-BE49-F238E27FC236}">
                <a16:creationId xmlns:a16="http://schemas.microsoft.com/office/drawing/2014/main" id="{C455CA05-2E6F-6084-F6A9-AF90C161D4D0}"/>
              </a:ext>
            </a:extLst>
          </p:cNvPr>
          <p:cNvSpPr>
            <a:spLocks noGrp="1"/>
          </p:cNvSpPr>
          <p:nvPr>
            <p:ph type="body" sz="half" idx="13" hasCustomPrompt="1"/>
          </p:nvPr>
        </p:nvSpPr>
        <p:spPr>
          <a:xfrm>
            <a:off x="3301081" y="3891056"/>
            <a:ext cx="5589836" cy="377797"/>
          </a:xfrm>
          <a:prstGeom prst="rect">
            <a:avLst/>
          </a:prstGeom>
        </p:spPr>
        <p:txBody>
          <a:bodyPr anchor="b">
            <a:noAutofit/>
          </a:bodyPr>
          <a:lstStyle>
            <a:lvl1pPr marL="0" indent="0" algn="ctr">
              <a:lnSpc>
                <a:spcPct val="114000"/>
              </a:lnSpc>
              <a:buNone/>
              <a:defRPr lang="da-DK" sz="1400" b="1" kern="1200" dirty="0">
                <a:solidFill>
                  <a:srgbClr val="F6FFFA"/>
                </a:solidFill>
                <a:latin typeface="Century Gothic" panose="020B0502020202020204" pitchFamily="34" charset="0"/>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gn="ctr">
              <a:lnSpc>
                <a:spcPct val="150000"/>
              </a:lnSpc>
            </a:pPr>
            <a:r>
              <a:rPr lang="da-DK" sz="1400" b="1" kern="1200" dirty="0">
                <a:solidFill>
                  <a:srgbClr val="F6FFFA"/>
                </a:solidFill>
                <a:latin typeface="Century Gothic" panose="020B0502020202020204" pitchFamily="34" charset="0"/>
                <a:ea typeface="+mn-ea"/>
                <a:cs typeface="+mn-cs"/>
              </a:rPr>
              <a:t>Dansk Facilities Management</a:t>
            </a:r>
            <a:endParaRPr lang="da-DK" sz="1400" b="1" kern="1200" dirty="0">
              <a:solidFill>
                <a:srgbClr val="F6FFFA"/>
              </a:solidFill>
              <a:latin typeface="Quicksand" pitchFamily="2" charset="0"/>
              <a:ea typeface="+mn-ea"/>
              <a:cs typeface="+mn-cs"/>
            </a:endParaRPr>
          </a:p>
        </p:txBody>
      </p:sp>
    </p:spTree>
    <p:extLst>
      <p:ext uri="{BB962C8B-B14F-4D97-AF65-F5344CB8AC3E}">
        <p14:creationId xmlns:p14="http://schemas.microsoft.com/office/powerpoint/2010/main" val="271491653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lkommen">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7421DFDD-0AD3-9187-5949-E4DD12F32739}"/>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04718" y="657751"/>
            <a:ext cx="4076528" cy="3244997"/>
          </a:xfrm>
          <a:prstGeom prst="rect">
            <a:avLst/>
          </a:prstGeom>
        </p:spPr>
      </p:pic>
      <p:pic>
        <p:nvPicPr>
          <p:cNvPr id="6" name="Grafik 5">
            <a:extLst>
              <a:ext uri="{FF2B5EF4-FFF2-40B4-BE49-F238E27FC236}">
                <a16:creationId xmlns:a16="http://schemas.microsoft.com/office/drawing/2014/main" id="{C2A2CB3C-4E14-B4F8-01B0-D105BA49112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pic>
        <p:nvPicPr>
          <p:cNvPr id="10" name="Picture 2" descr="Partnere – Vinterakademi">
            <a:extLst>
              <a:ext uri="{FF2B5EF4-FFF2-40B4-BE49-F238E27FC236}">
                <a16:creationId xmlns:a16="http://schemas.microsoft.com/office/drawing/2014/main" id="{A1A08839-0322-6C3E-D929-03D3844B0085}"/>
              </a:ext>
            </a:extLst>
          </p:cNvPr>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10914567" y="6366424"/>
            <a:ext cx="1245534" cy="317871"/>
          </a:xfrm>
          <a:prstGeom prst="rect">
            <a:avLst/>
          </a:prstGeom>
          <a:noFill/>
          <a:extLst>
            <a:ext uri="{909E8E84-426E-40DD-AFC4-6F175D3DCCD1}">
              <a14:hiddenFill xmlns:a14="http://schemas.microsoft.com/office/drawing/2010/main">
                <a:solidFill>
                  <a:srgbClr val="FFFFFF"/>
                </a:solidFill>
              </a14:hiddenFill>
            </a:ext>
          </a:extLst>
        </p:spPr>
      </p:pic>
      <p:sp>
        <p:nvSpPr>
          <p:cNvPr id="11" name="Tekstfelt 10">
            <a:extLst>
              <a:ext uri="{FF2B5EF4-FFF2-40B4-BE49-F238E27FC236}">
                <a16:creationId xmlns:a16="http://schemas.microsoft.com/office/drawing/2014/main" id="{CD073FE1-9A0F-B63C-1F5B-DFEF9ED1AB9F}"/>
              </a:ext>
            </a:extLst>
          </p:cNvPr>
          <p:cNvSpPr txBox="1"/>
          <p:nvPr userDrawn="1"/>
        </p:nvSpPr>
        <p:spPr>
          <a:xfrm>
            <a:off x="10837953" y="6181214"/>
            <a:ext cx="1398761" cy="24622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a-DK" sz="1000" b="0" i="0" u="none" strike="noStrike" kern="1200" cap="none" spc="0" normalizeH="0" baseline="0" noProof="0">
                <a:ln>
                  <a:noFill/>
                </a:ln>
                <a:solidFill>
                  <a:srgbClr val="013738"/>
                </a:solidFill>
                <a:effectLst/>
                <a:uLnTx/>
                <a:uFillTx/>
                <a:latin typeface="Quicksand" pitchFamily="2" charset="0"/>
                <a:ea typeface="+mn-ea"/>
                <a:cs typeface="+mn-cs"/>
              </a:rPr>
              <a:t>Støttet af</a:t>
            </a:r>
            <a:endParaRPr kumimoji="0" lang="da-DK" sz="10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482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æringsmål">
    <p:bg>
      <p:bgRef idx="1001">
        <a:schemeClr val="bg1"/>
      </p:bgRef>
    </p:bg>
    <p:spTree>
      <p:nvGrpSpPr>
        <p:cNvPr id="1" name=""/>
        <p:cNvGrpSpPr/>
        <p:nvPr/>
      </p:nvGrpSpPr>
      <p:grpSpPr>
        <a:xfrm>
          <a:off x="0" y="0"/>
          <a:ext cx="0" cy="0"/>
          <a:chOff x="0" y="0"/>
          <a:chExt cx="0" cy="0"/>
        </a:xfrm>
      </p:grpSpPr>
      <p:pic>
        <p:nvPicPr>
          <p:cNvPr id="7" name="Billede 6">
            <a:extLst>
              <a:ext uri="{FF2B5EF4-FFF2-40B4-BE49-F238E27FC236}">
                <a16:creationId xmlns:a16="http://schemas.microsoft.com/office/drawing/2014/main" id="{39CA28DD-258B-80A4-A9D1-5614F3ACA62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06499" y="-529463"/>
            <a:ext cx="4864100" cy="6875052"/>
          </a:xfrm>
          <a:prstGeom prst="rect">
            <a:avLst/>
          </a:prstGeom>
        </p:spPr>
      </p:pic>
    </p:spTree>
    <p:extLst>
      <p:ext uri="{BB962C8B-B14F-4D97-AF65-F5344CB8AC3E}">
        <p14:creationId xmlns:p14="http://schemas.microsoft.com/office/powerpoint/2010/main" val="3960170646"/>
      </p:ext>
    </p:extLst>
  </p:cSld>
  <p:clrMapOvr>
    <a:overrideClrMapping bg1="lt1" tx1="dk1" bg2="lt2" tx2="dk2" accent1="accent1" accent2="accent2" accent3="accent3" accent4="accent4" accent5="accent5" accent6="accent6" hlink="hlink" folHlink="folHlink"/>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verblik over delmoduler i modul">
    <p:bg>
      <p:bgRef idx="1001">
        <a:schemeClr val="bg1"/>
      </p:bgRef>
    </p:bg>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9B0A1833-4925-5A91-54DE-AD225BEAEB1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6" name="Pladsholder til tekst 5">
            <a:extLst>
              <a:ext uri="{FF2B5EF4-FFF2-40B4-BE49-F238E27FC236}">
                <a16:creationId xmlns:a16="http://schemas.microsoft.com/office/drawing/2014/main" id="{5D93B24B-EAA9-0A12-F9B3-3E1D0CD32CA8}"/>
              </a:ext>
            </a:extLst>
          </p:cNvPr>
          <p:cNvSpPr>
            <a:spLocks noGrp="1"/>
          </p:cNvSpPr>
          <p:nvPr>
            <p:ph type="body" sz="quarter" idx="15" hasCustomPrompt="1"/>
          </p:nvPr>
        </p:nvSpPr>
        <p:spPr>
          <a:xfrm>
            <a:off x="1492428" y="1969278"/>
            <a:ext cx="4607184" cy="1555750"/>
          </a:xfrm>
        </p:spPr>
        <p:txBody>
          <a:bodyPr>
            <a:noAutofit/>
          </a:bodyPr>
          <a:lstStyle>
            <a:lvl1pPr>
              <a:defRPr b="0"/>
            </a:lvl1pPr>
            <a:lvl2pPr marL="457200" indent="0">
              <a:buNone/>
              <a:defRPr/>
            </a:lvl2pPr>
          </a:lstStyle>
          <a:p>
            <a:pPr lvl="0"/>
            <a:r>
              <a:rPr lang="da-DK" dirty="0"/>
              <a:t>01. Titel underemne</a:t>
            </a:r>
          </a:p>
          <a:p>
            <a:pPr lvl="0"/>
            <a:r>
              <a:rPr lang="da-DK" dirty="0"/>
              <a:t>Brødtekst om underemne</a:t>
            </a:r>
          </a:p>
        </p:txBody>
      </p:sp>
      <p:sp>
        <p:nvSpPr>
          <p:cNvPr id="13" name="Pladsholder til tekst 5">
            <a:extLst>
              <a:ext uri="{FF2B5EF4-FFF2-40B4-BE49-F238E27FC236}">
                <a16:creationId xmlns:a16="http://schemas.microsoft.com/office/drawing/2014/main" id="{02895C99-89D3-8F6F-BFB1-A4FB29539BB0}"/>
              </a:ext>
            </a:extLst>
          </p:cNvPr>
          <p:cNvSpPr>
            <a:spLocks noGrp="1"/>
          </p:cNvSpPr>
          <p:nvPr>
            <p:ph type="body" sz="quarter" idx="16" hasCustomPrompt="1"/>
          </p:nvPr>
        </p:nvSpPr>
        <p:spPr>
          <a:xfrm>
            <a:off x="6367848" y="1969278"/>
            <a:ext cx="4686460" cy="1555750"/>
          </a:xfrm>
        </p:spPr>
        <p:txBody>
          <a:bodyPr>
            <a:noAutofit/>
          </a:bodyPr>
          <a:lstStyle>
            <a:lvl1pPr>
              <a:defRPr b="0"/>
            </a:lvl1pPr>
            <a:lvl2pPr marL="457200" indent="0">
              <a:buNone/>
              <a:defRPr/>
            </a:lvl2pPr>
          </a:lstStyle>
          <a:p>
            <a:pPr lvl="0"/>
            <a:r>
              <a:rPr lang="da-DK" dirty="0"/>
              <a:t>02. Titel underemne</a:t>
            </a:r>
          </a:p>
          <a:p>
            <a:pPr lvl="0"/>
            <a:r>
              <a:rPr lang="da-DK" dirty="0"/>
              <a:t>Brødtekst om underemne</a:t>
            </a:r>
          </a:p>
        </p:txBody>
      </p:sp>
      <p:sp>
        <p:nvSpPr>
          <p:cNvPr id="14" name="Pladsholder til tekst 5">
            <a:extLst>
              <a:ext uri="{FF2B5EF4-FFF2-40B4-BE49-F238E27FC236}">
                <a16:creationId xmlns:a16="http://schemas.microsoft.com/office/drawing/2014/main" id="{EA966DF6-4A08-87AC-F834-8EFE06FFE5C3}"/>
              </a:ext>
            </a:extLst>
          </p:cNvPr>
          <p:cNvSpPr>
            <a:spLocks noGrp="1"/>
          </p:cNvSpPr>
          <p:nvPr>
            <p:ph type="body" sz="quarter" idx="17" hasCustomPrompt="1"/>
          </p:nvPr>
        </p:nvSpPr>
        <p:spPr>
          <a:xfrm>
            <a:off x="1492428" y="4070921"/>
            <a:ext cx="4607184" cy="1555750"/>
          </a:xfrm>
        </p:spPr>
        <p:txBody>
          <a:bodyPr>
            <a:noAutofit/>
          </a:bodyPr>
          <a:lstStyle>
            <a:lvl1pPr>
              <a:defRPr b="0"/>
            </a:lvl1pPr>
            <a:lvl2pPr marL="457200" indent="0">
              <a:buNone/>
              <a:defRPr/>
            </a:lvl2pPr>
          </a:lstStyle>
          <a:p>
            <a:pPr lvl="0"/>
            <a:r>
              <a:rPr lang="da-DK" dirty="0"/>
              <a:t>03. Titel underemne</a:t>
            </a:r>
          </a:p>
          <a:p>
            <a:pPr lvl="0"/>
            <a:r>
              <a:rPr lang="da-DK" dirty="0"/>
              <a:t>Brødtekst om underemne</a:t>
            </a:r>
          </a:p>
        </p:txBody>
      </p:sp>
      <p:sp>
        <p:nvSpPr>
          <p:cNvPr id="15" name="Pladsholder til tekst 5">
            <a:extLst>
              <a:ext uri="{FF2B5EF4-FFF2-40B4-BE49-F238E27FC236}">
                <a16:creationId xmlns:a16="http://schemas.microsoft.com/office/drawing/2014/main" id="{7C569945-E788-863B-8471-F1671BC7CA7B}"/>
              </a:ext>
            </a:extLst>
          </p:cNvPr>
          <p:cNvSpPr>
            <a:spLocks noGrp="1"/>
          </p:cNvSpPr>
          <p:nvPr>
            <p:ph type="body" sz="quarter" idx="18" hasCustomPrompt="1"/>
          </p:nvPr>
        </p:nvSpPr>
        <p:spPr>
          <a:xfrm>
            <a:off x="6367848" y="4070921"/>
            <a:ext cx="4686460" cy="1555750"/>
          </a:xfrm>
        </p:spPr>
        <p:txBody>
          <a:bodyPr>
            <a:noAutofit/>
          </a:bodyPr>
          <a:lstStyle>
            <a:lvl1pPr>
              <a:defRPr b="0"/>
            </a:lvl1pPr>
            <a:lvl2pPr marL="457200" indent="0">
              <a:buNone/>
              <a:defRPr/>
            </a:lvl2pPr>
          </a:lstStyle>
          <a:p>
            <a:pPr lvl="0"/>
            <a:r>
              <a:rPr lang="da-DK" dirty="0"/>
              <a:t>04. Titel underemne</a:t>
            </a:r>
          </a:p>
          <a:p>
            <a:pPr lvl="0"/>
            <a:r>
              <a:rPr lang="da-DK" dirty="0"/>
              <a:t>Brødtekst om underemne</a:t>
            </a:r>
          </a:p>
        </p:txBody>
      </p:sp>
      <p:sp>
        <p:nvSpPr>
          <p:cNvPr id="3" name="Pladsholder til tekst 21">
            <a:extLst>
              <a:ext uri="{FF2B5EF4-FFF2-40B4-BE49-F238E27FC236}">
                <a16:creationId xmlns:a16="http://schemas.microsoft.com/office/drawing/2014/main" id="{C31428FC-4517-356C-8E7A-D5AAB6D9AF9B}"/>
              </a:ext>
            </a:extLst>
          </p:cNvPr>
          <p:cNvSpPr>
            <a:spLocks noGrp="1"/>
          </p:cNvSpPr>
          <p:nvPr>
            <p:ph type="body" sz="quarter" idx="19" hasCustomPrompt="1"/>
          </p:nvPr>
        </p:nvSpPr>
        <p:spPr>
          <a:xfrm>
            <a:off x="1405161" y="5988223"/>
            <a:ext cx="7227747" cy="374509"/>
          </a:xfrm>
          <a:prstGeom prst="rect">
            <a:avLst/>
          </a:prstGeom>
        </p:spPr>
        <p:txBody>
          <a:bodyPr>
            <a:noAutofit/>
          </a:bodyPr>
          <a:lstStyle>
            <a:lvl1pPr marL="0" indent="0">
              <a:lnSpc>
                <a:spcPct val="114000"/>
              </a:lnSpc>
              <a:buNone/>
              <a:defRPr sz="1300">
                <a:solidFill>
                  <a:schemeClr val="tx2"/>
                </a:solidFill>
                <a:latin typeface="+mn-lt"/>
                <a:cs typeface="Archivo" pitchFamily="2" charset="77"/>
              </a:defRPr>
            </a:lvl1pPr>
          </a:lstStyle>
          <a:p>
            <a:pPr lvl="0"/>
            <a:r>
              <a:rPr lang="da-DK" dirty="0"/>
              <a:t>Dette modul er hovedsageligt henvendt til… (strategisk, taktisk, operationelt niveau?)</a:t>
            </a:r>
          </a:p>
        </p:txBody>
      </p:sp>
      <p:sp>
        <p:nvSpPr>
          <p:cNvPr id="8" name="Tekstfelt 7">
            <a:extLst>
              <a:ext uri="{FF2B5EF4-FFF2-40B4-BE49-F238E27FC236}">
                <a16:creationId xmlns:a16="http://schemas.microsoft.com/office/drawing/2014/main" id="{8706732C-22A8-177E-FFB9-6648946105EA}"/>
              </a:ext>
            </a:extLst>
          </p:cNvPr>
          <p:cNvSpPr txBox="1"/>
          <p:nvPr userDrawn="1"/>
        </p:nvSpPr>
        <p:spPr>
          <a:xfrm>
            <a:off x="1255872" y="479291"/>
            <a:ext cx="3195863" cy="307777"/>
          </a:xfrm>
          <a:prstGeom prst="rect">
            <a:avLst/>
          </a:prstGeom>
          <a:noFill/>
        </p:spPr>
        <p:txBody>
          <a:bodyPr wrap="square">
            <a:spAutoFit/>
          </a:bodyPr>
          <a:lstStyle/>
          <a:p>
            <a:r>
              <a:rPr lang="da-DK" sz="1400" dirty="0">
                <a:solidFill>
                  <a:srgbClr val="7AB77F"/>
                </a:solidFill>
                <a:latin typeface="+mj-lt"/>
                <a:cs typeface="Archivo Medium" pitchFamily="2" charset="0"/>
              </a:rPr>
              <a:t>Bæredygtighed i FM</a:t>
            </a:r>
            <a:endParaRPr lang="da-DK" sz="1400" dirty="0">
              <a:solidFill>
                <a:srgbClr val="7AB77F"/>
              </a:solidFill>
              <a:latin typeface="+mj-lt"/>
            </a:endParaRPr>
          </a:p>
        </p:txBody>
      </p:sp>
      <p:sp>
        <p:nvSpPr>
          <p:cNvPr id="5" name="Titel 1">
            <a:extLst>
              <a:ext uri="{FF2B5EF4-FFF2-40B4-BE49-F238E27FC236}">
                <a16:creationId xmlns:a16="http://schemas.microsoft.com/office/drawing/2014/main" id="{7CA8BFA0-0823-082A-F9C2-69E890A0D887}"/>
              </a:ext>
            </a:extLst>
          </p:cNvPr>
          <p:cNvSpPr>
            <a:spLocks noGrp="1"/>
          </p:cNvSpPr>
          <p:nvPr>
            <p:ph type="title" hasCustomPrompt="1"/>
          </p:nvPr>
        </p:nvSpPr>
        <p:spPr>
          <a:xfrm>
            <a:off x="1234064" y="698278"/>
            <a:ext cx="5961719" cy="903620"/>
          </a:xfrm>
          <a:prstGeom prst="rect">
            <a:avLst/>
          </a:prstGeom>
        </p:spPr>
        <p:txBody>
          <a:bodyPr anchor="b">
            <a:noAutofit/>
          </a:bodyPr>
          <a:lstStyle>
            <a:lvl1pPr>
              <a:lnSpc>
                <a:spcPct val="114000"/>
              </a:lnSpc>
              <a:defRPr sz="4400" b="0">
                <a:latin typeface="+mj-lt"/>
                <a:cs typeface="Archivo" pitchFamily="2" charset="77"/>
              </a:defRPr>
            </a:lvl1pPr>
          </a:lstStyle>
          <a:p>
            <a:r>
              <a:rPr lang="da-DK" dirty="0"/>
              <a:t>Titel på delmodul</a:t>
            </a:r>
          </a:p>
        </p:txBody>
      </p:sp>
    </p:spTree>
    <p:extLst>
      <p:ext uri="{BB962C8B-B14F-4D97-AF65-F5344CB8AC3E}">
        <p14:creationId xmlns:p14="http://schemas.microsoft.com/office/powerpoint/2010/main" val="1762190938"/>
      </p:ext>
    </p:extLst>
  </p:cSld>
  <p:clrMapOvr>
    <a:overrideClrMapping bg1="lt1" tx1="dk1" bg2="lt2" tx2="dk2" accent1="accent1" accent2="accent2" accent3="accent3" accent4="accent4" accent5="accent5" accent6="accent6" hlink="hlink" folHlink="folHlink"/>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mneskifte - delmodul">
    <p:spTree>
      <p:nvGrpSpPr>
        <p:cNvPr id="1" name=""/>
        <p:cNvGrpSpPr/>
        <p:nvPr/>
      </p:nvGrpSpPr>
      <p:grpSpPr>
        <a:xfrm>
          <a:off x="0" y="0"/>
          <a:ext cx="0" cy="0"/>
          <a:chOff x="0" y="0"/>
          <a:chExt cx="0" cy="0"/>
        </a:xfrm>
      </p:grpSpPr>
      <p:sp>
        <p:nvSpPr>
          <p:cNvPr id="20" name="Rektangel 19">
            <a:extLst>
              <a:ext uri="{FF2B5EF4-FFF2-40B4-BE49-F238E27FC236}">
                <a16:creationId xmlns:a16="http://schemas.microsoft.com/office/drawing/2014/main" id="{56C2E494-84A2-9E8C-CE46-3AA875AA6219}"/>
              </a:ext>
            </a:extLst>
          </p:cNvPr>
          <p:cNvSpPr/>
          <p:nvPr userDrawn="1"/>
        </p:nvSpPr>
        <p:spPr>
          <a:xfrm>
            <a:off x="0" y="0"/>
            <a:ext cx="12192000" cy="6858000"/>
          </a:xfrm>
          <a:prstGeom prst="rect">
            <a:avLst/>
          </a:prstGeom>
          <a:solidFill>
            <a:srgbClr val="03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24" name="Grafik 23">
            <a:extLst>
              <a:ext uri="{FF2B5EF4-FFF2-40B4-BE49-F238E27FC236}">
                <a16:creationId xmlns:a16="http://schemas.microsoft.com/office/drawing/2014/main" id="{2B89ADAD-51B0-F9D1-E51D-25041ECFD70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578002" y="2878744"/>
            <a:ext cx="6119524" cy="6081632"/>
          </a:xfrm>
          <a:prstGeom prst="rect">
            <a:avLst/>
          </a:prstGeom>
        </p:spPr>
      </p:pic>
      <p:pic>
        <p:nvPicPr>
          <p:cNvPr id="25" name="Grafik 24">
            <a:extLst>
              <a:ext uri="{FF2B5EF4-FFF2-40B4-BE49-F238E27FC236}">
                <a16:creationId xmlns:a16="http://schemas.microsoft.com/office/drawing/2014/main" id="{BC07D086-4D6C-0599-67A5-190B849CDE7A}"/>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05471" y="-3402025"/>
            <a:ext cx="6260234" cy="4153031"/>
          </a:xfrm>
          <a:prstGeom prst="rect">
            <a:avLst/>
          </a:prstGeom>
        </p:spPr>
      </p:pic>
      <p:sp>
        <p:nvSpPr>
          <p:cNvPr id="4" name="Title 1">
            <a:extLst>
              <a:ext uri="{FF2B5EF4-FFF2-40B4-BE49-F238E27FC236}">
                <a16:creationId xmlns:a16="http://schemas.microsoft.com/office/drawing/2014/main" id="{2C17AB2F-D2D6-0C96-81A5-4216E25E4290}"/>
              </a:ext>
            </a:extLst>
          </p:cNvPr>
          <p:cNvSpPr>
            <a:spLocks noGrp="1"/>
          </p:cNvSpPr>
          <p:nvPr>
            <p:ph type="title" hasCustomPrompt="1"/>
          </p:nvPr>
        </p:nvSpPr>
        <p:spPr>
          <a:xfrm>
            <a:off x="828969" y="2237766"/>
            <a:ext cx="1382985" cy="981471"/>
          </a:xfrm>
          <a:prstGeom prst="rect">
            <a:avLst/>
          </a:prstGeom>
        </p:spPr>
        <p:txBody>
          <a:bodyPr anchor="b">
            <a:noAutofit/>
          </a:bodyPr>
          <a:lstStyle>
            <a:lvl1pPr>
              <a:lnSpc>
                <a:spcPct val="114000"/>
              </a:lnSpc>
              <a:defRPr sz="4500">
                <a:solidFill>
                  <a:schemeClr val="bg1"/>
                </a:solidFill>
                <a:latin typeface="+mj-lt"/>
                <a:cs typeface="Archivo" pitchFamily="2" charset="77"/>
              </a:defRPr>
            </a:lvl1pPr>
          </a:lstStyle>
          <a:p>
            <a:r>
              <a:rPr lang="da-DK" dirty="0"/>
              <a:t>01.</a:t>
            </a:r>
            <a:endParaRPr lang="en-US" dirty="0"/>
          </a:p>
        </p:txBody>
      </p:sp>
      <p:sp>
        <p:nvSpPr>
          <p:cNvPr id="9" name="Pladsholder til tekst 8">
            <a:extLst>
              <a:ext uri="{FF2B5EF4-FFF2-40B4-BE49-F238E27FC236}">
                <a16:creationId xmlns:a16="http://schemas.microsoft.com/office/drawing/2014/main" id="{24A32B9F-7427-8E15-00DB-379BA928D9A9}"/>
              </a:ext>
            </a:extLst>
          </p:cNvPr>
          <p:cNvSpPr>
            <a:spLocks noGrp="1"/>
          </p:cNvSpPr>
          <p:nvPr>
            <p:ph type="body" sz="quarter" idx="10" hasCustomPrompt="1"/>
          </p:nvPr>
        </p:nvSpPr>
        <p:spPr>
          <a:xfrm>
            <a:off x="2549964" y="2291790"/>
            <a:ext cx="9304025" cy="903645"/>
          </a:xfrm>
          <a:prstGeom prst="rect">
            <a:avLst/>
          </a:prstGeom>
        </p:spPr>
        <p:txBody>
          <a:bodyPr anchor="b">
            <a:noAutofit/>
          </a:bodyPr>
          <a:lstStyle>
            <a:lvl1pPr marL="0" indent="0">
              <a:lnSpc>
                <a:spcPct val="114000"/>
              </a:lnSpc>
              <a:buNone/>
              <a:defRPr sz="4000">
                <a:solidFill>
                  <a:schemeClr val="bg1"/>
                </a:solidFill>
                <a:latin typeface="+mj-lt"/>
                <a:cs typeface="Archivo" pitchFamily="2" charset="77"/>
              </a:defRPr>
            </a:lvl1pPr>
            <a:lvl2pPr>
              <a:defRPr sz="5400">
                <a:latin typeface="Archivo" pitchFamily="2" charset="77"/>
                <a:cs typeface="Archivo" pitchFamily="2" charset="77"/>
              </a:defRPr>
            </a:lvl2pPr>
            <a:lvl3pPr>
              <a:defRPr sz="5400">
                <a:latin typeface="Archivo" pitchFamily="2" charset="77"/>
                <a:cs typeface="Archivo" pitchFamily="2" charset="77"/>
              </a:defRPr>
            </a:lvl3pPr>
            <a:lvl4pPr>
              <a:defRPr sz="5400">
                <a:latin typeface="Archivo" pitchFamily="2" charset="77"/>
                <a:cs typeface="Archivo" pitchFamily="2" charset="77"/>
              </a:defRPr>
            </a:lvl4pPr>
            <a:lvl5pPr>
              <a:defRPr sz="5400">
                <a:latin typeface="Archivo" pitchFamily="2" charset="77"/>
                <a:cs typeface="Archivo" pitchFamily="2" charset="77"/>
              </a:defRPr>
            </a:lvl5pPr>
          </a:lstStyle>
          <a:p>
            <a:pPr lvl="0"/>
            <a:r>
              <a:rPr lang="da-DK" dirty="0"/>
              <a:t>Emneskifte</a:t>
            </a:r>
          </a:p>
        </p:txBody>
      </p:sp>
      <p:sp>
        <p:nvSpPr>
          <p:cNvPr id="28" name="Pladsholder til tekst 3">
            <a:extLst>
              <a:ext uri="{FF2B5EF4-FFF2-40B4-BE49-F238E27FC236}">
                <a16:creationId xmlns:a16="http://schemas.microsoft.com/office/drawing/2014/main" id="{EE158790-AB3D-C558-29F3-397AF9E45B96}"/>
              </a:ext>
            </a:extLst>
          </p:cNvPr>
          <p:cNvSpPr>
            <a:spLocks noGrp="1"/>
          </p:cNvSpPr>
          <p:nvPr>
            <p:ph type="body" sz="half" idx="13" hasCustomPrompt="1"/>
          </p:nvPr>
        </p:nvSpPr>
        <p:spPr>
          <a:xfrm>
            <a:off x="2611262" y="3512127"/>
            <a:ext cx="5589836" cy="1024127"/>
          </a:xfrm>
          <a:prstGeom prst="rect">
            <a:avLst/>
          </a:prstGeom>
        </p:spPr>
        <p:txBody>
          <a:bodyPr>
            <a:noAutofit/>
          </a:bodyPr>
          <a:lstStyle>
            <a:lvl1pPr marL="0" indent="0">
              <a:lnSpc>
                <a:spcPct val="150000"/>
              </a:lnSpc>
              <a:buNone/>
              <a:defRPr lang="da-DK" sz="1400" kern="1200" dirty="0">
                <a:solidFill>
                  <a:schemeClr val="accent6"/>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Tree>
    <p:extLst>
      <p:ext uri="{BB962C8B-B14F-4D97-AF65-F5344CB8AC3E}">
        <p14:creationId xmlns:p14="http://schemas.microsoft.com/office/powerpoint/2010/main" val="22615610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Formål og indhold">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3" name="Titel 1">
            <a:extLst>
              <a:ext uri="{FF2B5EF4-FFF2-40B4-BE49-F238E27FC236}">
                <a16:creationId xmlns:a16="http://schemas.microsoft.com/office/drawing/2014/main" id="{F9A36FD7-622F-C889-48D1-7D698E83911D}"/>
              </a:ext>
            </a:extLst>
          </p:cNvPr>
          <p:cNvSpPr>
            <a:spLocks noGrp="1"/>
          </p:cNvSpPr>
          <p:nvPr>
            <p:ph type="title" hasCustomPrompt="1"/>
          </p:nvPr>
        </p:nvSpPr>
        <p:spPr>
          <a:xfrm>
            <a:off x="4429204" y="1976473"/>
            <a:ext cx="5939911" cy="1187634"/>
          </a:xfrm>
          <a:prstGeom prst="rect">
            <a:avLst/>
          </a:prstGeom>
        </p:spPr>
        <p:txBody>
          <a:bodyPr anchor="b">
            <a:noAutofit/>
          </a:bodyPr>
          <a:lstStyle>
            <a:lvl1pPr>
              <a:lnSpc>
                <a:spcPct val="114000"/>
              </a:lnSpc>
              <a:defRPr sz="5400" b="0">
                <a:latin typeface="+mj-lt"/>
                <a:cs typeface="Archivo" pitchFamily="2" charset="77"/>
              </a:defRPr>
            </a:lvl1pPr>
          </a:lstStyle>
          <a:p>
            <a:r>
              <a:rPr lang="da-DK" dirty="0"/>
              <a:t>Formål og indhold</a:t>
            </a:r>
          </a:p>
        </p:txBody>
      </p:sp>
      <p:pic>
        <p:nvPicPr>
          <p:cNvPr id="8" name="Billede 7">
            <a:extLst>
              <a:ext uri="{FF2B5EF4-FFF2-40B4-BE49-F238E27FC236}">
                <a16:creationId xmlns:a16="http://schemas.microsoft.com/office/drawing/2014/main" id="{033C5DB2-7E13-106A-8405-DB56430A7280}"/>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8736" y="601733"/>
            <a:ext cx="4893938" cy="6623245"/>
          </a:xfrm>
          <a:prstGeom prst="rect">
            <a:avLst/>
          </a:prstGeom>
        </p:spPr>
      </p:pic>
      <p:pic>
        <p:nvPicPr>
          <p:cNvPr id="6" name="Grafik 5">
            <a:extLst>
              <a:ext uri="{FF2B5EF4-FFF2-40B4-BE49-F238E27FC236}">
                <a16:creationId xmlns:a16="http://schemas.microsoft.com/office/drawing/2014/main" id="{F8DE6E1A-3378-2EF0-DC89-DFFB43705ED7}"/>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3" name="Pladsholder til tekst 3">
            <a:extLst>
              <a:ext uri="{FF2B5EF4-FFF2-40B4-BE49-F238E27FC236}">
                <a16:creationId xmlns:a16="http://schemas.microsoft.com/office/drawing/2014/main" id="{75AE00B4-FE97-C42D-60BF-B348E1D0F98C}"/>
              </a:ext>
            </a:extLst>
          </p:cNvPr>
          <p:cNvSpPr>
            <a:spLocks noGrp="1"/>
          </p:cNvSpPr>
          <p:nvPr>
            <p:ph type="body" sz="half" idx="14" hasCustomPrompt="1"/>
          </p:nvPr>
        </p:nvSpPr>
        <p:spPr>
          <a:xfrm>
            <a:off x="4532425" y="3290003"/>
            <a:ext cx="5836691" cy="2462213"/>
          </a:xfrm>
          <a:prstGeom prst="rect">
            <a:avLst/>
          </a:prstGeom>
        </p:spPr>
        <p:txBody>
          <a:bodyPr>
            <a:noAutofit/>
          </a:bodyPr>
          <a:lstStyle>
            <a:lvl1pPr marL="0" indent="0">
              <a:lnSpc>
                <a:spcPct val="100000"/>
              </a:lnSpc>
              <a:spcBef>
                <a:spcPts val="0"/>
              </a:spcBef>
              <a:buNone/>
              <a:defRPr lang="da-DK" sz="1400" kern="1200" dirty="0">
                <a:solidFill>
                  <a:schemeClr val="tx1"/>
                </a:solidFill>
                <a:latin typeface="+mn-lt"/>
                <a:ea typeface="+mn-ea"/>
                <a:cs typeface="+mn-cs"/>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a:lnSpc>
                <a:spcPct val="150000"/>
              </a:lnSpc>
            </a:pPr>
            <a:r>
              <a:rPr lang="da-DK" sz="1400" dirty="0">
                <a:solidFill>
                  <a:srgbClr val="013738"/>
                </a:solidFill>
                <a:latin typeface="Quicksand" pitchFamily="2" charset="0"/>
              </a:rPr>
              <a:t>Tekst </a:t>
            </a:r>
          </a:p>
        </p:txBody>
      </p:sp>
    </p:spTree>
    <p:extLst>
      <p:ext uri="{BB962C8B-B14F-4D97-AF65-F5344CB8AC3E}">
        <p14:creationId xmlns:p14="http://schemas.microsoft.com/office/powerpoint/2010/main" val="27734462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1">
    <p:bg>
      <p:bgRef idx="1001">
        <a:schemeClr val="bg1"/>
      </p:bgRef>
    </p:bg>
    <p:spTree>
      <p:nvGrpSpPr>
        <p:cNvPr id="1" name=""/>
        <p:cNvGrpSpPr/>
        <p:nvPr/>
      </p:nvGrpSpPr>
      <p:grpSpPr>
        <a:xfrm>
          <a:off x="0" y="0"/>
          <a:ext cx="0" cy="0"/>
          <a:chOff x="0" y="0"/>
          <a:chExt cx="0" cy="0"/>
        </a:xfrm>
      </p:grpSpPr>
      <p:sp>
        <p:nvSpPr>
          <p:cNvPr id="3" name="Pladsholder til tekst 3">
            <a:extLst>
              <a:ext uri="{FF2B5EF4-FFF2-40B4-BE49-F238E27FC236}">
                <a16:creationId xmlns:a16="http://schemas.microsoft.com/office/drawing/2014/main" id="{1CA23802-7420-87CB-B7D1-E76B59ECC9A5}"/>
              </a:ext>
            </a:extLst>
          </p:cNvPr>
          <p:cNvSpPr>
            <a:spLocks noGrp="1"/>
          </p:cNvSpPr>
          <p:nvPr>
            <p:ph type="body" sz="half" idx="14"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
        <p:nvSpPr>
          <p:cNvPr id="2" name="Pladsholder til tekst 11">
            <a:extLst>
              <a:ext uri="{FF2B5EF4-FFF2-40B4-BE49-F238E27FC236}">
                <a16:creationId xmlns:a16="http://schemas.microsoft.com/office/drawing/2014/main" id="{57F883B1-F3B4-B738-E9ED-CFCD2F28A1CC}"/>
              </a:ext>
            </a:extLst>
          </p:cNvPr>
          <p:cNvSpPr>
            <a:spLocks noGrp="1"/>
          </p:cNvSpPr>
          <p:nvPr>
            <p:ph type="body" sz="quarter" idx="10" hasCustomPrompt="1"/>
          </p:nvPr>
        </p:nvSpPr>
        <p:spPr>
          <a:xfrm>
            <a:off x="838199" y="1074738"/>
            <a:ext cx="10723882"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4" name="Pladsholder til tekst 3">
            <a:extLst>
              <a:ext uri="{FF2B5EF4-FFF2-40B4-BE49-F238E27FC236}">
                <a16:creationId xmlns:a16="http://schemas.microsoft.com/office/drawing/2014/main" id="{5DCDB1F4-926C-7DE1-1E45-6F7E0F599AB5}"/>
              </a:ext>
            </a:extLst>
          </p:cNvPr>
          <p:cNvSpPr>
            <a:spLocks noGrp="1"/>
          </p:cNvSpPr>
          <p:nvPr>
            <p:ph type="body" sz="half" idx="15" hasCustomPrompt="1"/>
          </p:nvPr>
        </p:nvSpPr>
        <p:spPr>
          <a:xfrm>
            <a:off x="838199" y="2160490"/>
            <a:ext cx="10723882" cy="4003241"/>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Tree>
    <p:extLst>
      <p:ext uri="{BB962C8B-B14F-4D97-AF65-F5344CB8AC3E}">
        <p14:creationId xmlns:p14="http://schemas.microsoft.com/office/powerpoint/2010/main" val="3643837791"/>
      </p:ext>
    </p:extLst>
  </p:cSld>
  <p:clrMapOvr>
    <a:overrideClrMapping bg1="lt1" tx1="dk1" bg2="lt2" tx2="dk2" accent1="accent1" accent2="accent2" accent3="accent3" accent4="accent4" accent5="accent5" accent6="accent6" hlink="hlink" folHlink="folHlink"/>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2">
    <p:spTree>
      <p:nvGrpSpPr>
        <p:cNvPr id="1" name=""/>
        <p:cNvGrpSpPr/>
        <p:nvPr/>
      </p:nvGrpSpPr>
      <p:grpSpPr>
        <a:xfrm>
          <a:off x="0" y="0"/>
          <a:ext cx="0" cy="0"/>
          <a:chOff x="0" y="0"/>
          <a:chExt cx="0" cy="0"/>
        </a:xfrm>
      </p:grpSpPr>
      <p:pic>
        <p:nvPicPr>
          <p:cNvPr id="2" name="Billede 1">
            <a:extLst>
              <a:ext uri="{FF2B5EF4-FFF2-40B4-BE49-F238E27FC236}">
                <a16:creationId xmlns:a16="http://schemas.microsoft.com/office/drawing/2014/main" id="{84B07609-066F-EB4E-116C-510BC5A7C97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96000" y="1217302"/>
            <a:ext cx="6096000" cy="5640698"/>
          </a:xfrm>
          <a:prstGeom prst="rect">
            <a:avLst/>
          </a:prstGeom>
        </p:spPr>
      </p:pic>
      <p:pic>
        <p:nvPicPr>
          <p:cNvPr id="7" name="Billede 6" descr="Et billede, der indeholder linje/række, skærmbillede, Rektangel, design&#10;&#10;Automatisk genereret beskrivelse">
            <a:extLst>
              <a:ext uri="{FF2B5EF4-FFF2-40B4-BE49-F238E27FC236}">
                <a16:creationId xmlns:a16="http://schemas.microsoft.com/office/drawing/2014/main" id="{F6872294-7B9F-F84A-E34B-914E82B0E77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Grafik 9">
            <a:extLst>
              <a:ext uri="{FF2B5EF4-FFF2-40B4-BE49-F238E27FC236}">
                <a16:creationId xmlns:a16="http://schemas.microsoft.com/office/drawing/2014/main" id="{7DE7360F-180B-4D1B-0099-50C35006A3D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12" name="Pladsholder til tekst 11">
            <a:extLst>
              <a:ext uri="{FF2B5EF4-FFF2-40B4-BE49-F238E27FC236}">
                <a16:creationId xmlns:a16="http://schemas.microsoft.com/office/drawing/2014/main" id="{AB4941D4-8F0C-0E79-B2BD-73B087606021}"/>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3" name="Pladsholder til tekst 3">
            <a:extLst>
              <a:ext uri="{FF2B5EF4-FFF2-40B4-BE49-F238E27FC236}">
                <a16:creationId xmlns:a16="http://schemas.microsoft.com/office/drawing/2014/main" id="{686A4F4F-8F42-7DF9-1584-BB2F6A605668}"/>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79107D3E-7604-9BDD-6E3A-8977F77E851C}"/>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50889994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kst 3">
    <p:spTree>
      <p:nvGrpSpPr>
        <p:cNvPr id="1" name=""/>
        <p:cNvGrpSpPr/>
        <p:nvPr/>
      </p:nvGrpSpPr>
      <p:grpSpPr>
        <a:xfrm>
          <a:off x="0" y="0"/>
          <a:ext cx="0" cy="0"/>
          <a:chOff x="0" y="0"/>
          <a:chExt cx="0" cy="0"/>
        </a:xfrm>
      </p:grpSpPr>
      <p:pic>
        <p:nvPicPr>
          <p:cNvPr id="4" name="Billede 3">
            <a:extLst>
              <a:ext uri="{FF2B5EF4-FFF2-40B4-BE49-F238E27FC236}">
                <a16:creationId xmlns:a16="http://schemas.microsoft.com/office/drawing/2014/main" id="{B0BA2DF6-D628-AAED-3E6D-09930F1C0B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r="24974"/>
          <a:stretch/>
        </p:blipFill>
        <p:spPr>
          <a:xfrm>
            <a:off x="6526554" y="1593203"/>
            <a:ext cx="5665446" cy="5024250"/>
          </a:xfrm>
          <a:prstGeom prst="rect">
            <a:avLst/>
          </a:prstGeom>
        </p:spPr>
      </p:pic>
      <p:pic>
        <p:nvPicPr>
          <p:cNvPr id="5" name="Billede 4" descr="Et billede, der indeholder linje/række, skærmbillede, Rektangel, design&#10;&#10;Automatisk genereret beskrivelse">
            <a:extLst>
              <a:ext uri="{FF2B5EF4-FFF2-40B4-BE49-F238E27FC236}">
                <a16:creationId xmlns:a16="http://schemas.microsoft.com/office/drawing/2014/main" id="{B7C58A84-8283-6046-78FF-E53C97106B9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7" name="Pladsholder til tekst 11">
            <a:extLst>
              <a:ext uri="{FF2B5EF4-FFF2-40B4-BE49-F238E27FC236}">
                <a16:creationId xmlns:a16="http://schemas.microsoft.com/office/drawing/2014/main" id="{E686400E-4FCD-298E-D12D-A220E28EB831}"/>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CE9BD0BD-641D-E94B-D458-14AB66E6F233}"/>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085E37A6-5969-15C3-2BC5-73B8EB68861D}"/>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895921791"/>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kst 4">
    <p:spTree>
      <p:nvGrpSpPr>
        <p:cNvPr id="1" name=""/>
        <p:cNvGrpSpPr/>
        <p:nvPr/>
      </p:nvGrpSpPr>
      <p:grpSpPr>
        <a:xfrm>
          <a:off x="0" y="0"/>
          <a:ext cx="0" cy="0"/>
          <a:chOff x="0" y="0"/>
          <a:chExt cx="0" cy="0"/>
        </a:xfrm>
      </p:grpSpPr>
      <p:pic>
        <p:nvPicPr>
          <p:cNvPr id="3" name="Billede 2" descr="Et billede, der indeholder bygning, Byplanlægning, Skaleringsmodel, hus&#10;&#10;Automatisk genereret beskrivelse">
            <a:extLst>
              <a:ext uri="{FF2B5EF4-FFF2-40B4-BE49-F238E27FC236}">
                <a16:creationId xmlns:a16="http://schemas.microsoft.com/office/drawing/2014/main" id="{82F99A23-1DC1-0BC1-5F99-94DB6ED82D20}"/>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461199" y="1537408"/>
            <a:ext cx="5730801" cy="4965923"/>
          </a:xfrm>
          <a:prstGeom prst="rect">
            <a:avLst/>
          </a:prstGeom>
        </p:spPr>
      </p:pic>
      <p:pic>
        <p:nvPicPr>
          <p:cNvPr id="4" name="Billede 3" descr="Et billede, der indeholder linje/række, skærmbillede, Rektangel, design&#10;&#10;Automatisk genereret beskrivelse">
            <a:extLst>
              <a:ext uri="{FF2B5EF4-FFF2-40B4-BE49-F238E27FC236}">
                <a16:creationId xmlns:a16="http://schemas.microsoft.com/office/drawing/2014/main" id="{C5AD9141-AB15-B8C3-7C27-A48C9F6353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7" name="Pladsholder til tekst 11">
            <a:extLst>
              <a:ext uri="{FF2B5EF4-FFF2-40B4-BE49-F238E27FC236}">
                <a16:creationId xmlns:a16="http://schemas.microsoft.com/office/drawing/2014/main" id="{D37122D4-BA43-ABE3-7961-28BC1D415897}"/>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B18B0211-1F12-5099-D103-321F5B939C7B}"/>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C838C397-0ED4-0F46-2CFE-FD5C1797FD73}"/>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537008997"/>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kst 5">
    <p:spTree>
      <p:nvGrpSpPr>
        <p:cNvPr id="1" name=""/>
        <p:cNvGrpSpPr/>
        <p:nvPr/>
      </p:nvGrpSpPr>
      <p:grpSpPr>
        <a:xfrm>
          <a:off x="0" y="0"/>
          <a:ext cx="0" cy="0"/>
          <a:chOff x="0" y="0"/>
          <a:chExt cx="0" cy="0"/>
        </a:xfrm>
      </p:grpSpPr>
      <p:pic>
        <p:nvPicPr>
          <p:cNvPr id="5" name="Billede 4" descr="Et billede, der indeholder udendørs, sky, bygning, Byområde&#10;&#10;Automatisk genereret beskrivelse">
            <a:extLst>
              <a:ext uri="{FF2B5EF4-FFF2-40B4-BE49-F238E27FC236}">
                <a16:creationId xmlns:a16="http://schemas.microsoft.com/office/drawing/2014/main" id="{13A30D03-B73F-8EC0-E023-FAA553B41A9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172959" y="1588208"/>
            <a:ext cx="5019041" cy="4965923"/>
          </a:xfrm>
          <a:prstGeom prst="rect">
            <a:avLst/>
          </a:prstGeom>
        </p:spPr>
      </p:pic>
      <p:pic>
        <p:nvPicPr>
          <p:cNvPr id="4" name="Billede 3" descr="Et billede, der indeholder linje/række, skærmbillede, Rektangel, design&#10;&#10;Automatisk genereret beskrivelse">
            <a:extLst>
              <a:ext uri="{FF2B5EF4-FFF2-40B4-BE49-F238E27FC236}">
                <a16:creationId xmlns:a16="http://schemas.microsoft.com/office/drawing/2014/main" id="{C5AD9141-AB15-B8C3-7C27-A48C9F63534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2" name="Grafik 11">
            <a:extLst>
              <a:ext uri="{FF2B5EF4-FFF2-40B4-BE49-F238E27FC236}">
                <a16:creationId xmlns:a16="http://schemas.microsoft.com/office/drawing/2014/main" id="{B57C77C2-D4E5-A406-7BCA-D5715CABB5C8}"/>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570293" y="354668"/>
            <a:ext cx="233121" cy="233121"/>
          </a:xfrm>
          <a:prstGeom prst="rect">
            <a:avLst/>
          </a:prstGeom>
        </p:spPr>
      </p:pic>
      <p:sp>
        <p:nvSpPr>
          <p:cNvPr id="6" name="Pladsholder til tekst 11">
            <a:extLst>
              <a:ext uri="{FF2B5EF4-FFF2-40B4-BE49-F238E27FC236}">
                <a16:creationId xmlns:a16="http://schemas.microsoft.com/office/drawing/2014/main" id="{DB042796-C973-8482-91EC-8D7095D3F0E8}"/>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8" name="Pladsholder til tekst 3">
            <a:extLst>
              <a:ext uri="{FF2B5EF4-FFF2-40B4-BE49-F238E27FC236}">
                <a16:creationId xmlns:a16="http://schemas.microsoft.com/office/drawing/2014/main" id="{C8D85730-6D90-6A96-83E7-16FCD70C2FEB}"/>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3DFB9F50-5F80-4F45-23D1-9BF806B203D1}"/>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40911965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kst 6">
    <p:spTree>
      <p:nvGrpSpPr>
        <p:cNvPr id="1" name=""/>
        <p:cNvGrpSpPr/>
        <p:nvPr/>
      </p:nvGrpSpPr>
      <p:grpSpPr>
        <a:xfrm>
          <a:off x="0" y="0"/>
          <a:ext cx="0" cy="0"/>
          <a:chOff x="0" y="0"/>
          <a:chExt cx="0" cy="0"/>
        </a:xfrm>
      </p:grpSpPr>
      <p:pic>
        <p:nvPicPr>
          <p:cNvPr id="11" name="Billede 10">
            <a:extLst>
              <a:ext uri="{FF2B5EF4-FFF2-40B4-BE49-F238E27FC236}">
                <a16:creationId xmlns:a16="http://schemas.microsoft.com/office/drawing/2014/main" id="{E6B07C41-9DFC-FABB-7E4F-D5A5B85675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4772" y="2838600"/>
            <a:ext cx="4402081" cy="3664732"/>
          </a:xfrm>
          <a:prstGeom prst="rect">
            <a:avLst/>
          </a:prstGeom>
        </p:spPr>
      </p:pic>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0F20AA3-0C30-57CD-D787-02E29D8314FD}"/>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6" name="Pladsholder til tekst 3">
            <a:extLst>
              <a:ext uri="{FF2B5EF4-FFF2-40B4-BE49-F238E27FC236}">
                <a16:creationId xmlns:a16="http://schemas.microsoft.com/office/drawing/2014/main" id="{D4E82936-ECB0-2C2B-F089-893E90A332CA}"/>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7" name="Pladsholder til tekst 3">
            <a:extLst>
              <a:ext uri="{FF2B5EF4-FFF2-40B4-BE49-F238E27FC236}">
                <a16:creationId xmlns:a16="http://schemas.microsoft.com/office/drawing/2014/main" id="{2DD67FC9-5DF6-6A70-CD36-E844F0A7784C}"/>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357282079"/>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kst 7">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2" name="Billede 1">
            <a:extLst>
              <a:ext uri="{FF2B5EF4-FFF2-40B4-BE49-F238E27FC236}">
                <a16:creationId xmlns:a16="http://schemas.microsoft.com/office/drawing/2014/main" id="{D40DDA84-E796-7079-7D9D-39F554A919B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78663" y="3098800"/>
            <a:ext cx="4337341" cy="3610836"/>
          </a:xfrm>
          <a:prstGeom prst="rect">
            <a:avLst/>
          </a:prstGeom>
        </p:spPr>
      </p:pic>
      <p:sp>
        <p:nvSpPr>
          <p:cNvPr id="4" name="Pladsholder til tekst 11">
            <a:extLst>
              <a:ext uri="{FF2B5EF4-FFF2-40B4-BE49-F238E27FC236}">
                <a16:creationId xmlns:a16="http://schemas.microsoft.com/office/drawing/2014/main" id="{60A7132C-2282-FAA5-DC6F-697C002192F5}"/>
              </a:ext>
            </a:extLst>
          </p:cNvPr>
          <p:cNvSpPr>
            <a:spLocks noGrp="1"/>
          </p:cNvSpPr>
          <p:nvPr>
            <p:ph type="body" sz="quarter" idx="10" hasCustomPrompt="1"/>
          </p:nvPr>
        </p:nvSpPr>
        <p:spPr>
          <a:xfrm>
            <a:off x="904770" y="831253"/>
            <a:ext cx="6232875" cy="1187633"/>
          </a:xfrm>
          <a:prstGeom prst="rect">
            <a:avLst/>
          </a:prstGeom>
        </p:spPr>
        <p:txBody>
          <a:bodyPr anchor="ctr">
            <a:noAutofit/>
          </a:bodyPr>
          <a:lstStyle>
            <a:lvl1pPr marL="0" indent="0" algn="l" defTabSz="457200" rtl="0" eaLnBrk="1" latinLnBrk="0" hangingPunct="1">
              <a:lnSpc>
                <a:spcPct val="150000"/>
              </a:lnSpc>
              <a:buNone/>
              <a:defRPr lang="da-DK" sz="5400" kern="1200" dirty="0">
                <a:solidFill>
                  <a:srgbClr val="013738"/>
                </a:solidFill>
                <a:latin typeface="+mj-lt"/>
                <a:ea typeface="+mn-ea"/>
                <a:cs typeface="Archivo Medium" pitchFamily="2" charset="0"/>
              </a:defRPr>
            </a:lvl1pPr>
          </a:lstStyle>
          <a:p>
            <a:pPr lvl="0"/>
            <a:r>
              <a:rPr lang="da-DK" dirty="0"/>
              <a:t>Overskrift</a:t>
            </a:r>
          </a:p>
        </p:txBody>
      </p:sp>
      <p:sp>
        <p:nvSpPr>
          <p:cNvPr id="5" name="Pladsholder til tekst 3">
            <a:extLst>
              <a:ext uri="{FF2B5EF4-FFF2-40B4-BE49-F238E27FC236}">
                <a16:creationId xmlns:a16="http://schemas.microsoft.com/office/drawing/2014/main" id="{9DAE97AA-76D2-16F1-42B0-A10E1B62037C}"/>
              </a:ext>
            </a:extLst>
          </p:cNvPr>
          <p:cNvSpPr>
            <a:spLocks noGrp="1"/>
          </p:cNvSpPr>
          <p:nvPr>
            <p:ph type="body" sz="half" idx="13" hasCustomPrompt="1"/>
          </p:nvPr>
        </p:nvSpPr>
        <p:spPr>
          <a:xfrm>
            <a:off x="1007991" y="2160490"/>
            <a:ext cx="5405411" cy="3622771"/>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3" name="Pladsholder til tekst 3">
            <a:extLst>
              <a:ext uri="{FF2B5EF4-FFF2-40B4-BE49-F238E27FC236}">
                <a16:creationId xmlns:a16="http://schemas.microsoft.com/office/drawing/2014/main" id="{C3E42887-A1AD-1441-A462-B1AF8F0A1BCC}"/>
              </a:ext>
            </a:extLst>
          </p:cNvPr>
          <p:cNvSpPr>
            <a:spLocks noGrp="1"/>
          </p:cNvSpPr>
          <p:nvPr>
            <p:ph type="body" sz="half" idx="14" hasCustomPrompt="1"/>
          </p:nvPr>
        </p:nvSpPr>
        <p:spPr>
          <a:xfrm>
            <a:off x="838199" y="6265763"/>
            <a:ext cx="3742680" cy="326951"/>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6" name="Billede 5">
            <a:extLst>
              <a:ext uri="{FF2B5EF4-FFF2-40B4-BE49-F238E27FC236}">
                <a16:creationId xmlns:a16="http://schemas.microsoft.com/office/drawing/2014/main" id="{FA2DC513-A982-27E4-617C-260F2B8976CB}"/>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6692460" y="2215432"/>
            <a:ext cx="5405411" cy="4500004"/>
          </a:xfrm>
          <a:prstGeom prst="rect">
            <a:avLst/>
          </a:prstGeom>
        </p:spPr>
      </p:pic>
    </p:spTree>
    <p:extLst>
      <p:ext uri="{BB962C8B-B14F-4D97-AF65-F5344CB8AC3E}">
        <p14:creationId xmlns:p14="http://schemas.microsoft.com/office/powerpoint/2010/main" val="491697255"/>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 8">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2" name="Billede 1">
            <a:extLst>
              <a:ext uri="{FF2B5EF4-FFF2-40B4-BE49-F238E27FC236}">
                <a16:creationId xmlns:a16="http://schemas.microsoft.com/office/drawing/2014/main" id="{40FB5D58-F536-4FED-CABD-94D53E4C25E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9457" y="-491362"/>
            <a:ext cx="4793156" cy="6656935"/>
          </a:xfrm>
          <a:prstGeom prst="rect">
            <a:avLst/>
          </a:prstGeom>
        </p:spPr>
      </p:pic>
      <p:sp>
        <p:nvSpPr>
          <p:cNvPr id="5" name="Pladsholder til tekst 11">
            <a:extLst>
              <a:ext uri="{FF2B5EF4-FFF2-40B4-BE49-F238E27FC236}">
                <a16:creationId xmlns:a16="http://schemas.microsoft.com/office/drawing/2014/main" id="{569DC4C5-AE1A-631B-42D4-A70A84690E0C}"/>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36B4DC69-850A-D8EC-5720-133956C79D17}"/>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AC13E730-C83E-3428-6B94-20E3761F54B6}"/>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2571695602"/>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kst 9">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Billede 2">
            <a:extLst>
              <a:ext uri="{FF2B5EF4-FFF2-40B4-BE49-F238E27FC236}">
                <a16:creationId xmlns:a16="http://schemas.microsoft.com/office/drawing/2014/main" id="{B412CE74-8A4D-C3A1-5B94-9C945834706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08387" y="-491362"/>
            <a:ext cx="4729487" cy="6684787"/>
          </a:xfrm>
          <a:prstGeom prst="rect">
            <a:avLst/>
          </a:prstGeom>
        </p:spPr>
      </p:pic>
      <p:sp>
        <p:nvSpPr>
          <p:cNvPr id="6" name="Pladsholder til tekst 11">
            <a:extLst>
              <a:ext uri="{FF2B5EF4-FFF2-40B4-BE49-F238E27FC236}">
                <a16:creationId xmlns:a16="http://schemas.microsoft.com/office/drawing/2014/main" id="{ECF394ED-826D-FABF-8975-F6C449AB27DF}"/>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FD8B75FA-DEA7-3546-7D8D-CF8EE102544B}"/>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AE4368FE-A6AE-D195-FF6B-B205C65C776B}"/>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683687328"/>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kst 10">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4713444" y="1932983"/>
            <a:ext cx="6197009" cy="1234953"/>
          </a:xfrm>
          <a:prstGeom prst="rect">
            <a:avLst/>
          </a:prstGeom>
        </p:spPr>
        <p:txBody>
          <a:bodyPr anchor="b">
            <a:noAutofit/>
          </a:bodyPr>
          <a:lstStyle>
            <a:lvl1pPr marL="0" indent="0">
              <a:lnSpc>
                <a:spcPct val="114000"/>
              </a:lnSpc>
              <a:buNone/>
              <a:defRPr sz="5400" b="0" i="0">
                <a:solidFill>
                  <a:schemeClr val="tx1"/>
                </a:solidFill>
                <a:latin typeface="+mj-lt"/>
                <a:cs typeface="Archivo Medium"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4742772" y="3293972"/>
            <a:ext cx="6819309" cy="253223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14" name="Grafik 13">
            <a:extLst>
              <a:ext uri="{FF2B5EF4-FFF2-40B4-BE49-F238E27FC236}">
                <a16:creationId xmlns:a16="http://schemas.microsoft.com/office/drawing/2014/main" id="{3EA09C45-FD26-8B7E-61F1-2EEA2DD28DD9}"/>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15" name="Billede 14" descr="Et billede, der indeholder skærmbillede, klimaanlæg&#10;&#10;AI-genereret indhold kan være ukorrekt.">
            <a:extLst>
              <a:ext uri="{FF2B5EF4-FFF2-40B4-BE49-F238E27FC236}">
                <a16:creationId xmlns:a16="http://schemas.microsoft.com/office/drawing/2014/main" id="{4DBC5B3D-5A9C-12C1-BF5B-9D763D2D6865}"/>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54101" y="-739588"/>
            <a:ext cx="4852035" cy="6858000"/>
          </a:xfrm>
          <a:prstGeom prst="rect">
            <a:avLst/>
          </a:prstGeom>
        </p:spPr>
      </p:pic>
    </p:spTree>
    <p:extLst>
      <p:ext uri="{BB962C8B-B14F-4D97-AF65-F5344CB8AC3E}">
        <p14:creationId xmlns:p14="http://schemas.microsoft.com/office/powerpoint/2010/main" val="3939300497"/>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 11">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4713444" y="1529571"/>
            <a:ext cx="6197009" cy="1147549"/>
          </a:xfrm>
          <a:prstGeom prst="rect">
            <a:avLst/>
          </a:prstGeom>
        </p:spPr>
        <p:txBody>
          <a:bodyPr anchor="b">
            <a:noAutofit/>
          </a:bodyPr>
          <a:lstStyle>
            <a:lvl1pPr marL="0" indent="0">
              <a:lnSpc>
                <a:spcPct val="114000"/>
              </a:lnSpc>
              <a:buNone/>
              <a:defRPr sz="5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4713444" y="2764525"/>
            <a:ext cx="6848637" cy="3585468"/>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8" name="Billede 7" descr="Et billede, der indeholder tøj, fodtøj, jeans, person&#10;&#10;AI-genereret indhold kan være ukorrekt.">
            <a:extLst>
              <a:ext uri="{FF2B5EF4-FFF2-40B4-BE49-F238E27FC236}">
                <a16:creationId xmlns:a16="http://schemas.microsoft.com/office/drawing/2014/main" id="{0608B265-B539-20E9-C067-396E6B7D513E}"/>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797854" y="1041734"/>
            <a:ext cx="4706469" cy="6925998"/>
          </a:xfrm>
          <a:prstGeom prst="rect">
            <a:avLst/>
          </a:prstGeom>
        </p:spPr>
      </p:pic>
    </p:spTree>
    <p:extLst>
      <p:ext uri="{BB962C8B-B14F-4D97-AF65-F5344CB8AC3E}">
        <p14:creationId xmlns:p14="http://schemas.microsoft.com/office/powerpoint/2010/main" val="1578426798"/>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kst 1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5" name="Pladsholder til tekst 11">
            <a:extLst>
              <a:ext uri="{FF2B5EF4-FFF2-40B4-BE49-F238E27FC236}">
                <a16:creationId xmlns:a16="http://schemas.microsoft.com/office/drawing/2014/main" id="{617D1B97-154D-C609-F95E-2E6B9922E013}"/>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1ACF1313-E97C-89AD-4224-4C6DFDE483B2}"/>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3C510917-0681-99B2-C79D-2ECC7674227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pic>
        <p:nvPicPr>
          <p:cNvPr id="3" name="Billede 19">
            <a:extLst>
              <a:ext uri="{FF2B5EF4-FFF2-40B4-BE49-F238E27FC236}">
                <a16:creationId xmlns:a16="http://schemas.microsoft.com/office/drawing/2014/main" id="{A4576448-C67A-5042-3EF8-4A0BDA58E411}"/>
              </a:ext>
            </a:extLst>
          </p:cNvPr>
          <p:cNvPicPr/>
          <p:nvPr userDrawn="1"/>
        </p:nvPicPr>
        <p:blipFill rotWithShape="1">
          <a:blip r:embed="rId4" cstate="screen">
            <a:clrChange>
              <a:clrFrom>
                <a:srgbClr val="F0FAF5"/>
              </a:clrFrom>
              <a:clrTo>
                <a:srgbClr val="F0FAF5">
                  <a:alpha val="0"/>
                </a:srgbClr>
              </a:clrTo>
            </a:clrChange>
            <a:extLst>
              <a:ext uri="{28A0092B-C50C-407E-A947-70E740481C1C}">
                <a14:useLocalDpi xmlns:a14="http://schemas.microsoft.com/office/drawing/2010/main"/>
              </a:ext>
            </a:extLst>
          </a:blip>
          <a:srcRect/>
          <a:stretch/>
        </p:blipFill>
        <p:spPr>
          <a:xfrm>
            <a:off x="-826476" y="-385853"/>
            <a:ext cx="4549984" cy="6575637"/>
          </a:xfrm>
          <a:prstGeom prst="rect">
            <a:avLst/>
          </a:prstGeom>
          <a:noFill/>
          <a:ln w="0">
            <a:noFill/>
          </a:ln>
        </p:spPr>
      </p:pic>
    </p:spTree>
    <p:extLst>
      <p:ext uri="{BB962C8B-B14F-4D97-AF65-F5344CB8AC3E}">
        <p14:creationId xmlns:p14="http://schemas.microsoft.com/office/powerpoint/2010/main" val="1704178148"/>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kst 13">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Billede 2">
            <a:extLst>
              <a:ext uri="{FF2B5EF4-FFF2-40B4-BE49-F238E27FC236}">
                <a16:creationId xmlns:a16="http://schemas.microsoft.com/office/drawing/2014/main" id="{28947D66-1DCA-F4A9-78C9-C0C6838E2736}"/>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498736" y="601733"/>
            <a:ext cx="4893938" cy="6623245"/>
          </a:xfrm>
          <a:prstGeom prst="rect">
            <a:avLst/>
          </a:prstGeom>
        </p:spPr>
      </p:pic>
      <p:sp>
        <p:nvSpPr>
          <p:cNvPr id="5" name="Pladsholder til tekst 11">
            <a:extLst>
              <a:ext uri="{FF2B5EF4-FFF2-40B4-BE49-F238E27FC236}">
                <a16:creationId xmlns:a16="http://schemas.microsoft.com/office/drawing/2014/main" id="{349E39A1-0DF6-3E5B-DC98-3E2AB0C4E9C4}"/>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4D388DD1-B6CF-250E-40DD-D01BC2C05AD7}"/>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5386D863-8E1C-D8D6-ABEB-11D22FC9EC52}"/>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4190794434"/>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kst 14">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5" name="Billede 4">
            <a:extLst>
              <a:ext uri="{FF2B5EF4-FFF2-40B4-BE49-F238E27FC236}">
                <a16:creationId xmlns:a16="http://schemas.microsoft.com/office/drawing/2014/main" id="{37069F76-0EA1-0DF5-8B75-BA5730BE7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467" y="602549"/>
            <a:ext cx="5067399" cy="6858000"/>
          </a:xfrm>
          <a:prstGeom prst="rect">
            <a:avLst/>
          </a:prstGeom>
        </p:spPr>
      </p:pic>
      <p:sp>
        <p:nvSpPr>
          <p:cNvPr id="3" name="Pladsholder til tekst 11">
            <a:extLst>
              <a:ext uri="{FF2B5EF4-FFF2-40B4-BE49-F238E27FC236}">
                <a16:creationId xmlns:a16="http://schemas.microsoft.com/office/drawing/2014/main" id="{F458F41C-2E4D-BD9C-36B2-C85462EA5397}"/>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FCE00991-491C-E019-2F0D-4C5358E7083F}"/>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Pladsholder til tekst 3">
            <a:extLst>
              <a:ext uri="{FF2B5EF4-FFF2-40B4-BE49-F238E27FC236}">
                <a16:creationId xmlns:a16="http://schemas.microsoft.com/office/drawing/2014/main" id="{4991C02C-4D94-3A0B-DE38-D8D1EC98CD40}"/>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2527190181"/>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kst 15">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8" name="Billede 7" descr="Et billede, der indeholder tøj, fodtøj, mur, person&#10;&#10;AI-genereret indhold kan være ukorrekt.">
            <a:extLst>
              <a:ext uri="{FF2B5EF4-FFF2-40B4-BE49-F238E27FC236}">
                <a16:creationId xmlns:a16="http://schemas.microsoft.com/office/drawing/2014/main" id="{FA3ADF21-F3F0-6FD9-4D1D-92492C5C162C}"/>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560415" y="690370"/>
            <a:ext cx="5067399" cy="6696206"/>
          </a:xfrm>
          <a:prstGeom prst="rect">
            <a:avLst/>
          </a:prstGeom>
        </p:spPr>
      </p:pic>
      <p:sp>
        <p:nvSpPr>
          <p:cNvPr id="3" name="Pladsholder til tekst 11">
            <a:extLst>
              <a:ext uri="{FF2B5EF4-FFF2-40B4-BE49-F238E27FC236}">
                <a16:creationId xmlns:a16="http://schemas.microsoft.com/office/drawing/2014/main" id="{1C4EA0D6-BEBF-1E4B-DCCA-6DA5C95AAB24}"/>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CAC8EC40-5D96-2437-991D-D505E3B332F4}"/>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9" name="Pladsholder til tekst 3">
            <a:extLst>
              <a:ext uri="{FF2B5EF4-FFF2-40B4-BE49-F238E27FC236}">
                <a16:creationId xmlns:a16="http://schemas.microsoft.com/office/drawing/2014/main" id="{45A1DEA6-B6A3-7B52-C9D9-8A08B1D21BF8}"/>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273917565"/>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kst 16">
    <p:bg>
      <p:bgRef idx="1001">
        <a:schemeClr val="bg1"/>
      </p:bgRef>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5F683DB1-DC38-F246-4142-06136DCE824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666324" y="-214973"/>
            <a:ext cx="4076528" cy="3244997"/>
          </a:xfrm>
          <a:prstGeom prst="rect">
            <a:avLst/>
          </a:prstGeom>
        </p:spPr>
      </p:pic>
      <p:pic>
        <p:nvPicPr>
          <p:cNvPr id="12" name="Grafik 11">
            <a:extLst>
              <a:ext uri="{FF2B5EF4-FFF2-40B4-BE49-F238E27FC236}">
                <a16:creationId xmlns:a16="http://schemas.microsoft.com/office/drawing/2014/main" id="{3AEB6176-F1BB-15AB-EA5D-F0A6D867D5B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09677" y="1670313"/>
            <a:ext cx="8960527" cy="8904872"/>
          </a:xfrm>
          <a:prstGeom prst="rect">
            <a:avLst/>
          </a:prstGeom>
        </p:spPr>
      </p:pic>
      <p:sp>
        <p:nvSpPr>
          <p:cNvPr id="2" name="Text Placeholder 2">
            <a:extLst>
              <a:ext uri="{FF2B5EF4-FFF2-40B4-BE49-F238E27FC236}">
                <a16:creationId xmlns:a16="http://schemas.microsoft.com/office/drawing/2014/main" id="{E2E73FA8-AE8A-9478-6E53-5F7A67F0D833}"/>
              </a:ext>
            </a:extLst>
          </p:cNvPr>
          <p:cNvSpPr>
            <a:spLocks noGrp="1"/>
          </p:cNvSpPr>
          <p:nvPr>
            <p:ph idx="1" hasCustomPrompt="1"/>
          </p:nvPr>
        </p:nvSpPr>
        <p:spPr>
          <a:xfrm>
            <a:off x="857250" y="2506662"/>
            <a:ext cx="7541008" cy="3110278"/>
          </a:xfrm>
          <a:prstGeom prst="rect">
            <a:avLst/>
          </a:prstGeom>
        </p:spPr>
        <p:txBody>
          <a:bodyPr vert="horz" lIns="91440" tIns="45720" rIns="91440" bIns="45720" rtlCol="0">
            <a:noAutofit/>
          </a:bodyPr>
          <a:lstStyle>
            <a:lvl1pPr marL="0" indent="0">
              <a:buNone/>
              <a:defRPr/>
            </a:lvl1pPr>
          </a:lstStyle>
          <a:p>
            <a:pPr lvl="0"/>
            <a:r>
              <a:rPr lang="da-DK" dirty="0"/>
              <a:t>Tekst</a:t>
            </a:r>
          </a:p>
        </p:txBody>
      </p:sp>
      <p:sp>
        <p:nvSpPr>
          <p:cNvPr id="4" name="Titel 1">
            <a:extLst>
              <a:ext uri="{FF2B5EF4-FFF2-40B4-BE49-F238E27FC236}">
                <a16:creationId xmlns:a16="http://schemas.microsoft.com/office/drawing/2014/main" id="{158929F8-095F-3EE6-638F-8A116396175F}"/>
              </a:ext>
            </a:extLst>
          </p:cNvPr>
          <p:cNvSpPr>
            <a:spLocks noGrp="1"/>
          </p:cNvSpPr>
          <p:nvPr>
            <p:ph type="title" hasCustomPrompt="1"/>
          </p:nvPr>
        </p:nvSpPr>
        <p:spPr>
          <a:xfrm>
            <a:off x="857250" y="822324"/>
            <a:ext cx="7541008" cy="1325563"/>
          </a:xfrm>
          <a:prstGeom prst="rect">
            <a:avLst/>
          </a:prstGeom>
        </p:spPr>
        <p:txBody>
          <a:bodyPr anchor="ctr">
            <a:noAutofit/>
          </a:bodyPr>
          <a:lstStyle>
            <a:lvl1pPr>
              <a:lnSpc>
                <a:spcPct val="114000"/>
              </a:lnSpc>
              <a:defRPr sz="4400" b="0">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2625560817"/>
      </p:ext>
    </p:extLst>
  </p:cSld>
  <p:clrMapOvr>
    <a:overrideClrMapping bg1="lt1" tx1="dk1" bg2="lt2" tx2="dk2" accent1="accent1" accent2="accent2" accent3="accent3" accent4="accent4" accent5="accent5" accent6="accent6" hlink="hlink" folHlink="folHlink"/>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ekst 17">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3" name="Grafik 2">
            <a:extLst>
              <a:ext uri="{FF2B5EF4-FFF2-40B4-BE49-F238E27FC236}">
                <a16:creationId xmlns:a16="http://schemas.microsoft.com/office/drawing/2014/main" id="{D47A3347-3612-EDA6-EA58-9DCFCB0C94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04718" y="764081"/>
            <a:ext cx="4076528" cy="3244997"/>
          </a:xfrm>
          <a:prstGeom prst="rect">
            <a:avLst/>
          </a:prstGeom>
        </p:spPr>
      </p:pic>
      <p:pic>
        <p:nvPicPr>
          <p:cNvPr id="4" name="Grafik 3">
            <a:extLst>
              <a:ext uri="{FF2B5EF4-FFF2-40B4-BE49-F238E27FC236}">
                <a16:creationId xmlns:a16="http://schemas.microsoft.com/office/drawing/2014/main" id="{311E83EE-CD8A-C47E-00EF-43F7C7C624C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024539" y="-3076498"/>
            <a:ext cx="6656598" cy="11957146"/>
          </a:xfrm>
          <a:prstGeom prst="rect">
            <a:avLst/>
          </a:prstGeom>
        </p:spPr>
      </p:pic>
      <p:sp>
        <p:nvSpPr>
          <p:cNvPr id="2" name="Pladsholder til tekst 11">
            <a:extLst>
              <a:ext uri="{FF2B5EF4-FFF2-40B4-BE49-F238E27FC236}">
                <a16:creationId xmlns:a16="http://schemas.microsoft.com/office/drawing/2014/main" id="{B98C8EDC-6191-CA7D-8BCE-3D4C4CED9FAF}"/>
              </a:ext>
            </a:extLst>
          </p:cNvPr>
          <p:cNvSpPr>
            <a:spLocks noGrp="1"/>
          </p:cNvSpPr>
          <p:nvPr>
            <p:ph type="body" sz="quarter" idx="12" hasCustomPrompt="1"/>
          </p:nvPr>
        </p:nvSpPr>
        <p:spPr>
          <a:xfrm>
            <a:off x="5278582" y="1505093"/>
            <a:ext cx="6291711"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7" name="Pladsholder til tekst 3">
            <a:extLst>
              <a:ext uri="{FF2B5EF4-FFF2-40B4-BE49-F238E27FC236}">
                <a16:creationId xmlns:a16="http://schemas.microsoft.com/office/drawing/2014/main" id="{3E7676DB-6BA8-1FF5-E0EB-C24D2A630CA6}"/>
              </a:ext>
            </a:extLst>
          </p:cNvPr>
          <p:cNvSpPr>
            <a:spLocks noGrp="1"/>
          </p:cNvSpPr>
          <p:nvPr>
            <p:ph type="body" sz="half" idx="14" hasCustomPrompt="1"/>
          </p:nvPr>
        </p:nvSpPr>
        <p:spPr>
          <a:xfrm>
            <a:off x="5278582" y="2651564"/>
            <a:ext cx="6291711"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5" name="Pladsholder til tekst 3">
            <a:extLst>
              <a:ext uri="{FF2B5EF4-FFF2-40B4-BE49-F238E27FC236}">
                <a16:creationId xmlns:a16="http://schemas.microsoft.com/office/drawing/2014/main" id="{386B20C9-F515-8BEC-D9EE-C89B9BF6E100}"/>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449361675"/>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 18">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pic>
        <p:nvPicPr>
          <p:cNvPr id="4" name="Grafik 3">
            <a:extLst>
              <a:ext uri="{FF2B5EF4-FFF2-40B4-BE49-F238E27FC236}">
                <a16:creationId xmlns:a16="http://schemas.microsoft.com/office/drawing/2014/main" id="{311E83EE-CD8A-C47E-00EF-43F7C7C624C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024539" y="-3076498"/>
            <a:ext cx="6656598" cy="11957146"/>
          </a:xfrm>
          <a:prstGeom prst="rect">
            <a:avLst/>
          </a:prstGeom>
        </p:spPr>
      </p:pic>
      <p:sp>
        <p:nvSpPr>
          <p:cNvPr id="2" name="Pladsholder til tekst 11">
            <a:extLst>
              <a:ext uri="{FF2B5EF4-FFF2-40B4-BE49-F238E27FC236}">
                <a16:creationId xmlns:a16="http://schemas.microsoft.com/office/drawing/2014/main" id="{2A7D90F5-F657-73EB-7094-51897E59B106}"/>
              </a:ext>
            </a:extLst>
          </p:cNvPr>
          <p:cNvSpPr>
            <a:spLocks noGrp="1"/>
          </p:cNvSpPr>
          <p:nvPr>
            <p:ph type="body" sz="quarter" idx="12" hasCustomPrompt="1"/>
          </p:nvPr>
        </p:nvSpPr>
        <p:spPr>
          <a:xfrm>
            <a:off x="4135582" y="1505093"/>
            <a:ext cx="7186945"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5" name="Pladsholder til tekst 3">
            <a:extLst>
              <a:ext uri="{FF2B5EF4-FFF2-40B4-BE49-F238E27FC236}">
                <a16:creationId xmlns:a16="http://schemas.microsoft.com/office/drawing/2014/main" id="{3C28B940-1F09-26ED-B803-AE108268EDF3}"/>
              </a:ext>
            </a:extLst>
          </p:cNvPr>
          <p:cNvSpPr>
            <a:spLocks noGrp="1"/>
          </p:cNvSpPr>
          <p:nvPr>
            <p:ph type="body" sz="half" idx="14" hasCustomPrompt="1"/>
          </p:nvPr>
        </p:nvSpPr>
        <p:spPr>
          <a:xfrm>
            <a:off x="4135582" y="2651564"/>
            <a:ext cx="7213205" cy="1554872"/>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3" name="Pladsholder til tekst 3">
            <a:extLst>
              <a:ext uri="{FF2B5EF4-FFF2-40B4-BE49-F238E27FC236}">
                <a16:creationId xmlns:a16="http://schemas.microsoft.com/office/drawing/2014/main" id="{1F24A729-CE21-E6CB-7165-AD97BCC0572D}"/>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784907455"/>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kst 19">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D3238FBD-8174-1186-D2DE-103A293215B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705328" y="3936274"/>
            <a:ext cx="4076528" cy="3244997"/>
          </a:xfrm>
          <a:prstGeom prst="rect">
            <a:avLst/>
          </a:prstGeom>
        </p:spPr>
      </p:pic>
      <p:pic>
        <p:nvPicPr>
          <p:cNvPr id="5" name="Grafik 4">
            <a:extLst>
              <a:ext uri="{FF2B5EF4-FFF2-40B4-BE49-F238E27FC236}">
                <a16:creationId xmlns:a16="http://schemas.microsoft.com/office/drawing/2014/main" id="{B5C18858-7FCF-901F-F156-52675B630F7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62599" y="323271"/>
            <a:ext cx="11485852" cy="6238875"/>
          </a:xfrm>
          <a:prstGeom prst="rect">
            <a:avLst/>
          </a:prstGeom>
        </p:spPr>
      </p:pic>
      <p:sp>
        <p:nvSpPr>
          <p:cNvPr id="6" name="Pladsholder til tekst 11">
            <a:extLst>
              <a:ext uri="{FF2B5EF4-FFF2-40B4-BE49-F238E27FC236}">
                <a16:creationId xmlns:a16="http://schemas.microsoft.com/office/drawing/2014/main" id="{1962E8B9-8A36-62BE-2BD1-D42628042F2B}"/>
              </a:ext>
            </a:extLst>
          </p:cNvPr>
          <p:cNvSpPr>
            <a:spLocks noGrp="1"/>
          </p:cNvSpPr>
          <p:nvPr>
            <p:ph type="body" sz="quarter" idx="10" hasCustomPrompt="1"/>
          </p:nvPr>
        </p:nvSpPr>
        <p:spPr>
          <a:xfrm>
            <a:off x="838199" y="1074738"/>
            <a:ext cx="6545264" cy="838200"/>
          </a:xfrm>
          <a:prstGeom prst="rect">
            <a:avLst/>
          </a:prstGeom>
        </p:spPr>
        <p:txBody>
          <a:bodyPr anchor="ctr">
            <a:noAutofit/>
          </a:bodyPr>
          <a:lstStyle>
            <a:lvl1pPr marL="0" indent="0">
              <a:lnSpc>
                <a:spcPct val="114000"/>
              </a:lnSpc>
              <a:buNone/>
              <a:defRPr sz="4400">
                <a:solidFill>
                  <a:schemeClr val="tx1"/>
                </a:solidFill>
                <a:latin typeface="+mj-lt"/>
                <a:cs typeface="Archivo" pitchFamily="2" charset="77"/>
              </a:defRPr>
            </a:lvl1pPr>
          </a:lstStyle>
          <a:p>
            <a:pPr lvl="0"/>
            <a:r>
              <a:rPr lang="da-DK" dirty="0"/>
              <a:t>Overskrift</a:t>
            </a:r>
          </a:p>
        </p:txBody>
      </p:sp>
      <p:sp>
        <p:nvSpPr>
          <p:cNvPr id="2" name="Pladsholder til tekst 3">
            <a:extLst>
              <a:ext uri="{FF2B5EF4-FFF2-40B4-BE49-F238E27FC236}">
                <a16:creationId xmlns:a16="http://schemas.microsoft.com/office/drawing/2014/main" id="{30E30103-CDCC-DDE3-1952-221965F21F38}"/>
              </a:ext>
            </a:extLst>
          </p:cNvPr>
          <p:cNvSpPr>
            <a:spLocks noGrp="1"/>
          </p:cNvSpPr>
          <p:nvPr>
            <p:ph type="body" sz="half" idx="13" hasCustomPrompt="1"/>
          </p:nvPr>
        </p:nvSpPr>
        <p:spPr>
          <a:xfrm>
            <a:off x="838199" y="2160491"/>
            <a:ext cx="6545264" cy="1939500"/>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4" name="Pladsholder til tekst 3">
            <a:extLst>
              <a:ext uri="{FF2B5EF4-FFF2-40B4-BE49-F238E27FC236}">
                <a16:creationId xmlns:a16="http://schemas.microsoft.com/office/drawing/2014/main" id="{C231F461-0F3D-CF87-79DE-4350AFFA5FF0}"/>
              </a:ext>
            </a:extLst>
          </p:cNvPr>
          <p:cNvSpPr>
            <a:spLocks noGrp="1"/>
          </p:cNvSpPr>
          <p:nvPr>
            <p:ph type="body" sz="half" idx="14" hasCustomPrompt="1"/>
          </p:nvPr>
        </p:nvSpPr>
        <p:spPr>
          <a:xfrm>
            <a:off x="838199" y="5625683"/>
            <a:ext cx="4439920" cy="315157"/>
          </a:xfrm>
          <a:prstGeom prst="rect">
            <a:avLst/>
          </a:prstGeom>
        </p:spPr>
        <p:txBody>
          <a:bodyPr anchor="ctr">
            <a:noAutofit/>
          </a:bodyPr>
          <a:lstStyle>
            <a:lvl1pPr marL="0" indent="0" algn="l">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1621028443"/>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te trin">
    <p:bg>
      <p:bgRef idx="1001">
        <a:schemeClr val="bg1"/>
      </p:bgRef>
    </p:bg>
    <p:spTree>
      <p:nvGrpSpPr>
        <p:cNvPr id="1" name=""/>
        <p:cNvGrpSpPr/>
        <p:nvPr/>
      </p:nvGrpSpPr>
      <p:grpSpPr>
        <a:xfrm>
          <a:off x="0" y="0"/>
          <a:ext cx="0" cy="0"/>
          <a:chOff x="0" y="0"/>
          <a:chExt cx="0" cy="0"/>
        </a:xfrm>
      </p:grpSpPr>
      <p:sp>
        <p:nvSpPr>
          <p:cNvPr id="7" name="Pladsholder til tekst 3">
            <a:extLst>
              <a:ext uri="{FF2B5EF4-FFF2-40B4-BE49-F238E27FC236}">
                <a16:creationId xmlns:a16="http://schemas.microsoft.com/office/drawing/2014/main" id="{A4ED5A51-D79D-FFBB-9CEE-4980ED69A645}"/>
              </a:ext>
            </a:extLst>
          </p:cNvPr>
          <p:cNvSpPr>
            <a:spLocks noGrp="1"/>
          </p:cNvSpPr>
          <p:nvPr>
            <p:ph type="body" sz="half" idx="13" hasCustomPrompt="1"/>
          </p:nvPr>
        </p:nvSpPr>
        <p:spPr>
          <a:xfrm>
            <a:off x="1005069" y="2651563"/>
            <a:ext cx="6341773" cy="3512169"/>
          </a:xfrm>
          <a:prstGeom prst="rect">
            <a:avLst/>
          </a:prstGeom>
        </p:spPr>
        <p:txBody>
          <a:bodyPr>
            <a:noAutofit/>
          </a:bodyPr>
          <a:lstStyle>
            <a:lvl1pPr marL="0" indent="0">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8" name="Titel 1">
            <a:extLst>
              <a:ext uri="{FF2B5EF4-FFF2-40B4-BE49-F238E27FC236}">
                <a16:creationId xmlns:a16="http://schemas.microsoft.com/office/drawing/2014/main" id="{F0807C22-BF7D-51D7-CE38-F6406FD56B91}"/>
              </a:ext>
            </a:extLst>
          </p:cNvPr>
          <p:cNvSpPr>
            <a:spLocks noGrp="1"/>
          </p:cNvSpPr>
          <p:nvPr>
            <p:ph type="title" hasCustomPrompt="1"/>
          </p:nvPr>
        </p:nvSpPr>
        <p:spPr>
          <a:xfrm>
            <a:off x="1005069" y="1146589"/>
            <a:ext cx="6341774" cy="1325563"/>
          </a:xfrm>
          <a:prstGeom prst="rect">
            <a:avLst/>
          </a:prstGeom>
        </p:spPr>
        <p:txBody>
          <a:bodyPr>
            <a:noAutofit/>
          </a:bodyPr>
          <a:lstStyle>
            <a:lvl1pPr>
              <a:lnSpc>
                <a:spcPct val="114000"/>
              </a:lnSpc>
              <a:defRPr sz="4400">
                <a:latin typeface="+mj-lt"/>
                <a:cs typeface="Archivo" pitchFamily="2" charset="77"/>
              </a:defRPr>
            </a:lvl1pPr>
          </a:lstStyle>
          <a:p>
            <a:r>
              <a:rPr lang="da-DK" dirty="0"/>
              <a:t>Overskrift</a:t>
            </a:r>
          </a:p>
        </p:txBody>
      </p:sp>
      <p:sp>
        <p:nvSpPr>
          <p:cNvPr id="2" name="Rektangel 1">
            <a:extLst>
              <a:ext uri="{FF2B5EF4-FFF2-40B4-BE49-F238E27FC236}">
                <a16:creationId xmlns:a16="http://schemas.microsoft.com/office/drawing/2014/main" id="{C91B8429-7DE6-ADCB-1810-B4991C5DC0D9}"/>
              </a:ext>
            </a:extLst>
          </p:cNvPr>
          <p:cNvSpPr/>
          <p:nvPr/>
        </p:nvSpPr>
        <p:spPr>
          <a:xfrm>
            <a:off x="8048303" y="0"/>
            <a:ext cx="4143697"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da-DK"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5" name="Grafik 24">
            <a:extLst>
              <a:ext uri="{FF2B5EF4-FFF2-40B4-BE49-F238E27FC236}">
                <a16:creationId xmlns:a16="http://schemas.microsoft.com/office/drawing/2014/main" id="{F21934CA-A1E5-ED08-6E84-3A8F4C677A24}"/>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3" name="Pladsholder til tekst 3">
            <a:extLst>
              <a:ext uri="{FF2B5EF4-FFF2-40B4-BE49-F238E27FC236}">
                <a16:creationId xmlns:a16="http://schemas.microsoft.com/office/drawing/2014/main" id="{F4D74BB3-ACB7-A1B5-A53E-84F29D354A55}"/>
              </a:ext>
            </a:extLst>
          </p:cNvPr>
          <p:cNvSpPr>
            <a:spLocks noGrp="1"/>
          </p:cNvSpPr>
          <p:nvPr>
            <p:ph type="body" sz="half" idx="15" hasCustomPrompt="1"/>
          </p:nvPr>
        </p:nvSpPr>
        <p:spPr>
          <a:xfrm>
            <a:off x="7122161" y="6349993"/>
            <a:ext cx="4439920" cy="315157"/>
          </a:xfrm>
          <a:prstGeom prst="rect">
            <a:avLst/>
          </a:prstGeom>
        </p:spPr>
        <p:txBody>
          <a:bodyPr anchor="ctr">
            <a:noAutofit/>
          </a:bodyPr>
          <a:lstStyle>
            <a:lvl1pPr marL="0" indent="0" algn="r">
              <a:lnSpc>
                <a:spcPct val="114000"/>
              </a:lnSpc>
              <a:buNone/>
              <a:defRPr sz="10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(Kilde, årstal)</a:t>
            </a:r>
          </a:p>
        </p:txBody>
      </p:sp>
    </p:spTree>
    <p:extLst>
      <p:ext uri="{BB962C8B-B14F-4D97-AF65-F5344CB8AC3E}">
        <p14:creationId xmlns:p14="http://schemas.microsoft.com/office/powerpoint/2010/main" val="3466605459"/>
      </p:ext>
    </p:extLst>
  </p:cSld>
  <p:clrMapOvr>
    <a:overrideClrMapping bg1="lt1" tx1="dk1" bg2="lt2" tx2="dk2" accent1="accent1" accent2="accent2" accent3="accent3" accent4="accent4" accent5="accent5" accent6="accent6" hlink="hlink" folHlink="folHlink"/>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1">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53830" y="354668"/>
            <a:ext cx="236056"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a:latin typeface="Quicksand" pitchFamily="2" charset="77"/>
                <a:cs typeface="Archivo Medium" pitchFamily="2" charset="0"/>
              </a:rPr>
              <a:t>Case</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2046418" y="1530465"/>
            <a:ext cx="8562587" cy="1283738"/>
          </a:xfrm>
          <a:prstGeom prst="rect">
            <a:avLst/>
          </a:prstGeom>
        </p:spPr>
        <p:txBody>
          <a:bodyPr anchor="b">
            <a:noAutofit/>
          </a:bodyPr>
          <a:lstStyle>
            <a:lvl1pPr>
              <a:lnSpc>
                <a:spcPct val="100000"/>
              </a:lnSpc>
              <a:defRPr sz="4500">
                <a:solidFill>
                  <a:schemeClr val="accent6"/>
                </a:solidFill>
                <a:latin typeface="+mj-lt"/>
                <a:cs typeface="Archivo" pitchFamily="2" charset="77"/>
              </a:defRPr>
            </a:lvl1pPr>
          </a:lstStyle>
          <a:p>
            <a:r>
              <a:rPr lang="da-DK" dirty="0"/>
              <a:t>Overskrift</a:t>
            </a:r>
          </a:p>
        </p:txBody>
      </p:sp>
      <p:pic>
        <p:nvPicPr>
          <p:cNvPr id="29" name="Grafik 28">
            <a:extLst>
              <a:ext uri="{FF2B5EF4-FFF2-40B4-BE49-F238E27FC236}">
                <a16:creationId xmlns:a16="http://schemas.microsoft.com/office/drawing/2014/main" id="{4D5393CF-5975-9675-9EAB-03C6E967B1D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2205471" y="-3402025"/>
            <a:ext cx="6260234" cy="4153031"/>
          </a:xfrm>
          <a:prstGeom prst="rect">
            <a:avLst/>
          </a:prstGeom>
        </p:spPr>
      </p:pic>
      <p:pic>
        <p:nvPicPr>
          <p:cNvPr id="30" name="Grafik 29">
            <a:extLst>
              <a:ext uri="{FF2B5EF4-FFF2-40B4-BE49-F238E27FC236}">
                <a16:creationId xmlns:a16="http://schemas.microsoft.com/office/drawing/2014/main" id="{60B5E398-40B8-1F86-999A-431A63D5B878}"/>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53830" y="354668"/>
            <a:ext cx="236056" cy="233121"/>
          </a:xfrm>
          <a:prstGeom prst="rect">
            <a:avLst/>
          </a:prstGeom>
        </p:spPr>
      </p:pic>
      <p:sp>
        <p:nvSpPr>
          <p:cNvPr id="31" name="Ellipse 30">
            <a:extLst>
              <a:ext uri="{FF2B5EF4-FFF2-40B4-BE49-F238E27FC236}">
                <a16:creationId xmlns:a16="http://schemas.microsoft.com/office/drawing/2014/main" id="{E83B403F-05E1-655D-4AEF-6547491EAAEB}"/>
              </a:ext>
            </a:extLst>
          </p:cNvPr>
          <p:cNvSpPr/>
          <p:nvPr userDrawn="1"/>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2" name="Tekstfelt 31">
            <a:extLst>
              <a:ext uri="{FF2B5EF4-FFF2-40B4-BE49-F238E27FC236}">
                <a16:creationId xmlns:a16="http://schemas.microsoft.com/office/drawing/2014/main" id="{6531931B-AA9C-2FAA-2C33-889D82AD776F}"/>
              </a:ext>
            </a:extLst>
          </p:cNvPr>
          <p:cNvSpPr txBox="1"/>
          <p:nvPr userDrawn="1"/>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6" name="Pladsholder til tekst 3">
            <a:extLst>
              <a:ext uri="{FF2B5EF4-FFF2-40B4-BE49-F238E27FC236}">
                <a16:creationId xmlns:a16="http://schemas.microsoft.com/office/drawing/2014/main" id="{32362EC4-A41B-C47F-6F83-B99FEF995D44}"/>
              </a:ext>
            </a:extLst>
          </p:cNvPr>
          <p:cNvSpPr>
            <a:spLocks noGrp="1"/>
          </p:cNvSpPr>
          <p:nvPr>
            <p:ph type="body" sz="half" idx="16" hasCustomPrompt="1"/>
          </p:nvPr>
        </p:nvSpPr>
        <p:spPr>
          <a:xfrm>
            <a:off x="2046418" y="2945487"/>
            <a:ext cx="7877511" cy="3108543"/>
          </a:xfrm>
          <a:prstGeom prst="rect">
            <a:avLst/>
          </a:prstGeom>
        </p:spPr>
        <p:txBody>
          <a:bodyPr>
            <a:noAutofit/>
          </a:bodyPr>
          <a:lstStyle>
            <a:lvl1pPr marL="0" indent="0">
              <a:lnSpc>
                <a:spcPct val="100000"/>
              </a:lnSpc>
              <a:spcBef>
                <a:spcPts val="0"/>
              </a:spcBef>
              <a:buNone/>
              <a:defRPr sz="1400">
                <a:solidFill>
                  <a:schemeClr val="tx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2" name="Grafik 1">
            <a:extLst>
              <a:ext uri="{FF2B5EF4-FFF2-40B4-BE49-F238E27FC236}">
                <a16:creationId xmlns:a16="http://schemas.microsoft.com/office/drawing/2014/main" id="{E12D628C-2010-12F2-2FAD-5AC2FE483B4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7578002" y="2878744"/>
            <a:ext cx="6119524" cy="6081632"/>
          </a:xfrm>
          <a:prstGeom prst="rect">
            <a:avLst/>
          </a:prstGeom>
        </p:spPr>
      </p:pic>
    </p:spTree>
    <p:extLst>
      <p:ext uri="{BB962C8B-B14F-4D97-AF65-F5344CB8AC3E}">
        <p14:creationId xmlns:p14="http://schemas.microsoft.com/office/powerpoint/2010/main" val="2834556386"/>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se 2">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17" name="Pladsholder til tekst 3">
            <a:extLst>
              <a:ext uri="{FF2B5EF4-FFF2-40B4-BE49-F238E27FC236}">
                <a16:creationId xmlns:a16="http://schemas.microsoft.com/office/drawing/2014/main" id="{19B325B0-BD0E-25C4-E2C7-46C0126E756D}"/>
              </a:ext>
            </a:extLst>
          </p:cNvPr>
          <p:cNvSpPr>
            <a:spLocks noGrp="1"/>
          </p:cNvSpPr>
          <p:nvPr>
            <p:ph type="body" sz="half" idx="15" hasCustomPrompt="1"/>
          </p:nvPr>
        </p:nvSpPr>
        <p:spPr>
          <a:xfrm>
            <a:off x="2533794" y="2058243"/>
            <a:ext cx="7124410" cy="2694510"/>
          </a:xfrm>
          <a:prstGeom prst="rect">
            <a:avLst/>
          </a:prstGeom>
        </p:spPr>
        <p:txBody>
          <a:bodyPr>
            <a:noAutofit/>
          </a:bodyPr>
          <a:lstStyle>
            <a:lvl1pPr marL="0" indent="0" algn="ctr">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1505571" y="959467"/>
            <a:ext cx="9180856" cy="1005083"/>
          </a:xfrm>
          <a:prstGeom prst="rect">
            <a:avLst/>
          </a:prstGeom>
        </p:spPr>
        <p:txBody>
          <a:bodyPr anchor="b">
            <a:noAutofit/>
          </a:bodyPr>
          <a:lstStyle>
            <a:lvl1pPr algn="ctr">
              <a:lnSpc>
                <a:spcPct val="114000"/>
              </a:lnSpc>
              <a:defRPr sz="4500">
                <a:solidFill>
                  <a:schemeClr val="accent6"/>
                </a:solidFill>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636355648"/>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ase 3">
    <p:bg>
      <p:bgPr>
        <a:solidFill>
          <a:srgbClr val="60BA79"/>
        </a:solidFill>
        <a:effectLst/>
      </p:bgPr>
    </p:bg>
    <p:spTree>
      <p:nvGrpSpPr>
        <p:cNvPr id="1" name=""/>
        <p:cNvGrpSpPr/>
        <p:nvPr/>
      </p:nvGrpSpPr>
      <p:grpSpPr>
        <a:xfrm>
          <a:off x="0" y="0"/>
          <a:ext cx="0" cy="0"/>
          <a:chOff x="0" y="0"/>
          <a:chExt cx="0" cy="0"/>
        </a:xfrm>
      </p:grpSpPr>
      <p:pic>
        <p:nvPicPr>
          <p:cNvPr id="9" name="Grafik 8">
            <a:extLst>
              <a:ext uri="{FF2B5EF4-FFF2-40B4-BE49-F238E27FC236}">
                <a16:creationId xmlns:a16="http://schemas.microsoft.com/office/drawing/2014/main" id="{097FA518-994F-A22C-D0C4-BBC1F3499D2E}"/>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0" name="Ellipse 9">
            <a:extLst>
              <a:ext uri="{FF2B5EF4-FFF2-40B4-BE49-F238E27FC236}">
                <a16:creationId xmlns:a16="http://schemas.microsoft.com/office/drawing/2014/main" id="{52074052-DB0B-019B-D307-69B08F7538A0}"/>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1" name="Tekstfelt 10">
            <a:extLst>
              <a:ext uri="{FF2B5EF4-FFF2-40B4-BE49-F238E27FC236}">
                <a16:creationId xmlns:a16="http://schemas.microsoft.com/office/drawing/2014/main" id="{B35BA949-1A58-937F-3541-F8513990FF6C}"/>
              </a:ext>
            </a:extLst>
          </p:cNvPr>
          <p:cNvSpPr txBox="1"/>
          <p:nvPr/>
        </p:nvSpPr>
        <p:spPr>
          <a:xfrm>
            <a:off x="0" y="3066917"/>
            <a:ext cx="1192008" cy="376321"/>
          </a:xfrm>
          <a:prstGeom prst="rect">
            <a:avLst/>
          </a:prstGeom>
          <a:noFill/>
        </p:spPr>
        <p:txBody>
          <a:bodyPr wrap="square" rtlCol="0">
            <a:spAutoFit/>
          </a:bodyPr>
          <a:lstStyle/>
          <a:p>
            <a:pPr>
              <a:lnSpc>
                <a:spcPct val="150000"/>
              </a:lnSpc>
            </a:pPr>
            <a:r>
              <a:rPr lang="da-DK" sz="1400" b="0" i="0" dirty="0">
                <a:latin typeface="+mn-lt"/>
                <a:cs typeface="Archivo Medium" pitchFamily="2" charset="0"/>
              </a:rPr>
              <a:t>Case</a:t>
            </a:r>
          </a:p>
        </p:txBody>
      </p:sp>
      <p:sp>
        <p:nvSpPr>
          <p:cNvPr id="17" name="Pladsholder til tekst 3">
            <a:extLst>
              <a:ext uri="{FF2B5EF4-FFF2-40B4-BE49-F238E27FC236}">
                <a16:creationId xmlns:a16="http://schemas.microsoft.com/office/drawing/2014/main" id="{19B325B0-BD0E-25C4-E2C7-46C0126E756D}"/>
              </a:ext>
            </a:extLst>
          </p:cNvPr>
          <p:cNvSpPr>
            <a:spLocks noGrp="1"/>
          </p:cNvSpPr>
          <p:nvPr>
            <p:ph type="body" sz="half" idx="15" hasCustomPrompt="1"/>
          </p:nvPr>
        </p:nvSpPr>
        <p:spPr>
          <a:xfrm>
            <a:off x="1428151" y="2650450"/>
            <a:ext cx="9180855" cy="3512169"/>
          </a:xfrm>
          <a:prstGeom prst="rect">
            <a:avLst/>
          </a:prstGeom>
        </p:spPr>
        <p:txBody>
          <a:bodyPr>
            <a:noAutofit/>
          </a:bodyPr>
          <a:lstStyle>
            <a:lvl1pPr marL="0" indent="0">
              <a:lnSpc>
                <a:spcPct val="114000"/>
              </a:lnSpc>
              <a:buNone/>
              <a:defRPr sz="140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8" name="Titel 1">
            <a:extLst>
              <a:ext uri="{FF2B5EF4-FFF2-40B4-BE49-F238E27FC236}">
                <a16:creationId xmlns:a16="http://schemas.microsoft.com/office/drawing/2014/main" id="{854358C7-FD50-F4EC-EB8A-59C117E6BCC6}"/>
              </a:ext>
            </a:extLst>
          </p:cNvPr>
          <p:cNvSpPr>
            <a:spLocks noGrp="1"/>
          </p:cNvSpPr>
          <p:nvPr>
            <p:ph type="title" hasCustomPrompt="1"/>
          </p:nvPr>
        </p:nvSpPr>
        <p:spPr>
          <a:xfrm>
            <a:off x="1428151" y="1145476"/>
            <a:ext cx="9180856" cy="1325563"/>
          </a:xfrm>
          <a:prstGeom prst="rect">
            <a:avLst/>
          </a:prstGeom>
        </p:spPr>
        <p:txBody>
          <a:bodyPr>
            <a:noAutofit/>
          </a:bodyPr>
          <a:lstStyle>
            <a:lvl1pPr>
              <a:lnSpc>
                <a:spcPct val="114000"/>
              </a:lnSpc>
              <a:defRPr sz="4400">
                <a:solidFill>
                  <a:schemeClr val="accent6"/>
                </a:solidFill>
                <a:latin typeface="+mj-lt"/>
                <a:cs typeface="Archivo" pitchFamily="2" charset="77"/>
              </a:defRPr>
            </a:lvl1pPr>
          </a:lstStyle>
          <a:p>
            <a:r>
              <a:rPr lang="da-DK" dirty="0"/>
              <a:t>Overskrift</a:t>
            </a:r>
          </a:p>
        </p:txBody>
      </p:sp>
    </p:spTree>
    <p:extLst>
      <p:ext uri="{BB962C8B-B14F-4D97-AF65-F5344CB8AC3E}">
        <p14:creationId xmlns:p14="http://schemas.microsoft.com/office/powerpoint/2010/main" val="10898360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fleksion 1">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F236FDED-A2F1-F54F-49C5-48EB9A34BD3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2" name="Pladsholder til tekst 3">
            <a:extLst>
              <a:ext uri="{FF2B5EF4-FFF2-40B4-BE49-F238E27FC236}">
                <a16:creationId xmlns:a16="http://schemas.microsoft.com/office/drawing/2014/main" id="{1AB55F32-1E86-9395-88D4-3061F522A5B0}"/>
              </a:ext>
            </a:extLst>
          </p:cNvPr>
          <p:cNvSpPr>
            <a:spLocks noGrp="1"/>
          </p:cNvSpPr>
          <p:nvPr>
            <p:ph type="body" sz="half" idx="15" hasCustomPrompt="1"/>
          </p:nvPr>
        </p:nvSpPr>
        <p:spPr>
          <a:xfrm>
            <a:off x="1893554" y="2761223"/>
            <a:ext cx="8034801" cy="2316788"/>
          </a:xfrm>
          <a:prstGeom prst="rect">
            <a:avLst/>
          </a:prstGeom>
        </p:spPr>
        <p:txBody>
          <a:bodyPr>
            <a:noAutofit/>
          </a:bodyPr>
          <a:lstStyle>
            <a:lvl1pPr marL="0" indent="0">
              <a:lnSpc>
                <a:spcPct val="114000"/>
              </a:lnSpc>
              <a:buNone/>
              <a:defRPr sz="1400">
                <a:solidFill>
                  <a:schemeClr val="bg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5" name="Ellipse 14">
            <a:extLst>
              <a:ext uri="{FF2B5EF4-FFF2-40B4-BE49-F238E27FC236}">
                <a16:creationId xmlns:a16="http://schemas.microsoft.com/office/drawing/2014/main" id="{74726409-5D54-0F11-CE8F-D3C277041966}"/>
              </a:ext>
            </a:extLst>
          </p:cNvPr>
          <p:cNvSpPr/>
          <p:nvPr userDrawn="1"/>
        </p:nvSpPr>
        <p:spPr>
          <a:xfrm>
            <a:off x="-855134" y="2184401"/>
            <a:ext cx="1960869" cy="1960928"/>
          </a:xfrm>
          <a:prstGeom prst="ellipse">
            <a:avLst/>
          </a:prstGeom>
          <a:solidFill>
            <a:srgbClr val="F8FBF8"/>
          </a:solidFill>
          <a:ln>
            <a:solidFill>
              <a:srgbClr val="F8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Tekstfelt 15">
            <a:extLst>
              <a:ext uri="{FF2B5EF4-FFF2-40B4-BE49-F238E27FC236}">
                <a16:creationId xmlns:a16="http://schemas.microsoft.com/office/drawing/2014/main" id="{BE8288B2-FC10-C3AE-9BEA-4B9E54EBDD36}"/>
              </a:ext>
            </a:extLst>
          </p:cNvPr>
          <p:cNvSpPr txBox="1"/>
          <p:nvPr userDrawn="1"/>
        </p:nvSpPr>
        <p:spPr>
          <a:xfrm>
            <a:off x="0" y="3049122"/>
            <a:ext cx="1192008" cy="357406"/>
          </a:xfrm>
          <a:prstGeom prst="rect">
            <a:avLst/>
          </a:prstGeom>
          <a:noFill/>
        </p:spPr>
        <p:txBody>
          <a:bodyPr wrap="square" rtlCol="0">
            <a:spAutoFit/>
          </a:bodyPr>
          <a:lstStyle/>
          <a:p>
            <a:pPr>
              <a:lnSpc>
                <a:spcPct val="150000"/>
              </a:lnSpc>
            </a:pPr>
            <a:r>
              <a:rPr lang="da-DK" sz="1300" b="0" i="0" dirty="0">
                <a:latin typeface="+mn-lt"/>
                <a:cs typeface="Archivo Medium" pitchFamily="2" charset="0"/>
              </a:rPr>
              <a:t>Refleksion</a:t>
            </a:r>
          </a:p>
        </p:txBody>
      </p:sp>
      <p:sp>
        <p:nvSpPr>
          <p:cNvPr id="18" name="Pladsholder til tekst 11">
            <a:extLst>
              <a:ext uri="{FF2B5EF4-FFF2-40B4-BE49-F238E27FC236}">
                <a16:creationId xmlns:a16="http://schemas.microsoft.com/office/drawing/2014/main" id="{BE063308-AAE7-3886-DF3E-EB0A6F359EBA}"/>
              </a:ext>
            </a:extLst>
          </p:cNvPr>
          <p:cNvSpPr>
            <a:spLocks noGrp="1"/>
          </p:cNvSpPr>
          <p:nvPr>
            <p:ph type="body" sz="quarter" idx="12" hasCustomPrompt="1"/>
          </p:nvPr>
        </p:nvSpPr>
        <p:spPr>
          <a:xfrm>
            <a:off x="1893554" y="1484067"/>
            <a:ext cx="6309393" cy="1187633"/>
          </a:xfrm>
          <a:prstGeom prst="rect">
            <a:avLst/>
          </a:prstGeom>
        </p:spPr>
        <p:txBody>
          <a:bodyPr anchor="b">
            <a:noAutofit/>
          </a:bodyPr>
          <a:lstStyle>
            <a:lvl1pPr marL="0" indent="0">
              <a:lnSpc>
                <a:spcPct val="114000"/>
              </a:lnSpc>
              <a:buNone/>
              <a:defRPr sz="5400">
                <a:solidFill>
                  <a:schemeClr val="bg1"/>
                </a:solidFill>
                <a:latin typeface="+mj-lt"/>
                <a:cs typeface="Archivo" pitchFamily="2" charset="77"/>
              </a:defRPr>
            </a:lvl1pPr>
          </a:lstStyle>
          <a:p>
            <a:pPr lvl="0"/>
            <a:r>
              <a:rPr lang="da-DK" dirty="0"/>
              <a:t>Overskrift</a:t>
            </a:r>
          </a:p>
        </p:txBody>
      </p:sp>
    </p:spTree>
    <p:extLst>
      <p:ext uri="{BB962C8B-B14F-4D97-AF65-F5344CB8AC3E}">
        <p14:creationId xmlns:p14="http://schemas.microsoft.com/office/powerpoint/2010/main" val="294798515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fleksion 2">
    <p:bg>
      <p:bgPr>
        <a:solidFill>
          <a:schemeClr val="tx1"/>
        </a:solidFill>
        <a:effectLst/>
      </p:bgPr>
    </p:bg>
    <p:spTree>
      <p:nvGrpSpPr>
        <p:cNvPr id="1" name=""/>
        <p:cNvGrpSpPr/>
        <p:nvPr/>
      </p:nvGrpSpPr>
      <p:grpSpPr>
        <a:xfrm>
          <a:off x="0" y="0"/>
          <a:ext cx="0" cy="0"/>
          <a:chOff x="0" y="0"/>
          <a:chExt cx="0" cy="0"/>
        </a:xfrm>
      </p:grpSpPr>
      <p:pic>
        <p:nvPicPr>
          <p:cNvPr id="11" name="Grafik 10">
            <a:extLst>
              <a:ext uri="{FF2B5EF4-FFF2-40B4-BE49-F238E27FC236}">
                <a16:creationId xmlns:a16="http://schemas.microsoft.com/office/drawing/2014/main" id="{F236FDED-A2F1-F54F-49C5-48EB9A34BD39}"/>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2" name="Pladsholder til tekst 3">
            <a:extLst>
              <a:ext uri="{FF2B5EF4-FFF2-40B4-BE49-F238E27FC236}">
                <a16:creationId xmlns:a16="http://schemas.microsoft.com/office/drawing/2014/main" id="{1AB55F32-1E86-9395-88D4-3061F522A5B0}"/>
              </a:ext>
            </a:extLst>
          </p:cNvPr>
          <p:cNvSpPr>
            <a:spLocks noGrp="1"/>
          </p:cNvSpPr>
          <p:nvPr>
            <p:ph type="body" sz="half" idx="15" hasCustomPrompt="1"/>
          </p:nvPr>
        </p:nvSpPr>
        <p:spPr>
          <a:xfrm>
            <a:off x="1909301" y="2900715"/>
            <a:ext cx="5589836" cy="1990353"/>
          </a:xfrm>
          <a:prstGeom prst="rect">
            <a:avLst/>
          </a:prstGeom>
        </p:spPr>
        <p:txBody>
          <a:bodyPr>
            <a:noAutofit/>
          </a:bodyPr>
          <a:lstStyle>
            <a:lvl1pPr marL="0" indent="0">
              <a:lnSpc>
                <a:spcPct val="100000"/>
              </a:lnSpc>
              <a:spcBef>
                <a:spcPts val="0"/>
              </a:spcBef>
              <a:buNone/>
              <a:defRPr sz="1400">
                <a:solidFill>
                  <a:schemeClr val="bg1"/>
                </a:solidFill>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sp>
        <p:nvSpPr>
          <p:cNvPr id="15" name="Ellipse 14">
            <a:extLst>
              <a:ext uri="{FF2B5EF4-FFF2-40B4-BE49-F238E27FC236}">
                <a16:creationId xmlns:a16="http://schemas.microsoft.com/office/drawing/2014/main" id="{74726409-5D54-0F11-CE8F-D3C277041966}"/>
              </a:ext>
            </a:extLst>
          </p:cNvPr>
          <p:cNvSpPr/>
          <p:nvPr userDrawn="1"/>
        </p:nvSpPr>
        <p:spPr>
          <a:xfrm>
            <a:off x="-855134" y="2184401"/>
            <a:ext cx="1960869" cy="1960928"/>
          </a:xfrm>
          <a:prstGeom prst="ellipse">
            <a:avLst/>
          </a:prstGeom>
          <a:solidFill>
            <a:srgbClr val="F8FBF8"/>
          </a:solidFill>
          <a:ln>
            <a:solidFill>
              <a:srgbClr val="F8FBF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6" name="Tekstfelt 15">
            <a:extLst>
              <a:ext uri="{FF2B5EF4-FFF2-40B4-BE49-F238E27FC236}">
                <a16:creationId xmlns:a16="http://schemas.microsoft.com/office/drawing/2014/main" id="{BE8288B2-FC10-C3AE-9BEA-4B9E54EBDD36}"/>
              </a:ext>
            </a:extLst>
          </p:cNvPr>
          <p:cNvSpPr txBox="1"/>
          <p:nvPr userDrawn="1"/>
        </p:nvSpPr>
        <p:spPr>
          <a:xfrm>
            <a:off x="0" y="3049122"/>
            <a:ext cx="1192008" cy="357406"/>
          </a:xfrm>
          <a:prstGeom prst="rect">
            <a:avLst/>
          </a:prstGeom>
          <a:noFill/>
        </p:spPr>
        <p:txBody>
          <a:bodyPr wrap="square" rtlCol="0">
            <a:spAutoFit/>
          </a:bodyPr>
          <a:lstStyle/>
          <a:p>
            <a:pPr>
              <a:lnSpc>
                <a:spcPct val="150000"/>
              </a:lnSpc>
            </a:pPr>
            <a:r>
              <a:rPr lang="da-DK" sz="1300" b="0" i="0" dirty="0">
                <a:latin typeface="+mn-lt"/>
                <a:cs typeface="Archivo Medium" pitchFamily="2" charset="0"/>
              </a:rPr>
              <a:t>Refleksion</a:t>
            </a:r>
          </a:p>
        </p:txBody>
      </p:sp>
      <p:sp>
        <p:nvSpPr>
          <p:cNvPr id="18" name="Pladsholder til tekst 11">
            <a:extLst>
              <a:ext uri="{FF2B5EF4-FFF2-40B4-BE49-F238E27FC236}">
                <a16:creationId xmlns:a16="http://schemas.microsoft.com/office/drawing/2014/main" id="{BE063308-AAE7-3886-DF3E-EB0A6F359EBA}"/>
              </a:ext>
            </a:extLst>
          </p:cNvPr>
          <p:cNvSpPr>
            <a:spLocks noGrp="1"/>
          </p:cNvSpPr>
          <p:nvPr>
            <p:ph type="body" sz="quarter" idx="12" hasCustomPrompt="1"/>
          </p:nvPr>
        </p:nvSpPr>
        <p:spPr>
          <a:xfrm>
            <a:off x="1806080" y="1587185"/>
            <a:ext cx="6309392" cy="1187634"/>
          </a:xfrm>
          <a:prstGeom prst="rect">
            <a:avLst/>
          </a:prstGeom>
        </p:spPr>
        <p:txBody>
          <a:bodyPr anchor="b">
            <a:noAutofit/>
          </a:bodyPr>
          <a:lstStyle>
            <a:lvl1pPr marL="0" indent="0">
              <a:lnSpc>
                <a:spcPct val="114000"/>
              </a:lnSpc>
              <a:buNone/>
              <a:defRPr sz="5400" b="0" i="0">
                <a:solidFill>
                  <a:schemeClr val="bg1"/>
                </a:solidFill>
                <a:latin typeface="+mj-lt"/>
                <a:cs typeface="Archivo Medium" pitchFamily="2" charset="77"/>
              </a:defRPr>
            </a:lvl1pPr>
          </a:lstStyle>
          <a:p>
            <a:pPr lvl="0"/>
            <a:r>
              <a:rPr lang="da-DK" dirty="0"/>
              <a:t>Refleksion</a:t>
            </a:r>
          </a:p>
        </p:txBody>
      </p:sp>
      <p:pic>
        <p:nvPicPr>
          <p:cNvPr id="24" name="Grafik 23">
            <a:extLst>
              <a:ext uri="{FF2B5EF4-FFF2-40B4-BE49-F238E27FC236}">
                <a16:creationId xmlns:a16="http://schemas.microsoft.com/office/drawing/2014/main" id="{B786B103-53D7-72A6-3C04-AF28212831F6}"/>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8666324" y="-214973"/>
            <a:ext cx="4076528" cy="3244997"/>
          </a:xfrm>
          <a:prstGeom prst="rect">
            <a:avLst/>
          </a:prstGeom>
        </p:spPr>
      </p:pic>
      <p:pic>
        <p:nvPicPr>
          <p:cNvPr id="27" name="Grafik 26">
            <a:extLst>
              <a:ext uri="{FF2B5EF4-FFF2-40B4-BE49-F238E27FC236}">
                <a16:creationId xmlns:a16="http://schemas.microsoft.com/office/drawing/2014/main" id="{3CCDE9DA-4355-67A4-AC6A-6DC5883FB54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409677" y="1670313"/>
            <a:ext cx="8960527" cy="8904872"/>
          </a:xfrm>
          <a:prstGeom prst="rect">
            <a:avLst/>
          </a:prstGeom>
        </p:spPr>
      </p:pic>
    </p:spTree>
    <p:extLst>
      <p:ext uri="{BB962C8B-B14F-4D97-AF65-F5344CB8AC3E}">
        <p14:creationId xmlns:p14="http://schemas.microsoft.com/office/powerpoint/2010/main" val="3508612743"/>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Øvelse 1">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B7AEC077-1B1E-EE43-21B3-88081FE8D186}"/>
              </a:ext>
            </a:extLst>
          </p:cNvPr>
          <p:cNvSpPr/>
          <p:nvPr userDrawn="1"/>
        </p:nvSpPr>
        <p:spPr>
          <a:xfrm>
            <a:off x="0" y="0"/>
            <a:ext cx="12192000" cy="685800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Title Placeholder 1">
            <a:extLst>
              <a:ext uri="{FF2B5EF4-FFF2-40B4-BE49-F238E27FC236}">
                <a16:creationId xmlns:a16="http://schemas.microsoft.com/office/drawing/2014/main" id="{572C80A3-2944-7833-B665-6313A95ED08F}"/>
              </a:ext>
            </a:extLst>
          </p:cNvPr>
          <p:cNvSpPr>
            <a:spLocks noGrp="1"/>
          </p:cNvSpPr>
          <p:nvPr>
            <p:ph type="title" hasCustomPrompt="1"/>
          </p:nvPr>
        </p:nvSpPr>
        <p:spPr>
          <a:xfrm>
            <a:off x="1294410" y="1097031"/>
            <a:ext cx="9153953" cy="741358"/>
          </a:xfrm>
          <a:prstGeom prst="rect">
            <a:avLst/>
          </a:prstGeom>
        </p:spPr>
        <p:txBody>
          <a:bodyPr vert="horz" lIns="91440" tIns="45720" rIns="91440" bIns="45720" rtlCol="0" anchor="ctr">
            <a:noAutofit/>
          </a:bodyPr>
          <a:lstStyle>
            <a:lvl1pPr>
              <a:lnSpc>
                <a:spcPct val="114000"/>
              </a:lnSpc>
              <a:defRPr sz="4400">
                <a:latin typeface="+mj-lt"/>
                <a:cs typeface="Archivo" pitchFamily="2" charset="77"/>
              </a:defRPr>
            </a:lvl1pPr>
          </a:lstStyle>
          <a:p>
            <a:r>
              <a:rPr lang="da-DK" dirty="0"/>
              <a:t>Titel på øvelse</a:t>
            </a:r>
            <a:endParaRPr lang="en-US" dirty="0"/>
          </a:p>
        </p:txBody>
      </p:sp>
      <p:sp>
        <p:nvSpPr>
          <p:cNvPr id="8" name="Text Placeholder 2">
            <a:extLst>
              <a:ext uri="{FF2B5EF4-FFF2-40B4-BE49-F238E27FC236}">
                <a16:creationId xmlns:a16="http://schemas.microsoft.com/office/drawing/2014/main" id="{2104E699-D3DA-1A6D-5182-C962BFAA89BB}"/>
              </a:ext>
            </a:extLst>
          </p:cNvPr>
          <p:cNvSpPr>
            <a:spLocks noGrp="1"/>
          </p:cNvSpPr>
          <p:nvPr>
            <p:ph idx="1" hasCustomPrompt="1"/>
          </p:nvPr>
        </p:nvSpPr>
        <p:spPr>
          <a:xfrm>
            <a:off x="1294412" y="1944569"/>
            <a:ext cx="9153953" cy="580534"/>
          </a:xfrm>
          <a:prstGeom prst="rect">
            <a:avLst/>
          </a:prstGeom>
        </p:spPr>
        <p:txBody>
          <a:bodyPr vert="horz" lIns="91440" tIns="45720" rIns="91440" bIns="45720" rtlCol="0">
            <a:noAutofit/>
          </a:bodyPr>
          <a:lstStyle>
            <a:lvl1pPr marL="0" indent="0">
              <a:lnSpc>
                <a:spcPct val="114000"/>
              </a:lnSpc>
              <a:buNone/>
              <a:defRPr sz="1400">
                <a:latin typeface="+mn-lt"/>
                <a:cs typeface="Archivo" pitchFamily="2" charset="77"/>
              </a:defRPr>
            </a:lvl1pPr>
            <a:lvl2pPr>
              <a:defRPr>
                <a:latin typeface="Archivo" pitchFamily="2" charset="77"/>
                <a:cs typeface="Archivo" pitchFamily="2" charset="77"/>
              </a:defRPr>
            </a:lvl2pPr>
            <a:lvl3pPr>
              <a:defRPr>
                <a:latin typeface="Archivo" pitchFamily="2" charset="77"/>
                <a:cs typeface="Archivo" pitchFamily="2" charset="77"/>
              </a:defRPr>
            </a:lvl3pPr>
            <a:lvl4pPr>
              <a:defRPr>
                <a:latin typeface="Archivo" pitchFamily="2" charset="77"/>
                <a:cs typeface="Archivo" pitchFamily="2" charset="77"/>
              </a:defRPr>
            </a:lvl4pPr>
            <a:lvl5pPr>
              <a:defRPr>
                <a:latin typeface="Archivo" pitchFamily="2" charset="77"/>
                <a:cs typeface="Archivo" pitchFamily="2" charset="77"/>
              </a:defRPr>
            </a:lvl5pPr>
          </a:lstStyle>
          <a:p>
            <a:pPr lvl="0"/>
            <a:r>
              <a:rPr lang="da-DK" dirty="0"/>
              <a:t>Beskrivelse af øvelse</a:t>
            </a:r>
          </a:p>
        </p:txBody>
      </p:sp>
      <p:sp>
        <p:nvSpPr>
          <p:cNvPr id="4" name="Ellipse 3">
            <a:extLst>
              <a:ext uri="{FF2B5EF4-FFF2-40B4-BE49-F238E27FC236}">
                <a16:creationId xmlns:a16="http://schemas.microsoft.com/office/drawing/2014/main" id="{36C4964A-A2AC-F490-E32E-D798A9D1319E}"/>
              </a:ext>
            </a:extLst>
          </p:cNvPr>
          <p:cNvSpPr/>
          <p:nvPr/>
        </p:nvSpPr>
        <p:spPr>
          <a:xfrm>
            <a:off x="-855133" y="2383012"/>
            <a:ext cx="1710266" cy="1744133"/>
          </a:xfrm>
          <a:prstGeom prst="ellipse">
            <a:avLst/>
          </a:prstGeom>
          <a:solidFill>
            <a:srgbClr val="E1F4AD"/>
          </a:solidFill>
          <a:ln>
            <a:solidFill>
              <a:srgbClr val="E1F4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3" name="Pladsholder til tekst 3">
            <a:extLst>
              <a:ext uri="{FF2B5EF4-FFF2-40B4-BE49-F238E27FC236}">
                <a16:creationId xmlns:a16="http://schemas.microsoft.com/office/drawing/2014/main" id="{39422CA4-81CA-FEC0-9452-D90CC971CBEC}"/>
              </a:ext>
            </a:extLst>
          </p:cNvPr>
          <p:cNvSpPr>
            <a:spLocks noGrp="1"/>
          </p:cNvSpPr>
          <p:nvPr>
            <p:ph type="body" sz="half" idx="13" hasCustomPrompt="1"/>
          </p:nvPr>
        </p:nvSpPr>
        <p:spPr>
          <a:xfrm>
            <a:off x="1399679" y="2631282"/>
            <a:ext cx="9048685" cy="3074003"/>
          </a:xfrm>
          <a:prstGeom prst="rect">
            <a:avLst/>
          </a:prstGeom>
        </p:spPr>
        <p:txBody>
          <a:bodyPr>
            <a:noAutofit/>
          </a:bodyPr>
          <a:lstStyle>
            <a:lvl1pPr marL="0" indent="0">
              <a:lnSpc>
                <a:spcPct val="114000"/>
              </a:lnSpc>
              <a:buNone/>
              <a:defRPr sz="14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2" name="Grafik 1">
            <a:extLst>
              <a:ext uri="{FF2B5EF4-FFF2-40B4-BE49-F238E27FC236}">
                <a16:creationId xmlns:a16="http://schemas.microsoft.com/office/drawing/2014/main" id="{D4835852-17B5-DCAE-C000-B5B100C1C0A3}"/>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15" name="Pladsholder til tekst 3">
            <a:extLst>
              <a:ext uri="{FF2B5EF4-FFF2-40B4-BE49-F238E27FC236}">
                <a16:creationId xmlns:a16="http://schemas.microsoft.com/office/drawing/2014/main" id="{18FAAD4A-021E-E373-A179-8892E6BE9F3F}"/>
              </a:ext>
            </a:extLst>
          </p:cNvPr>
          <p:cNvSpPr>
            <a:spLocks noGrp="1"/>
          </p:cNvSpPr>
          <p:nvPr>
            <p:ph type="body" sz="half" idx="14" hasCustomPrompt="1"/>
          </p:nvPr>
        </p:nvSpPr>
        <p:spPr>
          <a:xfrm>
            <a:off x="0" y="3066917"/>
            <a:ext cx="855133" cy="700961"/>
          </a:xfrm>
          <a:prstGeom prst="rect">
            <a:avLst/>
          </a:prstGeom>
        </p:spPr>
        <p:txBody>
          <a:bodyPr anchor="t">
            <a:noAutofit/>
          </a:bodyPr>
          <a:lstStyle>
            <a:lvl1pPr marL="0" indent="0" algn="l" defTabSz="457200" rtl="0" eaLnBrk="1" latinLnBrk="0" hangingPunct="1">
              <a:lnSpc>
                <a:spcPct val="150000"/>
              </a:lnSpc>
              <a:buNone/>
              <a:defRPr lang="da-DK" sz="1400" b="0" i="0" kern="1200" dirty="0">
                <a:solidFill>
                  <a:schemeClr val="tx1"/>
                </a:solidFill>
                <a:latin typeface="+mn-lt"/>
                <a:ea typeface="+mn-ea"/>
                <a:cs typeface="Archivo Medium" pitchFamily="2"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Øvelse</a:t>
            </a:r>
            <a:br>
              <a:rPr lang="da-DK" dirty="0"/>
            </a:br>
            <a:r>
              <a:rPr lang="da-DK" dirty="0"/>
              <a:t>1.1</a:t>
            </a:r>
          </a:p>
        </p:txBody>
      </p:sp>
    </p:spTree>
    <p:extLst>
      <p:ext uri="{BB962C8B-B14F-4D97-AF65-F5344CB8AC3E}">
        <p14:creationId xmlns:p14="http://schemas.microsoft.com/office/powerpoint/2010/main" val="186199716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fatterne bag 1">
    <p:bg>
      <p:bgRef idx="1001">
        <a:schemeClr val="bg1"/>
      </p:bgRef>
    </p:bg>
    <p:spTree>
      <p:nvGrpSpPr>
        <p:cNvPr id="1" name=""/>
        <p:cNvGrpSpPr/>
        <p:nvPr/>
      </p:nvGrpSpPr>
      <p:grpSpPr>
        <a:xfrm>
          <a:off x="0" y="0"/>
          <a:ext cx="0" cy="0"/>
          <a:chOff x="0" y="0"/>
          <a:chExt cx="0" cy="0"/>
        </a:xfrm>
      </p:grpSpPr>
      <p:sp>
        <p:nvSpPr>
          <p:cNvPr id="8" name="Tekstfelt 7">
            <a:extLst>
              <a:ext uri="{FF2B5EF4-FFF2-40B4-BE49-F238E27FC236}">
                <a16:creationId xmlns:a16="http://schemas.microsoft.com/office/drawing/2014/main" id="{98DBB6D2-9CD1-1761-89C5-21965B38A7E9}"/>
              </a:ext>
            </a:extLst>
          </p:cNvPr>
          <p:cNvSpPr txBox="1"/>
          <p:nvPr userDrawn="1"/>
        </p:nvSpPr>
        <p:spPr>
          <a:xfrm>
            <a:off x="607769" y="6238206"/>
            <a:ext cx="9087560" cy="430118"/>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pic>
        <p:nvPicPr>
          <p:cNvPr id="17" name="Billede 16">
            <a:extLst>
              <a:ext uri="{FF2B5EF4-FFF2-40B4-BE49-F238E27FC236}">
                <a16:creationId xmlns:a16="http://schemas.microsoft.com/office/drawing/2014/main" id="{36366031-B745-C030-2BE1-CC5BE708A8B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45021" y="1590208"/>
            <a:ext cx="3310710" cy="4262718"/>
          </a:xfrm>
          <a:prstGeom prst="rect">
            <a:avLst/>
          </a:prstGeom>
        </p:spPr>
      </p:pic>
      <p:pic>
        <p:nvPicPr>
          <p:cNvPr id="18" name="Billede 17" descr="Et billede, der indeholder Ansigt, person, portræt, smil&#10;&#10;AI-genereret indhold kan være ukorrekt.">
            <a:extLst>
              <a:ext uri="{FF2B5EF4-FFF2-40B4-BE49-F238E27FC236}">
                <a16:creationId xmlns:a16="http://schemas.microsoft.com/office/drawing/2014/main" id="{C012C6B1-80D9-B774-884D-4ADC83B014B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166" y="1590208"/>
            <a:ext cx="3310711" cy="4262718"/>
          </a:xfrm>
          <a:prstGeom prst="rect">
            <a:avLst/>
          </a:prstGeom>
        </p:spPr>
      </p:pic>
      <p:pic>
        <p:nvPicPr>
          <p:cNvPr id="19" name="Grafik 18">
            <a:extLst>
              <a:ext uri="{FF2B5EF4-FFF2-40B4-BE49-F238E27FC236}">
                <a16:creationId xmlns:a16="http://schemas.microsoft.com/office/drawing/2014/main" id="{BC8176E1-B0E9-4E38-08B2-B63944CB43D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35123" y="4453483"/>
            <a:ext cx="1925561" cy="1532785"/>
          </a:xfrm>
          <a:prstGeom prst="rect">
            <a:avLst/>
          </a:prstGeom>
        </p:spPr>
      </p:pic>
      <p:sp>
        <p:nvSpPr>
          <p:cNvPr id="20" name="Tekstfelt 8">
            <a:extLst>
              <a:ext uri="{FF2B5EF4-FFF2-40B4-BE49-F238E27FC236}">
                <a16:creationId xmlns:a16="http://schemas.microsoft.com/office/drawing/2014/main" id="{EBC0ADAB-2C62-7720-6462-99D654739D0F}"/>
              </a:ext>
            </a:extLst>
          </p:cNvPr>
          <p:cNvSpPr/>
          <p:nvPr userDrawn="1"/>
        </p:nvSpPr>
        <p:spPr>
          <a:xfrm>
            <a:off x="4309575"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trike="noStrike" spc="-1" dirty="0">
                <a:solidFill>
                  <a:schemeClr val="tx2"/>
                </a:solidFill>
                <a:latin typeface="+mn-lt"/>
                <a:ea typeface="DejaVu Sans"/>
                <a:cs typeface="Archivo" pitchFamily="2" charset="77"/>
              </a:rPr>
              <a:t>Susanne Balslev Nielsen</a:t>
            </a:r>
          </a:p>
          <a:p>
            <a:pPr>
              <a:buNone/>
            </a:pPr>
            <a:r>
              <a:rPr lang="da-DK" sz="1200" spc="-1" dirty="0">
                <a:solidFill>
                  <a:srgbClr val="033839"/>
                </a:solidFill>
                <a:latin typeface="+mn-lt"/>
                <a:cs typeface="Archivo" pitchFamily="2" charset="77"/>
              </a:rPr>
              <a:t>Rambøll</a:t>
            </a:r>
          </a:p>
          <a:p>
            <a:r>
              <a:rPr lang="da-DK" sz="1200" u="sng" strike="noStrike" spc="-1" dirty="0">
                <a:solidFill>
                  <a:srgbClr val="033839"/>
                </a:solidFill>
                <a:uFillTx/>
                <a:latin typeface="+mn-lt"/>
                <a:ea typeface="DejaVu Sans"/>
                <a:cs typeface="Archivo" pitchFamily="2" charset="77"/>
                <a:hlinkClick r:id="rId6">
                  <a:extLst>
                    <a:ext uri="{A12FA001-AC4F-418D-AE19-62706E023703}">
                      <ahyp:hlinkClr xmlns:ahyp="http://schemas.microsoft.com/office/drawing/2018/hyperlinkcolor" val="tx"/>
                    </a:ext>
                  </a:extLst>
                </a:hlinkClick>
              </a:rPr>
              <a:t>sbnn@ramboll.dk</a:t>
            </a:r>
            <a:endParaRPr lang="da-DK" sz="1200" strike="noStrike" spc="-1" dirty="0">
              <a:solidFill>
                <a:srgbClr val="033839"/>
              </a:solidFill>
              <a:latin typeface="+mn-lt"/>
              <a:cs typeface="Archivo" pitchFamily="2" charset="77"/>
            </a:endParaRPr>
          </a:p>
        </p:txBody>
      </p:sp>
      <p:pic>
        <p:nvPicPr>
          <p:cNvPr id="21" name="Grafik 20">
            <a:extLst>
              <a:ext uri="{FF2B5EF4-FFF2-40B4-BE49-F238E27FC236}">
                <a16:creationId xmlns:a16="http://schemas.microsoft.com/office/drawing/2014/main" id="{8BB9D684-A996-2AF7-D277-BAE34CA1830E}"/>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76887" y="4453483"/>
            <a:ext cx="1925561" cy="1532785"/>
          </a:xfrm>
          <a:prstGeom prst="rect">
            <a:avLst/>
          </a:prstGeom>
        </p:spPr>
      </p:pic>
      <p:sp>
        <p:nvSpPr>
          <p:cNvPr id="22" name="Tekstfelt 8">
            <a:extLst>
              <a:ext uri="{FF2B5EF4-FFF2-40B4-BE49-F238E27FC236}">
                <a16:creationId xmlns:a16="http://schemas.microsoft.com/office/drawing/2014/main" id="{40EE631E-A3A1-552D-37E1-017CA34E7619}"/>
              </a:ext>
            </a:extLst>
          </p:cNvPr>
          <p:cNvSpPr/>
          <p:nvPr userDrawn="1"/>
        </p:nvSpPr>
        <p:spPr>
          <a:xfrm>
            <a:off x="9375593"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pc="-1">
                <a:solidFill>
                  <a:schemeClr val="tx2"/>
                </a:solidFill>
                <a:latin typeface="+mn-lt"/>
                <a:ea typeface="DejaVu Sans"/>
                <a:cs typeface="Archivo" pitchFamily="2" charset="77"/>
              </a:rPr>
              <a:t>Rikke Soede</a:t>
            </a:r>
          </a:p>
          <a:p>
            <a:pPr>
              <a:buNone/>
            </a:pPr>
            <a:r>
              <a:rPr lang="da-DK" sz="1200" spc="-1">
                <a:solidFill>
                  <a:schemeClr val="tx2"/>
                </a:solidFill>
                <a:latin typeface="+mn-lt"/>
                <a:ea typeface="DejaVu Sans"/>
                <a:cs typeface="Archivo" pitchFamily="2" charset="77"/>
              </a:rPr>
              <a:t>DFM</a:t>
            </a:r>
            <a:endParaRPr lang="da-DK" sz="1200" spc="-1">
              <a:solidFill>
                <a:schemeClr val="tx2"/>
              </a:solidFill>
              <a:latin typeface="+mn-lt"/>
              <a:cs typeface="Archivo" pitchFamily="2" charset="77"/>
            </a:endParaRPr>
          </a:p>
          <a:p>
            <a:r>
              <a:rPr lang="da-DK" sz="1200">
                <a:solidFill>
                  <a:schemeClr val="tx2"/>
                </a:solidFill>
                <a:latin typeface="+mn-lt"/>
                <a:cs typeface="Archivo" pitchFamily="2" charset="77"/>
                <a:hlinkClick r:id="rId7">
                  <a:extLst>
                    <a:ext uri="{A12FA001-AC4F-418D-AE19-62706E023703}">
                      <ahyp:hlinkClr xmlns:ahyp="http://schemas.microsoft.com/office/drawing/2018/hyperlinkcolor" val="tx"/>
                    </a:ext>
                  </a:extLst>
                </a:hlinkClick>
              </a:rPr>
              <a:t>rso@dfm-net.dk</a:t>
            </a:r>
            <a:endParaRPr lang="da-DK" sz="1200" spc="-1">
              <a:solidFill>
                <a:schemeClr val="tx2"/>
              </a:solidFill>
              <a:latin typeface="+mn-lt"/>
              <a:cs typeface="Archivo" pitchFamily="2" charset="77"/>
            </a:endParaRPr>
          </a:p>
        </p:txBody>
      </p:sp>
      <p:sp>
        <p:nvSpPr>
          <p:cNvPr id="24" name="Pladsholder til tekst 2">
            <a:extLst>
              <a:ext uri="{FF2B5EF4-FFF2-40B4-BE49-F238E27FC236}">
                <a16:creationId xmlns:a16="http://schemas.microsoft.com/office/drawing/2014/main" id="{A6A14B45-CDBE-1C32-DBEF-F5F42DEAFD46}"/>
              </a:ext>
            </a:extLst>
          </p:cNvPr>
          <p:cNvSpPr txBox="1">
            <a:spLocks/>
          </p:cNvSpPr>
          <p:nvPr userDrawn="1"/>
        </p:nvSpPr>
        <p:spPr>
          <a:xfrm>
            <a:off x="4015915" y="746296"/>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a-DK" sz="4400" dirty="0">
                <a:latin typeface="+mj-lt"/>
                <a:cs typeface="Archivo Medium" pitchFamily="2" charset="77"/>
              </a:rPr>
              <a:t>Forfatterne</a:t>
            </a:r>
          </a:p>
        </p:txBody>
      </p:sp>
    </p:spTree>
    <p:extLst>
      <p:ext uri="{BB962C8B-B14F-4D97-AF65-F5344CB8AC3E}">
        <p14:creationId xmlns:p14="http://schemas.microsoft.com/office/powerpoint/2010/main" val="4025000570"/>
      </p:ext>
    </p:extLst>
  </p:cSld>
  <p:clrMapOvr>
    <a:overrideClrMapping bg1="lt1" tx1="dk1" bg2="lt2" tx2="dk2" accent1="accent1" accent2="accent2" accent3="accent3" accent4="accent4" accent5="accent5" accent6="accent6" hlink="hlink" folHlink="folHlink"/>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rfatterne bag 2">
    <p:bg>
      <p:bgRef idx="1001">
        <a:schemeClr val="bg1"/>
      </p:bgRef>
    </p:bg>
    <p:spTree>
      <p:nvGrpSpPr>
        <p:cNvPr id="1" name=""/>
        <p:cNvGrpSpPr/>
        <p:nvPr/>
      </p:nvGrpSpPr>
      <p:grpSpPr>
        <a:xfrm>
          <a:off x="0" y="0"/>
          <a:ext cx="0" cy="0"/>
          <a:chOff x="0" y="0"/>
          <a:chExt cx="0" cy="0"/>
        </a:xfrm>
      </p:grpSpPr>
      <p:pic>
        <p:nvPicPr>
          <p:cNvPr id="12" name="Billede 11">
            <a:extLst>
              <a:ext uri="{FF2B5EF4-FFF2-40B4-BE49-F238E27FC236}">
                <a16:creationId xmlns:a16="http://schemas.microsoft.com/office/drawing/2014/main" id="{78A66E43-EEE2-A157-51C5-7A1EAEA2B95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802910" y="1590209"/>
            <a:ext cx="3352821" cy="4316936"/>
          </a:xfrm>
          <a:prstGeom prst="rect">
            <a:avLst/>
          </a:prstGeom>
        </p:spPr>
      </p:pic>
      <p:pic>
        <p:nvPicPr>
          <p:cNvPr id="13" name="Billede 12" descr="Et billede, der indeholder Ansigt, person, portræt, smil&#10;&#10;AI-genereret indhold kan være ukorrekt.">
            <a:extLst>
              <a:ext uri="{FF2B5EF4-FFF2-40B4-BE49-F238E27FC236}">
                <a16:creationId xmlns:a16="http://schemas.microsoft.com/office/drawing/2014/main" id="{B8E84A6B-9754-D688-1951-C16D9E97059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166" y="1590208"/>
            <a:ext cx="3310711" cy="4262718"/>
          </a:xfrm>
          <a:prstGeom prst="rect">
            <a:avLst/>
          </a:prstGeom>
        </p:spPr>
      </p:pic>
      <p:pic>
        <p:nvPicPr>
          <p:cNvPr id="15" name="Grafik 14">
            <a:extLst>
              <a:ext uri="{FF2B5EF4-FFF2-40B4-BE49-F238E27FC236}">
                <a16:creationId xmlns:a16="http://schemas.microsoft.com/office/drawing/2014/main" id="{D041BEF4-EA91-C9F9-28EC-0A28ABC3680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4235123" y="4453483"/>
            <a:ext cx="1925561" cy="1532785"/>
          </a:xfrm>
          <a:prstGeom prst="rect">
            <a:avLst/>
          </a:prstGeom>
        </p:spPr>
      </p:pic>
      <p:sp>
        <p:nvSpPr>
          <p:cNvPr id="16" name="Tekstfelt 8">
            <a:extLst>
              <a:ext uri="{FF2B5EF4-FFF2-40B4-BE49-F238E27FC236}">
                <a16:creationId xmlns:a16="http://schemas.microsoft.com/office/drawing/2014/main" id="{F713CCCF-087C-9692-13D8-1E6259BD88BE}"/>
              </a:ext>
            </a:extLst>
          </p:cNvPr>
          <p:cNvSpPr/>
          <p:nvPr userDrawn="1"/>
        </p:nvSpPr>
        <p:spPr>
          <a:xfrm>
            <a:off x="4309575" y="4851270"/>
            <a:ext cx="2535099" cy="82954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trike="noStrike" spc="-1" dirty="0">
                <a:solidFill>
                  <a:schemeClr val="tx2"/>
                </a:solidFill>
                <a:latin typeface="+mn-lt"/>
                <a:ea typeface="DejaVu Sans"/>
                <a:cs typeface="Archivo" pitchFamily="2" charset="77"/>
              </a:rPr>
              <a:t>Jan Johansson</a:t>
            </a:r>
            <a:br>
              <a:rPr lang="da-DK" sz="1200" strike="noStrike" spc="-1" dirty="0">
                <a:solidFill>
                  <a:schemeClr val="tx2"/>
                </a:solidFill>
                <a:latin typeface="+mn-lt"/>
                <a:ea typeface="DejaVu Sans"/>
                <a:cs typeface="Archivo" pitchFamily="2" charset="77"/>
              </a:rPr>
            </a:br>
            <a:r>
              <a:rPr lang="da-DK" sz="1200" strike="noStrike" spc="-1" dirty="0">
                <a:solidFill>
                  <a:schemeClr val="tx2"/>
                </a:solidFill>
                <a:latin typeface="+mn-lt"/>
                <a:ea typeface="DejaVu Sans"/>
                <a:cs typeface="Archivo" pitchFamily="2" charset="77"/>
              </a:rPr>
              <a:t>DFM</a:t>
            </a:r>
            <a:endParaRPr lang="da-DK" sz="1200" spc="-1" dirty="0">
              <a:solidFill>
                <a:srgbClr val="033839"/>
              </a:solidFill>
              <a:latin typeface="+mn-lt"/>
              <a:cs typeface="Archivo" pitchFamily="2" charset="77"/>
            </a:endParaRPr>
          </a:p>
          <a:p>
            <a:r>
              <a:rPr lang="da-DK" sz="1200" u="sng" strike="noStrike" spc="-1" dirty="0">
                <a:solidFill>
                  <a:srgbClr val="033839"/>
                </a:solidFill>
                <a:uFillTx/>
                <a:latin typeface="+mn-lt"/>
                <a:ea typeface="DejaVu Sans"/>
                <a:cs typeface="Archivo" pitchFamily="2" charset="77"/>
                <a:hlinkClick r:id="rId6">
                  <a:extLst>
                    <a:ext uri="{A12FA001-AC4F-418D-AE19-62706E023703}">
                      <ahyp:hlinkClr xmlns:ahyp="http://schemas.microsoft.com/office/drawing/2018/hyperlinkcolor" val="tx"/>
                    </a:ext>
                  </a:extLst>
                </a:hlinkClick>
              </a:rPr>
              <a:t>jjo@dfm-net.dk</a:t>
            </a:r>
            <a:endParaRPr lang="da-DK" sz="1200" strike="noStrike" spc="-1" dirty="0">
              <a:solidFill>
                <a:srgbClr val="033839"/>
              </a:solidFill>
              <a:latin typeface="+mn-lt"/>
              <a:cs typeface="Archivo" pitchFamily="2" charset="77"/>
            </a:endParaRPr>
          </a:p>
        </p:txBody>
      </p:sp>
      <p:pic>
        <p:nvPicPr>
          <p:cNvPr id="23" name="Grafik 22">
            <a:extLst>
              <a:ext uri="{FF2B5EF4-FFF2-40B4-BE49-F238E27FC236}">
                <a16:creationId xmlns:a16="http://schemas.microsoft.com/office/drawing/2014/main" id="{89C08D07-8756-051A-7662-70951D7A755C}"/>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9276887" y="4453483"/>
            <a:ext cx="1925561" cy="1532785"/>
          </a:xfrm>
          <a:prstGeom prst="rect">
            <a:avLst/>
          </a:prstGeom>
        </p:spPr>
      </p:pic>
      <p:sp>
        <p:nvSpPr>
          <p:cNvPr id="25" name="Tekstfelt 8">
            <a:extLst>
              <a:ext uri="{FF2B5EF4-FFF2-40B4-BE49-F238E27FC236}">
                <a16:creationId xmlns:a16="http://schemas.microsoft.com/office/drawing/2014/main" id="{B37F1CD4-0857-F0DA-A2CF-62D45D08661C}"/>
              </a:ext>
            </a:extLst>
          </p:cNvPr>
          <p:cNvSpPr/>
          <p:nvPr userDrawn="1"/>
        </p:nvSpPr>
        <p:spPr>
          <a:xfrm>
            <a:off x="9375593" y="4851270"/>
            <a:ext cx="2535099" cy="737210"/>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a:lnSpc>
                <a:spcPct val="150000"/>
              </a:lnSpc>
              <a:buNone/>
            </a:pPr>
            <a:r>
              <a:rPr lang="da-DK" sz="1200" spc="-1" dirty="0">
                <a:solidFill>
                  <a:schemeClr val="tx2"/>
                </a:solidFill>
                <a:latin typeface="+mn-lt"/>
                <a:ea typeface="DejaVu Sans"/>
                <a:cs typeface="Archivo" pitchFamily="2" charset="77"/>
              </a:rPr>
              <a:t>Rikke </a:t>
            </a:r>
            <a:r>
              <a:rPr lang="da-DK" sz="1200" spc="-1" dirty="0" err="1">
                <a:solidFill>
                  <a:schemeClr val="tx2"/>
                </a:solidFill>
                <a:latin typeface="+mn-lt"/>
                <a:ea typeface="DejaVu Sans"/>
                <a:cs typeface="Archivo" pitchFamily="2" charset="77"/>
              </a:rPr>
              <a:t>Soede</a:t>
            </a:r>
            <a:endParaRPr lang="da-DK" sz="1200" spc="-1" dirty="0">
              <a:solidFill>
                <a:schemeClr val="tx2"/>
              </a:solidFill>
              <a:latin typeface="+mn-lt"/>
              <a:ea typeface="DejaVu Sans"/>
              <a:cs typeface="Archivo" pitchFamily="2" charset="77"/>
            </a:endParaRPr>
          </a:p>
          <a:p>
            <a:pPr>
              <a:buNone/>
            </a:pPr>
            <a:r>
              <a:rPr lang="da-DK" sz="1200" spc="-1" dirty="0">
                <a:solidFill>
                  <a:schemeClr val="tx2"/>
                </a:solidFill>
                <a:latin typeface="+mn-lt"/>
                <a:ea typeface="DejaVu Sans"/>
                <a:cs typeface="Archivo" pitchFamily="2" charset="77"/>
              </a:rPr>
              <a:t>DFM</a:t>
            </a:r>
            <a:endParaRPr lang="da-DK" sz="1200" spc="-1" dirty="0">
              <a:solidFill>
                <a:schemeClr val="tx2"/>
              </a:solidFill>
              <a:latin typeface="+mn-lt"/>
              <a:cs typeface="Archivo" pitchFamily="2" charset="77"/>
            </a:endParaRPr>
          </a:p>
          <a:p>
            <a:r>
              <a:rPr lang="da-DK" sz="1200" dirty="0">
                <a:solidFill>
                  <a:schemeClr val="tx2"/>
                </a:solidFill>
                <a:latin typeface="+mn-lt"/>
                <a:cs typeface="Archivo" pitchFamily="2" charset="77"/>
                <a:hlinkClick r:id="rId7">
                  <a:extLst>
                    <a:ext uri="{A12FA001-AC4F-418D-AE19-62706E023703}">
                      <ahyp:hlinkClr xmlns:ahyp="http://schemas.microsoft.com/office/drawing/2018/hyperlinkcolor" val="tx"/>
                    </a:ext>
                  </a:extLst>
                </a:hlinkClick>
              </a:rPr>
              <a:t>rso@dfm-net.dk</a:t>
            </a:r>
            <a:endParaRPr lang="da-DK" sz="1200" spc="-1" dirty="0">
              <a:solidFill>
                <a:schemeClr val="tx2"/>
              </a:solidFill>
              <a:latin typeface="+mn-lt"/>
              <a:cs typeface="Archivo" pitchFamily="2" charset="77"/>
            </a:endParaRPr>
          </a:p>
        </p:txBody>
      </p:sp>
      <p:sp>
        <p:nvSpPr>
          <p:cNvPr id="2" name="Tekstfelt 1">
            <a:extLst>
              <a:ext uri="{FF2B5EF4-FFF2-40B4-BE49-F238E27FC236}">
                <a16:creationId xmlns:a16="http://schemas.microsoft.com/office/drawing/2014/main" id="{2D394EF3-7169-2A58-4D1C-6E6D8DFC6163}"/>
              </a:ext>
            </a:extLst>
          </p:cNvPr>
          <p:cNvSpPr txBox="1"/>
          <p:nvPr userDrawn="1"/>
        </p:nvSpPr>
        <p:spPr>
          <a:xfrm>
            <a:off x="607769" y="6238206"/>
            <a:ext cx="9087560" cy="430118"/>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sp>
        <p:nvSpPr>
          <p:cNvPr id="3" name="Pladsholder til tekst 2">
            <a:extLst>
              <a:ext uri="{FF2B5EF4-FFF2-40B4-BE49-F238E27FC236}">
                <a16:creationId xmlns:a16="http://schemas.microsoft.com/office/drawing/2014/main" id="{3C9DA436-C7CD-AECF-2151-35B7936BEF64}"/>
              </a:ext>
            </a:extLst>
          </p:cNvPr>
          <p:cNvSpPr txBox="1">
            <a:spLocks/>
          </p:cNvSpPr>
          <p:nvPr userDrawn="1"/>
        </p:nvSpPr>
        <p:spPr>
          <a:xfrm>
            <a:off x="4015915" y="746296"/>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da-DK" sz="4400" dirty="0">
                <a:latin typeface="+mj-lt"/>
                <a:cs typeface="Archivo Medium" pitchFamily="2" charset="77"/>
              </a:rPr>
              <a:t>Forfatterne</a:t>
            </a:r>
          </a:p>
        </p:txBody>
      </p:sp>
    </p:spTree>
    <p:extLst>
      <p:ext uri="{BB962C8B-B14F-4D97-AF65-F5344CB8AC3E}">
        <p14:creationId xmlns:p14="http://schemas.microsoft.com/office/powerpoint/2010/main" val="4054075913"/>
      </p:ext>
    </p:extLst>
  </p:cSld>
  <p:clrMapOvr>
    <a:overrideClrMapping bg1="lt1" tx1="dk1" bg2="lt2" tx2="dk2" accent1="accent1" accent2="accent2" accent3="accent3" accent4="accent4" accent5="accent5" accent6="accent6" hlink="hlink" folHlink="folHlink"/>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fatteren bag 3">
    <p:bg>
      <p:bgRef idx="1001">
        <a:schemeClr val="bg1"/>
      </p:bgRef>
    </p:bg>
    <p:spTree>
      <p:nvGrpSpPr>
        <p:cNvPr id="1" name=""/>
        <p:cNvGrpSpPr/>
        <p:nvPr/>
      </p:nvGrpSpPr>
      <p:grpSpPr>
        <a:xfrm>
          <a:off x="0" y="0"/>
          <a:ext cx="0" cy="0"/>
          <a:chOff x="0" y="0"/>
          <a:chExt cx="0" cy="0"/>
        </a:xfrm>
      </p:grpSpPr>
      <p:pic>
        <p:nvPicPr>
          <p:cNvPr id="2" name="Billede 1" descr="Et billede, der indeholder Ansigt, person, portræt, smil&#10;&#10;AI-genereret indhold kan være ukorrekt.">
            <a:extLst>
              <a:ext uri="{FF2B5EF4-FFF2-40B4-BE49-F238E27FC236}">
                <a16:creationId xmlns:a16="http://schemas.microsoft.com/office/drawing/2014/main" id="{CDF1A559-D993-EB68-B472-9C57106803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7258" y="797189"/>
            <a:ext cx="5032800" cy="6480000"/>
          </a:xfrm>
          <a:prstGeom prst="rect">
            <a:avLst/>
          </a:prstGeom>
        </p:spPr>
      </p:pic>
      <p:sp>
        <p:nvSpPr>
          <p:cNvPr id="3" name="Pladsholder til tekst 2">
            <a:extLst>
              <a:ext uri="{FF2B5EF4-FFF2-40B4-BE49-F238E27FC236}">
                <a16:creationId xmlns:a16="http://schemas.microsoft.com/office/drawing/2014/main" id="{BEC47DAB-EF82-8B37-333E-A92EC8844A57}"/>
              </a:ext>
            </a:extLst>
          </p:cNvPr>
          <p:cNvSpPr txBox="1">
            <a:spLocks/>
          </p:cNvSpPr>
          <p:nvPr userDrawn="1"/>
        </p:nvSpPr>
        <p:spPr>
          <a:xfrm>
            <a:off x="5064012" y="2676285"/>
            <a:ext cx="4289538" cy="838200"/>
          </a:xfrm>
          <a:prstGeom prst="rect">
            <a:avLst/>
          </a:prstGeom>
        </p:spPr>
        <p:txBody>
          <a:bodyPr vert="horz" wrap="square" lIns="91440" tIns="45720" rIns="91440" bIns="45720" rtlCol="0" anchor="ctr">
            <a:noAutofit/>
          </a:bodyPr>
          <a:lstStyle>
            <a:lvl1pPr marL="0" indent="0" algn="l" defTabSz="914400" rtl="0" eaLnBrk="1" latinLnBrk="0" hangingPunct="1">
              <a:lnSpc>
                <a:spcPct val="114000"/>
              </a:lnSpc>
              <a:spcBef>
                <a:spcPts val="1000"/>
              </a:spcBef>
              <a:buFont typeface="Arial" panose="020B0604020202020204" pitchFamily="34" charset="0"/>
              <a:buNone/>
              <a:defRPr sz="4400" b="0" kern="1200">
                <a:solidFill>
                  <a:schemeClr val="tx1"/>
                </a:solidFill>
                <a:latin typeface="Archivo"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5200" dirty="0">
                <a:latin typeface="+mj-lt"/>
                <a:cs typeface="Archivo Medium" pitchFamily="2" charset="77"/>
              </a:rPr>
              <a:t>Forfatteren</a:t>
            </a:r>
          </a:p>
        </p:txBody>
      </p:sp>
      <p:sp>
        <p:nvSpPr>
          <p:cNvPr id="4" name="Tekstfelt 3">
            <a:extLst>
              <a:ext uri="{FF2B5EF4-FFF2-40B4-BE49-F238E27FC236}">
                <a16:creationId xmlns:a16="http://schemas.microsoft.com/office/drawing/2014/main" id="{CC088751-BAE8-EF4F-34B5-8D3AFC701483}"/>
              </a:ext>
            </a:extLst>
          </p:cNvPr>
          <p:cNvSpPr txBox="1"/>
          <p:nvPr userDrawn="1"/>
        </p:nvSpPr>
        <p:spPr>
          <a:xfrm>
            <a:off x="5064012" y="3644734"/>
            <a:ext cx="7876788" cy="1024127"/>
          </a:xfrm>
          <a:prstGeom prst="rect">
            <a:avLst/>
          </a:prstGeom>
          <a:noFill/>
        </p:spPr>
        <p:txBody>
          <a:bodyPr wrap="square" rtlCol="0">
            <a:spAutoFit/>
          </a:bodyPr>
          <a:lstStyle/>
          <a:p>
            <a:pPr>
              <a:lnSpc>
                <a:spcPct val="150000"/>
              </a:lnSpc>
            </a:pPr>
            <a:r>
              <a:rPr lang="da-DK" sz="1400" dirty="0">
                <a:solidFill>
                  <a:srgbClr val="013738"/>
                </a:solidFill>
                <a:latin typeface="+mn-lt"/>
              </a:rPr>
              <a:t>Rikke Soede</a:t>
            </a:r>
          </a:p>
          <a:p>
            <a:pPr>
              <a:lnSpc>
                <a:spcPct val="150000"/>
              </a:lnSpc>
            </a:pPr>
            <a:r>
              <a:rPr lang="da-DK" sz="1400" dirty="0">
                <a:solidFill>
                  <a:srgbClr val="013738"/>
                </a:solidFill>
                <a:latin typeface="+mn-lt"/>
              </a:rPr>
              <a:t>Projektleder i Dansk Facilities Management</a:t>
            </a:r>
          </a:p>
          <a:p>
            <a:pPr>
              <a:lnSpc>
                <a:spcPct val="150000"/>
              </a:lnSpc>
            </a:pPr>
            <a:r>
              <a:rPr lang="da-DK" sz="1400" dirty="0">
                <a:solidFill>
                  <a:srgbClr val="7AB77F"/>
                </a:solidFill>
                <a:latin typeface="+mn-lt"/>
                <a:hlinkClick r:id="rId3">
                  <a:extLst>
                    <a:ext uri="{A12FA001-AC4F-418D-AE19-62706E023703}">
                      <ahyp:hlinkClr xmlns:ahyp="http://schemas.microsoft.com/office/drawing/2018/hyperlinkcolor" val="tx"/>
                    </a:ext>
                  </a:extLst>
                </a:hlinkClick>
              </a:rPr>
              <a:t>rso@dfm-net.dk</a:t>
            </a:r>
            <a:endParaRPr lang="da-DK" sz="1400" dirty="0">
              <a:solidFill>
                <a:srgbClr val="7AB77F"/>
              </a:solidFill>
              <a:latin typeface="+mn-lt"/>
            </a:endParaRPr>
          </a:p>
        </p:txBody>
      </p:sp>
      <p:sp>
        <p:nvSpPr>
          <p:cNvPr id="5" name="Tekstfelt 4">
            <a:extLst>
              <a:ext uri="{FF2B5EF4-FFF2-40B4-BE49-F238E27FC236}">
                <a16:creationId xmlns:a16="http://schemas.microsoft.com/office/drawing/2014/main" id="{5A43F647-42A0-82B3-99F9-62B9F66D0B74}"/>
              </a:ext>
            </a:extLst>
          </p:cNvPr>
          <p:cNvSpPr txBox="1"/>
          <p:nvPr userDrawn="1"/>
        </p:nvSpPr>
        <p:spPr>
          <a:xfrm>
            <a:off x="5064012" y="5767559"/>
            <a:ext cx="6400107" cy="605550"/>
          </a:xfrm>
          <a:prstGeom prst="rect">
            <a:avLst/>
          </a:prstGeom>
          <a:noFill/>
        </p:spPr>
        <p:txBody>
          <a:bodyPr wrap="square" rtlCol="0">
            <a:spAutoFit/>
          </a:bodyPr>
          <a:lstStyle/>
          <a:p>
            <a:pPr>
              <a:lnSpc>
                <a:spcPct val="114000"/>
              </a:lnSpc>
            </a:pPr>
            <a:r>
              <a:rPr lang="da-DK" sz="1000" dirty="0">
                <a:solidFill>
                  <a:srgbClr val="033839"/>
                </a:solidFill>
                <a:latin typeface="+mn-lt"/>
              </a:rPr>
              <a:t>Materialet er færdigudarbejdet i juni 2025 som en introduktion til bæredygtighed i FM og giver et overblik over centrale begreber, metoder og værktøjer. Vær opmærksom på, at regler, krav og praksis kan have ændret sig siden udarbejdelsen.</a:t>
            </a:r>
          </a:p>
        </p:txBody>
      </p:sp>
    </p:spTree>
    <p:extLst>
      <p:ext uri="{BB962C8B-B14F-4D97-AF65-F5344CB8AC3E}">
        <p14:creationId xmlns:p14="http://schemas.microsoft.com/office/powerpoint/2010/main" val="4174545548"/>
      </p:ext>
    </p:extLst>
  </p:cSld>
  <p:clrMapOvr>
    <a:overrideClrMapping bg1="lt1" tx1="dk1" bg2="lt2" tx2="dk2" accent1="accent1" accent2="accent2" accent3="accent3" accent4="accent4" accent5="accent5" accent6="accent6" hlink="hlink" folHlink="folHlink"/>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ferenceliste del 1">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6" name="Pladsholder til tekst 11">
            <a:extLst>
              <a:ext uri="{FF2B5EF4-FFF2-40B4-BE49-F238E27FC236}">
                <a16:creationId xmlns:a16="http://schemas.microsoft.com/office/drawing/2014/main" id="{3F681F16-2656-5FFF-630B-EB08C9B6AD13}"/>
              </a:ext>
            </a:extLst>
          </p:cNvPr>
          <p:cNvSpPr>
            <a:spLocks noGrp="1"/>
          </p:cNvSpPr>
          <p:nvPr>
            <p:ph type="body" sz="quarter" idx="12" hasCustomPrompt="1"/>
          </p:nvPr>
        </p:nvSpPr>
        <p:spPr>
          <a:xfrm>
            <a:off x="3723508" y="1442169"/>
            <a:ext cx="7186945" cy="838200"/>
          </a:xfrm>
          <a:prstGeom prst="rect">
            <a:avLst/>
          </a:prstGeom>
        </p:spPr>
        <p:txBody>
          <a:bodyPr anchor="ctr">
            <a:noAutofit/>
          </a:bodyPr>
          <a:lstStyle>
            <a:lvl1pPr marL="0" indent="0">
              <a:lnSpc>
                <a:spcPct val="114000"/>
              </a:lnSpc>
              <a:buNone/>
              <a:defRPr sz="4500">
                <a:solidFill>
                  <a:schemeClr val="tx1"/>
                </a:solidFill>
                <a:latin typeface="+mj-lt"/>
                <a:cs typeface="Archivo" pitchFamily="2" charset="77"/>
              </a:defRPr>
            </a:lvl1pPr>
          </a:lstStyle>
          <a:p>
            <a:pPr lvl="0"/>
            <a:r>
              <a:rPr lang="da-DK" dirty="0"/>
              <a:t>Referenceliste del 1</a:t>
            </a:r>
          </a:p>
        </p:txBody>
      </p:sp>
      <p:sp>
        <p:nvSpPr>
          <p:cNvPr id="2" name="Pladsholder til tekst 3">
            <a:extLst>
              <a:ext uri="{FF2B5EF4-FFF2-40B4-BE49-F238E27FC236}">
                <a16:creationId xmlns:a16="http://schemas.microsoft.com/office/drawing/2014/main" id="{65CAC469-BC3A-836C-BAD9-6B7F444A82E2}"/>
              </a:ext>
            </a:extLst>
          </p:cNvPr>
          <p:cNvSpPr>
            <a:spLocks noGrp="1"/>
          </p:cNvSpPr>
          <p:nvPr>
            <p:ph type="body" sz="half" idx="14" hasCustomPrompt="1"/>
          </p:nvPr>
        </p:nvSpPr>
        <p:spPr>
          <a:xfrm>
            <a:off x="3723508" y="2508761"/>
            <a:ext cx="7186945" cy="1554872"/>
          </a:xfrm>
          <a:prstGeom prst="rect">
            <a:avLst/>
          </a:prstGeom>
        </p:spPr>
        <p:txBody>
          <a:bodyPr>
            <a:noAutofit/>
          </a:bodyPr>
          <a:lstStyle>
            <a:lvl1pPr marL="0" indent="0">
              <a:lnSpc>
                <a:spcPct val="114000"/>
              </a:lnSpc>
              <a:buNone/>
              <a:defRPr sz="12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5" name="Billede 4">
            <a:extLst>
              <a:ext uri="{FF2B5EF4-FFF2-40B4-BE49-F238E27FC236}">
                <a16:creationId xmlns:a16="http://schemas.microsoft.com/office/drawing/2014/main" id="{37069F76-0EA1-0DF5-8B75-BA5730BE73A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585467" y="602549"/>
            <a:ext cx="5067399" cy="6858000"/>
          </a:xfrm>
          <a:prstGeom prst="rect">
            <a:avLst/>
          </a:prstGeom>
        </p:spPr>
      </p:pic>
    </p:spTree>
    <p:extLst>
      <p:ext uri="{BB962C8B-B14F-4D97-AF65-F5344CB8AC3E}">
        <p14:creationId xmlns:p14="http://schemas.microsoft.com/office/powerpoint/2010/main" val="2657848710"/>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Referenceliste del 2">
    <p:spTree>
      <p:nvGrpSpPr>
        <p:cNvPr id="1" name=""/>
        <p:cNvGrpSpPr/>
        <p:nvPr/>
      </p:nvGrpSpPr>
      <p:grpSpPr>
        <a:xfrm>
          <a:off x="0" y="0"/>
          <a:ext cx="0" cy="0"/>
          <a:chOff x="0" y="0"/>
          <a:chExt cx="0" cy="0"/>
        </a:xfrm>
      </p:grpSpPr>
      <p:pic>
        <p:nvPicPr>
          <p:cNvPr id="12" name="Grafik 11">
            <a:extLst>
              <a:ext uri="{FF2B5EF4-FFF2-40B4-BE49-F238E27FC236}">
                <a16:creationId xmlns:a16="http://schemas.microsoft.com/office/drawing/2014/main" id="{D4F7609F-37CC-50E8-6F2B-F5E90A5B108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11570293" y="354668"/>
            <a:ext cx="233121" cy="233121"/>
          </a:xfrm>
          <a:prstGeom prst="rect">
            <a:avLst/>
          </a:prstGeom>
        </p:spPr>
      </p:pic>
      <p:sp>
        <p:nvSpPr>
          <p:cNvPr id="4" name="Pladsholder til tekst 11">
            <a:extLst>
              <a:ext uri="{FF2B5EF4-FFF2-40B4-BE49-F238E27FC236}">
                <a16:creationId xmlns:a16="http://schemas.microsoft.com/office/drawing/2014/main" id="{60A7132C-2282-FAA5-DC6F-697C002192F5}"/>
              </a:ext>
            </a:extLst>
          </p:cNvPr>
          <p:cNvSpPr>
            <a:spLocks noGrp="1"/>
          </p:cNvSpPr>
          <p:nvPr>
            <p:ph type="body" sz="quarter" idx="10" hasCustomPrompt="1"/>
          </p:nvPr>
        </p:nvSpPr>
        <p:spPr>
          <a:xfrm>
            <a:off x="904770" y="831253"/>
            <a:ext cx="6232875" cy="1187633"/>
          </a:xfrm>
          <a:prstGeom prst="rect">
            <a:avLst/>
          </a:prstGeom>
        </p:spPr>
        <p:txBody>
          <a:bodyPr anchor="ctr">
            <a:noAutofit/>
          </a:bodyPr>
          <a:lstStyle>
            <a:lvl1pPr marL="0" indent="0" algn="l" defTabSz="457200" rtl="0" eaLnBrk="1" latinLnBrk="0" hangingPunct="1">
              <a:lnSpc>
                <a:spcPct val="150000"/>
              </a:lnSpc>
              <a:buNone/>
              <a:defRPr lang="da-DK" sz="4500" kern="1200" dirty="0">
                <a:solidFill>
                  <a:srgbClr val="013738"/>
                </a:solidFill>
                <a:latin typeface="+mj-lt"/>
                <a:ea typeface="+mn-ea"/>
                <a:cs typeface="Archivo Medium" pitchFamily="2" charset="0"/>
              </a:defRPr>
            </a:lvl1pPr>
          </a:lstStyle>
          <a:p>
            <a:pPr marL="0" marR="0" lvl="0" indent="0" algn="l" defTabSz="457200" rtl="0" eaLnBrk="1" fontAlgn="auto" latinLnBrk="0" hangingPunct="1">
              <a:lnSpc>
                <a:spcPct val="150000"/>
              </a:lnSpc>
              <a:spcBef>
                <a:spcPts val="1000"/>
              </a:spcBef>
              <a:spcAft>
                <a:spcPts val="0"/>
              </a:spcAft>
              <a:buClrTx/>
              <a:buSzTx/>
              <a:buFont typeface="Arial" panose="020B0604020202020204" pitchFamily="34" charset="0"/>
              <a:buNone/>
              <a:tabLst/>
              <a:defRPr/>
            </a:pPr>
            <a:r>
              <a:rPr lang="da-DK" dirty="0"/>
              <a:t>Referenceliste del 2</a:t>
            </a:r>
          </a:p>
        </p:txBody>
      </p:sp>
      <p:sp>
        <p:nvSpPr>
          <p:cNvPr id="5" name="Pladsholder til tekst 3">
            <a:extLst>
              <a:ext uri="{FF2B5EF4-FFF2-40B4-BE49-F238E27FC236}">
                <a16:creationId xmlns:a16="http://schemas.microsoft.com/office/drawing/2014/main" id="{9DAE97AA-76D2-16F1-42B0-A10E1B62037C}"/>
              </a:ext>
            </a:extLst>
          </p:cNvPr>
          <p:cNvSpPr>
            <a:spLocks noGrp="1"/>
          </p:cNvSpPr>
          <p:nvPr>
            <p:ph type="body" sz="half" idx="13" hasCustomPrompt="1"/>
          </p:nvPr>
        </p:nvSpPr>
        <p:spPr>
          <a:xfrm>
            <a:off x="1007991" y="2160490"/>
            <a:ext cx="5405411" cy="3622771"/>
          </a:xfrm>
          <a:prstGeom prst="rect">
            <a:avLst/>
          </a:prstGeom>
        </p:spPr>
        <p:txBody>
          <a:bodyPr>
            <a:noAutofit/>
          </a:bodyPr>
          <a:lstStyle>
            <a:lvl1pPr marL="0" indent="0">
              <a:lnSpc>
                <a:spcPct val="114000"/>
              </a:lnSpc>
              <a:buNone/>
              <a:defRPr sz="1200" b="0">
                <a:latin typeface="+mn-lt"/>
                <a:cs typeface="Archivo"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dirty="0"/>
              <a:t>Tekst</a:t>
            </a:r>
          </a:p>
        </p:txBody>
      </p:sp>
      <p:pic>
        <p:nvPicPr>
          <p:cNvPr id="10" name="Billede 9">
            <a:extLst>
              <a:ext uri="{FF2B5EF4-FFF2-40B4-BE49-F238E27FC236}">
                <a16:creationId xmlns:a16="http://schemas.microsoft.com/office/drawing/2014/main" id="{B60B67CD-1A0F-A38D-92C1-C6C6225AFCF6}"/>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6692460" y="2215432"/>
            <a:ext cx="5405411" cy="4500005"/>
          </a:xfrm>
          <a:prstGeom prst="rect">
            <a:avLst/>
          </a:prstGeom>
        </p:spPr>
      </p:pic>
    </p:spTree>
    <p:extLst>
      <p:ext uri="{BB962C8B-B14F-4D97-AF65-F5344CB8AC3E}">
        <p14:creationId xmlns:p14="http://schemas.microsoft.com/office/powerpoint/2010/main" val="1361814807"/>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9A52FF-45A4-E8AC-9A15-8EF64B306F0B}"/>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01F8BDDC-5367-CF57-3B3B-4FE1E8C893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B94DDAAA-1CC1-A757-854D-4A4640A591A8}"/>
              </a:ext>
            </a:extLst>
          </p:cNvPr>
          <p:cNvSpPr>
            <a:spLocks noGrp="1"/>
          </p:cNvSpPr>
          <p:nvPr>
            <p:ph type="dt" sz="half" idx="10"/>
          </p:nvPr>
        </p:nvSpPr>
        <p:spPr/>
        <p:txBody>
          <a:bodyPr/>
          <a:lstStyle/>
          <a:p>
            <a:fld id="{D8EB2FB1-1DED-4DA0-AC2D-A8A0EBDC104F}" type="datetime1">
              <a:rPr lang="da-DK" smtClean="0"/>
              <a:t>21.09.2026</a:t>
            </a:fld>
            <a:endParaRPr lang="da-DK"/>
          </a:p>
        </p:txBody>
      </p:sp>
      <p:sp>
        <p:nvSpPr>
          <p:cNvPr id="5" name="Pladsholder til sidefod 4">
            <a:extLst>
              <a:ext uri="{FF2B5EF4-FFF2-40B4-BE49-F238E27FC236}">
                <a16:creationId xmlns:a16="http://schemas.microsoft.com/office/drawing/2014/main" id="{8D08BBC7-9DE3-62D4-6928-A4FA80AF1F33}"/>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63695F78-08A9-6EFC-C8D4-1D41AF554E96}"/>
              </a:ext>
            </a:extLst>
          </p:cNvPr>
          <p:cNvSpPr>
            <a:spLocks noGrp="1"/>
          </p:cNvSpPr>
          <p:nvPr>
            <p:ph type="sldNum" sz="quarter" idx="12"/>
          </p:nvPr>
        </p:nvSpPr>
        <p:spPr/>
        <p:txBody>
          <a:bodyPr/>
          <a:lstStyle/>
          <a:p>
            <a:fld id="{91A78D95-DD98-46A0-B5F3-40D7F3AF1641}" type="slidenum">
              <a:rPr lang="da-DK" smtClean="0"/>
              <a:t>‹nr.›</a:t>
            </a:fld>
            <a:endParaRPr lang="da-DK"/>
          </a:p>
        </p:txBody>
      </p:sp>
    </p:spTree>
    <p:extLst>
      <p:ext uri="{BB962C8B-B14F-4D97-AF65-F5344CB8AC3E}">
        <p14:creationId xmlns:p14="http://schemas.microsoft.com/office/powerpoint/2010/main" val="19629961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image" Target="../media/image2.sv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pn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wrap="square" lIns="91440" tIns="45720" rIns="91440" bIns="45720" rtlCol="0">
            <a:noAutofit/>
          </a:bodyPr>
          <a:lstStyle/>
          <a:p>
            <a:pPr lvl="0"/>
            <a:r>
              <a:rPr lang="da-DK" dirty="0"/>
              <a:t>Klik for at redigere teksttypografierne i masteren</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B4E97D-6F5B-4E7D-89A0-F0B0AA08AF46}" type="datetime1">
              <a:rPr lang="da-DK" smtClean="0"/>
              <a:t>21.09.2026</a:t>
            </a:fld>
            <a:endParaRPr lang="da-DK"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A78D95-DD98-46A0-B5F3-40D7F3AF1641}" type="slidenum">
              <a:rPr lang="da-DK" smtClean="0"/>
              <a:t>‹nr.›</a:t>
            </a:fld>
            <a:endParaRPr lang="da-DK" dirty="0"/>
          </a:p>
        </p:txBody>
      </p:sp>
      <p:pic>
        <p:nvPicPr>
          <p:cNvPr id="7" name="Grafik 6">
            <a:extLst>
              <a:ext uri="{FF2B5EF4-FFF2-40B4-BE49-F238E27FC236}">
                <a16:creationId xmlns:a16="http://schemas.microsoft.com/office/drawing/2014/main" id="{2D516723-5D9A-866A-FCE2-8F2DD61336E1}"/>
              </a:ext>
            </a:extLst>
          </p:cNvPr>
          <p:cNvPicPr>
            <a:picLocks noChangeAspect="1"/>
          </p:cNvPicPr>
          <p:nvPr/>
        </p:nvPicPr>
        <p:blipFill>
          <a:blip r:embed="rId43" cstate="screen">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11570293" y="354668"/>
            <a:ext cx="233121" cy="233121"/>
          </a:xfrm>
          <a:prstGeom prst="rect">
            <a:avLst/>
          </a:prstGeom>
        </p:spPr>
      </p:pic>
      <p:pic>
        <p:nvPicPr>
          <p:cNvPr id="8" name="Grafik 7">
            <a:extLst>
              <a:ext uri="{FF2B5EF4-FFF2-40B4-BE49-F238E27FC236}">
                <a16:creationId xmlns:a16="http://schemas.microsoft.com/office/drawing/2014/main" id="{F1F2AB32-BF03-36F9-C5D6-5CC0E4EBD523}"/>
              </a:ext>
            </a:extLst>
          </p:cNvPr>
          <p:cNvPicPr>
            <a:picLocks noChangeAspect="1"/>
          </p:cNvPicPr>
          <p:nvPr userDrawn="1"/>
        </p:nvPicPr>
        <p:blipFill>
          <a:blip r:embed="rId43" cstate="screen">
            <a:extLst>
              <a:ext uri="{28A0092B-C50C-407E-A947-70E740481C1C}">
                <a14:useLocalDpi xmlns:a14="http://schemas.microsoft.com/office/drawing/2010/main"/>
              </a:ext>
              <a:ext uri="{96DAC541-7B7A-43D3-8B79-37D633B846F1}">
                <asvg:svgBlip xmlns:asvg="http://schemas.microsoft.com/office/drawing/2016/SVG/main" r:embed="rId44"/>
              </a:ext>
            </a:extLst>
          </a:blip>
          <a:stretch>
            <a:fillRect/>
          </a:stretch>
        </p:blipFill>
        <p:spPr>
          <a:xfrm>
            <a:off x="11570293" y="354668"/>
            <a:ext cx="233121" cy="233121"/>
          </a:xfrm>
          <a:prstGeom prst="rect">
            <a:avLst/>
          </a:prstGeom>
        </p:spPr>
      </p:pic>
    </p:spTree>
    <p:extLst>
      <p:ext uri="{BB962C8B-B14F-4D97-AF65-F5344CB8AC3E}">
        <p14:creationId xmlns:p14="http://schemas.microsoft.com/office/powerpoint/2010/main" val="161331294"/>
      </p:ext>
    </p:extLst>
  </p:cSld>
  <p:clrMap bg1="lt1" tx1="dk1" bg2="lt2" tx2="dk2" accent1="accent1" accent2="accent2" accent3="accent3" accent4="accent4" accent5="accent5" accent6="accent6" hlink="hlink" folHlink="folHlink"/>
  <p:sldLayoutIdLst>
    <p:sldLayoutId id="2147483988" r:id="rId1"/>
    <p:sldLayoutId id="2147483896" r:id="rId2"/>
    <p:sldLayoutId id="2147483989" r:id="rId3"/>
    <p:sldLayoutId id="2147483897" r:id="rId4"/>
    <p:sldLayoutId id="2147483971" r:id="rId5"/>
    <p:sldLayoutId id="2147483968" r:id="rId6"/>
    <p:sldLayoutId id="2147483900" r:id="rId7"/>
    <p:sldLayoutId id="2147483901" r:id="rId8"/>
    <p:sldLayoutId id="2147483902" r:id="rId9"/>
    <p:sldLayoutId id="2147483903" r:id="rId10"/>
    <p:sldLayoutId id="2147483905" r:id="rId11"/>
    <p:sldLayoutId id="2147483967" r:id="rId12"/>
    <p:sldLayoutId id="2147483907" r:id="rId13"/>
    <p:sldLayoutId id="2147483908" r:id="rId14"/>
    <p:sldLayoutId id="2147483909" r:id="rId15"/>
    <p:sldLayoutId id="2147483982" r:id="rId16"/>
    <p:sldLayoutId id="2147483912" r:id="rId17"/>
    <p:sldLayoutId id="2147483913" r:id="rId18"/>
    <p:sldLayoutId id="2147483979" r:id="rId19"/>
    <p:sldLayoutId id="2147483977" r:id="rId20"/>
    <p:sldLayoutId id="2147483963" r:id="rId21"/>
    <p:sldLayoutId id="2147483916" r:id="rId22"/>
    <p:sldLayoutId id="2147483965" r:id="rId23"/>
    <p:sldLayoutId id="2147483980" r:id="rId24"/>
    <p:sldLayoutId id="2147483898" r:id="rId25"/>
    <p:sldLayoutId id="2147483917" r:id="rId26"/>
    <p:sldLayoutId id="2147483918" r:id="rId27"/>
    <p:sldLayoutId id="2147483919" r:id="rId28"/>
    <p:sldLayoutId id="2147483922" r:id="rId29"/>
    <p:sldLayoutId id="2147483974" r:id="rId30"/>
    <p:sldLayoutId id="2147483976" r:id="rId31"/>
    <p:sldLayoutId id="2147483941" r:id="rId32"/>
    <p:sldLayoutId id="2147483975" r:id="rId33"/>
    <p:sldLayoutId id="2147483978" r:id="rId34"/>
    <p:sldLayoutId id="2147483928" r:id="rId35"/>
    <p:sldLayoutId id="2147483981" r:id="rId36"/>
    <p:sldLayoutId id="2147483986" r:id="rId37"/>
    <p:sldLayoutId id="2147483985" r:id="rId38"/>
    <p:sldLayoutId id="2147483984" r:id="rId39"/>
    <p:sldLayoutId id="2147483983" r:id="rId40"/>
    <p:sldLayoutId id="2147483972" r:id="rId4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hyperlink" Target="https://forbrugerombudsmanden.dk/media/e4bdf1uo/virksomheders-miljoemarkedsfoering-forbrugerombudsmandens-anbefalinger.pdf" TargetMode="External"/><Relationship Id="rId2" Type="http://schemas.openxmlformats.org/officeDocument/2006/relationships/notesSlide" Target="../notesSlides/notesSlide2.xml"/><Relationship Id="rId1" Type="http://schemas.openxmlformats.org/officeDocument/2006/relationships/slideLayout" Target="../slideLayouts/slideLayout4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8" Type="http://schemas.openxmlformats.org/officeDocument/2006/relationships/hyperlink" Target="https://www.communicationtheory.org/types-of-communication-models-briefly-explained/" TargetMode="External"/><Relationship Id="rId3" Type="http://schemas.openxmlformats.org/officeDocument/2006/relationships/image" Target="../media/image8.svg"/><Relationship Id="rId7"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Layout" Target="../slideLayouts/slideLayout41.xml"/><Relationship Id="rId6" Type="http://schemas.openxmlformats.org/officeDocument/2006/relationships/image" Target="../media/image1.png"/><Relationship Id="rId5" Type="http://schemas.openxmlformats.org/officeDocument/2006/relationships/image" Target="../media/image37.sv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hyperlink" Target="https://www.communicationtheory.org/types-of-communication-models-briefly-explained/"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hyperlink" Target="https://www.communicationtheory.org/shannon-and-weaver-model-of-communication/" TargetMode="Externa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hyperlink" Target="https://www.communicationtheory.org/shannon-and-weaver-model-of-communication/" TargetMode="Externa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hyperlink" Target="https://dfm-net.dk/kompetence-torsdag-samarbejdet-mellem-fm-og-brugerne/" TargetMode="Externa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0.xml.rels><?xml version="1.0" encoding="UTF-8" standalone="yes"?>
<Relationships xmlns="http://schemas.openxmlformats.org/package/2006/relationships"><Relationship Id="rId2" Type="http://schemas.openxmlformats.org/officeDocument/2006/relationships/hyperlink" Target="https://dfm-net.dk/stop-stroemspild/" TargetMode="External"/><Relationship Id="rId1" Type="http://schemas.openxmlformats.org/officeDocument/2006/relationships/slideLayout" Target="../slideLayouts/slideLayout3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hyperlink" Target="mailto:FM@organisation.dk" TargetMode="External"/><Relationship Id="rId1" Type="http://schemas.openxmlformats.org/officeDocument/2006/relationships/slideLayout" Target="../slideLayouts/slideLayout3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3.xml.rels><?xml version="1.0" encoding="UTF-8" standalone="yes"?>
<Relationships xmlns="http://schemas.openxmlformats.org/package/2006/relationships"><Relationship Id="rId8" Type="http://schemas.openxmlformats.org/officeDocument/2006/relationships/hyperlink" Target="https://www.sciencedirect.com/science/article/abs/pii/S0148296324004880" TargetMode="External"/><Relationship Id="rId3" Type="http://schemas.openxmlformats.org/officeDocument/2006/relationships/hyperlink" Target="https://www.communicationtheory.org/shannon-and-weaver-model-of-communication/" TargetMode="External"/><Relationship Id="rId7" Type="http://schemas.openxmlformats.org/officeDocument/2006/relationships/hyperlink" Target="https://dfm-net.dk/kompetence-torsdag-samarbejdet-mellem-fm-og-brugerne/" TargetMode="External"/><Relationship Id="rId2" Type="http://schemas.openxmlformats.org/officeDocument/2006/relationships/hyperlink" Target="https://www.nber.org/papers/w31161" TargetMode="External"/><Relationship Id="rId1" Type="http://schemas.openxmlformats.org/officeDocument/2006/relationships/slideLayout" Target="../slideLayouts/slideLayout40.xml"/><Relationship Id="rId6" Type="http://schemas.openxmlformats.org/officeDocument/2006/relationships/hyperlink" Target="https://backend.orbit.dtu.dk/ws/portalfiles/portal/391162927/Facilities_Management_for_Social_b_redygtighed_og_Social_drift_-_DFM_20-02-2025.pdf" TargetMode="External"/><Relationship Id="rId5" Type="http://schemas.openxmlformats.org/officeDocument/2006/relationships/hyperlink" Target="https://forbrugerombudsmanden.dk/media/e4bdf1uo/virksomheders-miljoemarkedsfoering-forbrugerombudsmandens-anbefalinger.pdf" TargetMode="External"/><Relationship Id="rId10" Type="http://schemas.openxmlformats.org/officeDocument/2006/relationships/hyperlink" Target="https://journals.sagepub.com/doi/10.1177/08901171211070958" TargetMode="External"/><Relationship Id="rId4" Type="http://schemas.openxmlformats.org/officeDocument/2006/relationships/hyperlink" Target="https://www.communicationtheory.org/types-of-communication-models-briefly-explained/" TargetMode="External"/><Relationship Id="rId9" Type="http://schemas.openxmlformats.org/officeDocument/2006/relationships/hyperlink" Target="https://ixdf.org/literature/topics/persona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23DDD5-C06F-1883-DE03-503E00E90F24}"/>
              </a:ext>
            </a:extLst>
          </p:cNvPr>
          <p:cNvSpPr>
            <a:spLocks noGrp="1"/>
          </p:cNvSpPr>
          <p:nvPr>
            <p:ph type="ctrTitle"/>
          </p:nvPr>
        </p:nvSpPr>
        <p:spPr>
          <a:xfrm>
            <a:off x="1524000" y="1404603"/>
            <a:ext cx="9144000" cy="2387600"/>
          </a:xfrm>
        </p:spPr>
        <p:txBody>
          <a:bodyPr/>
          <a:lstStyle/>
          <a:p>
            <a:r>
              <a:rPr lang="da-DK" sz="2400" dirty="0"/>
              <a:t>Bæredygtighed i FM</a:t>
            </a:r>
            <a:br>
              <a:rPr lang="da-DK" dirty="0"/>
            </a:br>
            <a:r>
              <a:rPr lang="da-DK" dirty="0"/>
              <a:t>Modul 3 – Kommunikation om bæredygtighed</a:t>
            </a:r>
          </a:p>
        </p:txBody>
      </p:sp>
      <p:sp>
        <p:nvSpPr>
          <p:cNvPr id="3" name="Pladsholder til tekst 2">
            <a:extLst>
              <a:ext uri="{FF2B5EF4-FFF2-40B4-BE49-F238E27FC236}">
                <a16:creationId xmlns:a16="http://schemas.microsoft.com/office/drawing/2014/main" id="{17B6E112-D633-F903-7B8D-33D97CDC3DA7}"/>
              </a:ext>
            </a:extLst>
          </p:cNvPr>
          <p:cNvSpPr>
            <a:spLocks noGrp="1"/>
          </p:cNvSpPr>
          <p:nvPr>
            <p:ph type="body" sz="half" idx="4294967295"/>
          </p:nvPr>
        </p:nvSpPr>
        <p:spPr>
          <a:xfrm>
            <a:off x="3301081" y="3891056"/>
            <a:ext cx="5589836" cy="377797"/>
          </a:xfrm>
        </p:spPr>
        <p:txBody>
          <a:bodyPr/>
          <a:lstStyle/>
          <a:p>
            <a:pPr algn="ctr">
              <a:lnSpc>
                <a:spcPct val="150000"/>
              </a:lnSpc>
            </a:pPr>
            <a:r>
              <a:rPr lang="da-DK" sz="1400" b="1" dirty="0">
                <a:solidFill>
                  <a:srgbClr val="F6FFFA"/>
                </a:solidFill>
              </a:rPr>
              <a:t>Dansk Facilities Management</a:t>
            </a:r>
          </a:p>
        </p:txBody>
      </p:sp>
    </p:spTree>
    <p:extLst>
      <p:ext uri="{BB962C8B-B14F-4D97-AF65-F5344CB8AC3E}">
        <p14:creationId xmlns:p14="http://schemas.microsoft.com/office/powerpoint/2010/main" val="34050941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9618A-850A-F9E0-B469-62A46FE8C06D}"/>
            </a:ext>
          </a:extLst>
        </p:cNvPr>
        <p:cNvGrpSpPr/>
        <p:nvPr/>
      </p:nvGrpSpPr>
      <p:grpSpPr>
        <a:xfrm>
          <a:off x="0" y="0"/>
          <a:ext cx="0" cy="0"/>
          <a:chOff x="0" y="0"/>
          <a:chExt cx="0" cy="0"/>
        </a:xfrm>
      </p:grpSpPr>
      <p:sp>
        <p:nvSpPr>
          <p:cNvPr id="2" name="Tekstfelt 1">
            <a:extLst>
              <a:ext uri="{FF2B5EF4-FFF2-40B4-BE49-F238E27FC236}">
                <a16:creationId xmlns:a16="http://schemas.microsoft.com/office/drawing/2014/main" id="{0AC771B6-FF04-2BD9-5593-B310FDEF0402}"/>
              </a:ext>
            </a:extLst>
          </p:cNvPr>
          <p:cNvSpPr txBox="1"/>
          <p:nvPr/>
        </p:nvSpPr>
        <p:spPr>
          <a:xfrm>
            <a:off x="4669353" y="1870143"/>
            <a:ext cx="6017120" cy="1187633"/>
          </a:xfrm>
          <a:prstGeom prst="rect">
            <a:avLst/>
          </a:prstGeom>
          <a:noFill/>
        </p:spPr>
        <p:txBody>
          <a:bodyPr wrap="square" rtlCol="0">
            <a:spAutoFit/>
          </a:bodyPr>
          <a:lstStyle/>
          <a:p>
            <a:pPr>
              <a:lnSpc>
                <a:spcPct val="150000"/>
              </a:lnSpc>
            </a:pPr>
            <a:r>
              <a:rPr lang="da-DK" sz="5400" b="0" i="0" dirty="0">
                <a:solidFill>
                  <a:srgbClr val="013738"/>
                </a:solidFill>
                <a:latin typeface="+mj-lt"/>
                <a:cs typeface="Archivo Medium" pitchFamily="2" charset="77"/>
              </a:rPr>
              <a:t>Velkommen</a:t>
            </a:r>
          </a:p>
        </p:txBody>
      </p:sp>
      <p:sp>
        <p:nvSpPr>
          <p:cNvPr id="3" name="Tekstfelt 2">
            <a:extLst>
              <a:ext uri="{FF2B5EF4-FFF2-40B4-BE49-F238E27FC236}">
                <a16:creationId xmlns:a16="http://schemas.microsoft.com/office/drawing/2014/main" id="{90C59884-3DC6-C0F6-76D9-A860F91CED5F}"/>
              </a:ext>
            </a:extLst>
          </p:cNvPr>
          <p:cNvSpPr txBox="1"/>
          <p:nvPr/>
        </p:nvSpPr>
        <p:spPr>
          <a:xfrm>
            <a:off x="4772573" y="3151774"/>
            <a:ext cx="7135892" cy="3268395"/>
          </a:xfrm>
          <a:prstGeom prst="rect">
            <a:avLst/>
          </a:prstGeom>
          <a:noFill/>
        </p:spPr>
        <p:txBody>
          <a:bodyPr wrap="square" rtlCol="0">
            <a:spAutoFit/>
          </a:bodyPr>
          <a:lstStyle/>
          <a:p>
            <a:pPr algn="l">
              <a:lnSpc>
                <a:spcPct val="114000"/>
              </a:lnSpc>
            </a:pPr>
            <a:r>
              <a:rPr lang="da-DK" sz="1300" b="0" i="0" u="none" strike="noStrike" dirty="0">
                <a:solidFill>
                  <a:srgbClr val="000000"/>
                </a:solidFill>
                <a:effectLst/>
              </a:rPr>
              <a:t>Dette læringsmateriale giver en grundlæggende introduktion til bæredygtighed i Facility Management (FM).</a:t>
            </a:r>
          </a:p>
          <a:p>
            <a:pPr algn="l">
              <a:lnSpc>
                <a:spcPct val="114000"/>
              </a:lnSpc>
            </a:pPr>
            <a:endParaRPr lang="da-DK" sz="1300" b="0" i="0" u="none" strike="noStrike" dirty="0">
              <a:solidFill>
                <a:srgbClr val="000000"/>
              </a:solidFill>
              <a:effectLst/>
            </a:endParaRPr>
          </a:p>
          <a:p>
            <a:pPr algn="l">
              <a:lnSpc>
                <a:spcPct val="114000"/>
              </a:lnSpc>
            </a:pPr>
            <a:r>
              <a:rPr lang="da-DK" sz="1300" b="0" i="0" u="none" strike="noStrike" dirty="0">
                <a:solidFill>
                  <a:srgbClr val="000000"/>
                </a:solidFill>
                <a:effectLst/>
              </a:rPr>
              <a:t>Læringsmaterialet er gratis og kan bruges både som selvstudie og undervisning. Hvert modul rummer bl.a</a:t>
            </a:r>
            <a:r>
              <a:rPr lang="da-DK" sz="1300" dirty="0">
                <a:solidFill>
                  <a:srgbClr val="000000"/>
                </a:solidFill>
              </a:rPr>
              <a:t>. en</a:t>
            </a:r>
            <a:r>
              <a:rPr lang="da-DK" sz="1300" b="0" i="0" u="none" strike="noStrike" dirty="0">
                <a:solidFill>
                  <a:srgbClr val="000000"/>
                </a:solidFill>
                <a:effectLst/>
              </a:rPr>
              <a:t> </a:t>
            </a:r>
            <a:r>
              <a:rPr lang="da-DK" sz="1300" b="0" i="0" u="none" strike="noStrike" dirty="0" err="1">
                <a:solidFill>
                  <a:srgbClr val="000000"/>
                </a:solidFill>
                <a:effectLst/>
              </a:rPr>
              <a:t>videnssamling</a:t>
            </a:r>
            <a:r>
              <a:rPr lang="da-DK" sz="1300" b="0" i="0" u="none" strike="noStrike" dirty="0">
                <a:solidFill>
                  <a:srgbClr val="000000"/>
                </a:solidFill>
                <a:effectLst/>
              </a:rPr>
              <a:t>, eksempler, refleksionsspørgsmål og øvelser, som kan omsættes til viden og handling blandt FM’ere.</a:t>
            </a:r>
          </a:p>
          <a:p>
            <a:pPr algn="l">
              <a:lnSpc>
                <a:spcPct val="114000"/>
              </a:lnSpc>
            </a:pPr>
            <a:endParaRPr lang="da-DK" sz="1300" b="0" i="0" u="none" strike="noStrike" dirty="0">
              <a:solidFill>
                <a:srgbClr val="000000"/>
              </a:solidFill>
              <a:effectLst/>
            </a:endParaRPr>
          </a:p>
          <a:p>
            <a:pPr algn="l">
              <a:lnSpc>
                <a:spcPct val="114000"/>
              </a:lnSpc>
            </a:pPr>
            <a:r>
              <a:rPr lang="da-DK" sz="1300" b="1" i="0" u="none" strike="noStrike" dirty="0">
                <a:solidFill>
                  <a:srgbClr val="000000"/>
                </a:solidFill>
                <a:effectLst/>
              </a:rPr>
              <a:t>Materialet er bygget op i fire moduler:</a:t>
            </a:r>
          </a:p>
          <a:p>
            <a:pPr marL="800100" lvl="1" indent="-342900" algn="l">
              <a:lnSpc>
                <a:spcPct val="114000"/>
              </a:lnSpc>
              <a:buFont typeface="+mj-lt"/>
              <a:buAutoNum type="arabicPeriod"/>
            </a:pPr>
            <a:r>
              <a:rPr lang="da-DK" sz="1300" b="0" i="0" u="none" strike="noStrike" dirty="0">
                <a:solidFill>
                  <a:srgbClr val="000000"/>
                </a:solidFill>
                <a:effectLst/>
              </a:rPr>
              <a:t>Introduktion til bæredygtighed i FM</a:t>
            </a:r>
          </a:p>
          <a:p>
            <a:pPr marL="800100" lvl="1" indent="-342900" algn="l">
              <a:lnSpc>
                <a:spcPct val="114000"/>
              </a:lnSpc>
              <a:buFont typeface="+mj-lt"/>
              <a:buAutoNum type="arabicPeriod"/>
            </a:pPr>
            <a:r>
              <a:rPr lang="da-DK" sz="1300" b="0" i="0" u="none" strike="noStrike" dirty="0">
                <a:solidFill>
                  <a:srgbClr val="000000"/>
                </a:solidFill>
                <a:effectLst/>
              </a:rPr>
              <a:t>ESG, lovgivning og certificeringer</a:t>
            </a:r>
          </a:p>
          <a:p>
            <a:pPr marL="800100" lvl="1" indent="-342900" algn="l">
              <a:lnSpc>
                <a:spcPct val="114000"/>
              </a:lnSpc>
              <a:buFont typeface="+mj-lt"/>
              <a:buAutoNum type="arabicPeriod"/>
            </a:pPr>
            <a:r>
              <a:rPr lang="da-DK" sz="1300" b="0" i="0" u="none" strike="noStrike" dirty="0">
                <a:solidFill>
                  <a:srgbClr val="000000"/>
                </a:solidFill>
                <a:effectLst/>
              </a:rPr>
              <a:t>Kommunikation om bæredygtighed</a:t>
            </a:r>
          </a:p>
          <a:p>
            <a:pPr marL="800100" lvl="1" indent="-342900" algn="l">
              <a:lnSpc>
                <a:spcPct val="114000"/>
              </a:lnSpc>
              <a:buFont typeface="+mj-lt"/>
              <a:buAutoNum type="arabicPeriod"/>
            </a:pPr>
            <a:r>
              <a:rPr lang="da-DK" sz="1300" b="0" i="0" u="none" strike="noStrike" dirty="0">
                <a:solidFill>
                  <a:srgbClr val="000000"/>
                </a:solidFill>
                <a:effectLst/>
              </a:rPr>
              <a:t>Nøgletal og økonomistyring</a:t>
            </a:r>
          </a:p>
          <a:p>
            <a:pPr algn="l">
              <a:lnSpc>
                <a:spcPct val="114000"/>
              </a:lnSpc>
            </a:pPr>
            <a:endParaRPr lang="da-DK" sz="1300" i="0" u="none" strike="noStrike" dirty="0">
              <a:solidFill>
                <a:srgbClr val="000000"/>
              </a:solidFill>
              <a:effectLst/>
            </a:endParaRPr>
          </a:p>
          <a:p>
            <a:pPr algn="l">
              <a:lnSpc>
                <a:spcPct val="114000"/>
              </a:lnSpc>
            </a:pPr>
            <a:r>
              <a:rPr lang="da-DK" sz="1300" i="0" u="none" strike="noStrike" dirty="0">
                <a:solidFill>
                  <a:srgbClr val="000000"/>
                </a:solidFill>
                <a:effectLst/>
              </a:rPr>
              <a:t>God fornøjelse – og tak for at være med til at styrke bæredygtighed i FM!</a:t>
            </a:r>
            <a:endParaRPr lang="da-DK" sz="1300" i="1" dirty="0">
              <a:solidFill>
                <a:srgbClr val="000000"/>
              </a:solidFill>
            </a:endParaRPr>
          </a:p>
        </p:txBody>
      </p:sp>
    </p:spTree>
    <p:extLst>
      <p:ext uri="{BB962C8B-B14F-4D97-AF65-F5344CB8AC3E}">
        <p14:creationId xmlns:p14="http://schemas.microsoft.com/office/powerpoint/2010/main" val="25567245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59FAF257-4400-836F-6188-3A73EBEC718A}"/>
              </a:ext>
            </a:extLst>
          </p:cNvPr>
          <p:cNvSpPr/>
          <p:nvPr/>
        </p:nvSpPr>
        <p:spPr>
          <a:xfrm>
            <a:off x="4182532" y="1315098"/>
            <a:ext cx="7387761" cy="9313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l"/>
            <a:r>
              <a:rPr lang="da-DK" sz="4000" b="0" i="0" u="none" strike="noStrike" dirty="0">
                <a:solidFill>
                  <a:schemeClr val="tx1"/>
                </a:solidFill>
                <a:effectLst/>
                <a:latin typeface="+mj-lt"/>
                <a:cs typeface="Archivo Medium" pitchFamily="2" charset="77"/>
              </a:rPr>
              <a:t>Læringsmål for alle moduler</a:t>
            </a:r>
          </a:p>
        </p:txBody>
      </p:sp>
      <p:sp>
        <p:nvSpPr>
          <p:cNvPr id="3" name="Tekstfelt 2">
            <a:extLst>
              <a:ext uri="{FF2B5EF4-FFF2-40B4-BE49-F238E27FC236}">
                <a16:creationId xmlns:a16="http://schemas.microsoft.com/office/drawing/2014/main" id="{28DD1C9A-F3A3-9BE8-AC19-8D9A48A9877B}"/>
              </a:ext>
            </a:extLst>
          </p:cNvPr>
          <p:cNvSpPr txBox="1"/>
          <p:nvPr/>
        </p:nvSpPr>
        <p:spPr>
          <a:xfrm>
            <a:off x="4182532" y="2619737"/>
            <a:ext cx="833377" cy="369332"/>
          </a:xfrm>
          <a:prstGeom prst="rect">
            <a:avLst/>
          </a:prstGeom>
          <a:noFill/>
        </p:spPr>
        <p:txBody>
          <a:bodyPr wrap="square" rtlCol="0">
            <a:spAutoFit/>
          </a:bodyPr>
          <a:lstStyle/>
          <a:p>
            <a:r>
              <a:rPr lang="da-DK" dirty="0"/>
              <a:t>01.</a:t>
            </a:r>
          </a:p>
        </p:txBody>
      </p:sp>
      <p:sp>
        <p:nvSpPr>
          <p:cNvPr id="4" name="Tekstfelt 3">
            <a:extLst>
              <a:ext uri="{FF2B5EF4-FFF2-40B4-BE49-F238E27FC236}">
                <a16:creationId xmlns:a16="http://schemas.microsoft.com/office/drawing/2014/main" id="{82366717-F205-5A0E-F220-5FEA13ECEBB8}"/>
              </a:ext>
            </a:extLst>
          </p:cNvPr>
          <p:cNvSpPr txBox="1"/>
          <p:nvPr/>
        </p:nvSpPr>
        <p:spPr>
          <a:xfrm>
            <a:off x="4182532" y="3552015"/>
            <a:ext cx="833377" cy="369332"/>
          </a:xfrm>
          <a:prstGeom prst="rect">
            <a:avLst/>
          </a:prstGeom>
          <a:noFill/>
        </p:spPr>
        <p:txBody>
          <a:bodyPr wrap="square" rtlCol="0">
            <a:spAutoFit/>
          </a:bodyPr>
          <a:lstStyle/>
          <a:p>
            <a:r>
              <a:rPr lang="da-DK" dirty="0"/>
              <a:t>02.</a:t>
            </a:r>
          </a:p>
        </p:txBody>
      </p:sp>
      <p:sp>
        <p:nvSpPr>
          <p:cNvPr id="5" name="Tekstfelt 4">
            <a:extLst>
              <a:ext uri="{FF2B5EF4-FFF2-40B4-BE49-F238E27FC236}">
                <a16:creationId xmlns:a16="http://schemas.microsoft.com/office/drawing/2014/main" id="{2ABC7EA7-60E3-E598-BFAA-3336C183ADD3}"/>
              </a:ext>
            </a:extLst>
          </p:cNvPr>
          <p:cNvSpPr txBox="1"/>
          <p:nvPr/>
        </p:nvSpPr>
        <p:spPr>
          <a:xfrm>
            <a:off x="4182532" y="4484293"/>
            <a:ext cx="833377" cy="369332"/>
          </a:xfrm>
          <a:prstGeom prst="rect">
            <a:avLst/>
          </a:prstGeom>
          <a:noFill/>
        </p:spPr>
        <p:txBody>
          <a:bodyPr wrap="square" rtlCol="0">
            <a:spAutoFit/>
          </a:bodyPr>
          <a:lstStyle/>
          <a:p>
            <a:r>
              <a:rPr lang="da-DK" dirty="0"/>
              <a:t>03.</a:t>
            </a:r>
          </a:p>
        </p:txBody>
      </p:sp>
      <p:sp>
        <p:nvSpPr>
          <p:cNvPr id="6" name="Tekstfelt 5">
            <a:extLst>
              <a:ext uri="{FF2B5EF4-FFF2-40B4-BE49-F238E27FC236}">
                <a16:creationId xmlns:a16="http://schemas.microsoft.com/office/drawing/2014/main" id="{2A98793B-FB2E-9665-B243-CE4BDD8933BD}"/>
              </a:ext>
            </a:extLst>
          </p:cNvPr>
          <p:cNvSpPr txBox="1"/>
          <p:nvPr/>
        </p:nvSpPr>
        <p:spPr>
          <a:xfrm>
            <a:off x="4182532" y="5416572"/>
            <a:ext cx="833377" cy="369332"/>
          </a:xfrm>
          <a:prstGeom prst="rect">
            <a:avLst/>
          </a:prstGeom>
          <a:noFill/>
        </p:spPr>
        <p:txBody>
          <a:bodyPr wrap="square" rtlCol="0">
            <a:spAutoFit/>
          </a:bodyPr>
          <a:lstStyle/>
          <a:p>
            <a:r>
              <a:rPr lang="da-DK" dirty="0"/>
              <a:t>04.</a:t>
            </a:r>
          </a:p>
        </p:txBody>
      </p:sp>
      <p:sp>
        <p:nvSpPr>
          <p:cNvPr id="7" name="Tekstfelt 6">
            <a:extLst>
              <a:ext uri="{FF2B5EF4-FFF2-40B4-BE49-F238E27FC236}">
                <a16:creationId xmlns:a16="http://schemas.microsoft.com/office/drawing/2014/main" id="{96AE997C-2826-ACEE-A12A-F1B8D9081609}"/>
              </a:ext>
            </a:extLst>
          </p:cNvPr>
          <p:cNvSpPr txBox="1"/>
          <p:nvPr/>
        </p:nvSpPr>
        <p:spPr>
          <a:xfrm>
            <a:off x="5140375" y="2619737"/>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Forståelse for bæredygtighed i en FM-kontekst</a:t>
            </a:r>
            <a:br>
              <a:rPr lang="da-DK" sz="1400" dirty="0"/>
            </a:br>
            <a:r>
              <a:rPr lang="da-DK" sz="1400" dirty="0" err="1"/>
              <a:t>FM’eren</a:t>
            </a:r>
            <a:r>
              <a:rPr lang="da-DK" sz="1400" dirty="0"/>
              <a:t> får overblik over, hvordan FM kan bidrage til bæredygtig udvikling, herunder miljømæssige, sociale og økonomiske aspekter.</a:t>
            </a:r>
          </a:p>
        </p:txBody>
      </p:sp>
      <p:sp>
        <p:nvSpPr>
          <p:cNvPr id="8" name="Tekstfelt 7">
            <a:extLst>
              <a:ext uri="{FF2B5EF4-FFF2-40B4-BE49-F238E27FC236}">
                <a16:creationId xmlns:a16="http://schemas.microsoft.com/office/drawing/2014/main" id="{8E5C0E0D-3B01-33AC-663C-75883B856C7E}"/>
              </a:ext>
            </a:extLst>
          </p:cNvPr>
          <p:cNvSpPr txBox="1"/>
          <p:nvPr/>
        </p:nvSpPr>
        <p:spPr>
          <a:xfrm>
            <a:off x="5140375" y="3552015"/>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Kendskab til centrale metoder, værktøjer og data i praksis</a:t>
            </a:r>
            <a:br>
              <a:rPr lang="da-DK" sz="1400" b="1" dirty="0"/>
            </a:br>
            <a:r>
              <a:rPr lang="da-DK" sz="1400" b="0" dirty="0" err="1"/>
              <a:t>FM’eren</a:t>
            </a:r>
            <a:r>
              <a:rPr lang="da-DK" sz="1400" b="0" dirty="0"/>
              <a:t> får indblik i metoder og standarder til bl.a. planlægning af bæredygtighedstiltag, driftsplaner, -budgetter og -regnskaber.</a:t>
            </a:r>
          </a:p>
        </p:txBody>
      </p:sp>
      <p:sp>
        <p:nvSpPr>
          <p:cNvPr id="9" name="Tekstfelt 8">
            <a:extLst>
              <a:ext uri="{FF2B5EF4-FFF2-40B4-BE49-F238E27FC236}">
                <a16:creationId xmlns:a16="http://schemas.microsoft.com/office/drawing/2014/main" id="{9E032C80-BC3E-6C55-C4FB-B652C96C558A}"/>
              </a:ext>
            </a:extLst>
          </p:cNvPr>
          <p:cNvSpPr txBox="1"/>
          <p:nvPr/>
        </p:nvSpPr>
        <p:spPr>
          <a:xfrm>
            <a:off x="5140375" y="4484293"/>
            <a:ext cx="6429918" cy="73866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da-DK" sz="1400" b="1" dirty="0"/>
              <a:t>Introduktion til ESG og kommunikation</a:t>
            </a:r>
            <a:br>
              <a:rPr lang="da-DK" sz="1400" b="1" dirty="0"/>
            </a:br>
            <a:r>
              <a:rPr lang="da-DK" sz="1400" b="0" dirty="0" err="1"/>
              <a:t>FM’eren</a:t>
            </a:r>
            <a:r>
              <a:rPr lang="da-DK" sz="1400" b="0" dirty="0"/>
              <a:t> introduceres til grundlæggende viden om kommunikation til relevante målgrupper samt til ESG, lovgivning og rapportering.</a:t>
            </a:r>
          </a:p>
        </p:txBody>
      </p:sp>
      <p:sp>
        <p:nvSpPr>
          <p:cNvPr id="10" name="Tekstfelt 9">
            <a:extLst>
              <a:ext uri="{FF2B5EF4-FFF2-40B4-BE49-F238E27FC236}">
                <a16:creationId xmlns:a16="http://schemas.microsoft.com/office/drawing/2014/main" id="{2AFE1BB5-733A-FE87-4F6A-77407EA557DA}"/>
              </a:ext>
            </a:extLst>
          </p:cNvPr>
          <p:cNvSpPr txBox="1"/>
          <p:nvPr/>
        </p:nvSpPr>
        <p:spPr>
          <a:xfrm>
            <a:off x="5140375" y="5416572"/>
            <a:ext cx="6429918" cy="738664"/>
          </a:xfrm>
          <a:prstGeom prst="rect">
            <a:avLst/>
          </a:prstGeom>
          <a:noFill/>
        </p:spPr>
        <p:txBody>
          <a:bodyPr wrap="square" rtlCol="0">
            <a:spAutoFit/>
          </a:bodyPr>
          <a:lstStyle/>
          <a:p>
            <a:r>
              <a:rPr lang="da-DK" sz="1400" b="1" dirty="0"/>
              <a:t>Refleksion over egen praksis og potentiale</a:t>
            </a:r>
            <a:br>
              <a:rPr lang="da-DK" sz="1400" dirty="0"/>
            </a:br>
            <a:r>
              <a:rPr lang="da-DK" sz="1400" dirty="0" err="1"/>
              <a:t>FM’eren</a:t>
            </a:r>
            <a:r>
              <a:rPr lang="da-DK" sz="1400" dirty="0"/>
              <a:t> analyserer egen praksis og identificerer muligheder og barrierer for bæredygtighed i sin organisation.</a:t>
            </a:r>
          </a:p>
        </p:txBody>
      </p:sp>
    </p:spTree>
    <p:extLst>
      <p:ext uri="{BB962C8B-B14F-4D97-AF65-F5344CB8AC3E}">
        <p14:creationId xmlns:p14="http://schemas.microsoft.com/office/powerpoint/2010/main" val="3262305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F1092-E5A9-87B5-0DED-53247272D577}"/>
            </a:ext>
          </a:extLst>
        </p:cNvPr>
        <p:cNvGrpSpPr/>
        <p:nvPr/>
      </p:nvGrpSpPr>
      <p:grpSpPr>
        <a:xfrm>
          <a:off x="0" y="0"/>
          <a:ext cx="0" cy="0"/>
          <a:chOff x="0" y="0"/>
          <a:chExt cx="0" cy="0"/>
        </a:xfrm>
      </p:grpSpPr>
      <p:sp>
        <p:nvSpPr>
          <p:cNvPr id="11" name="Afrundet rektangel 10">
            <a:extLst>
              <a:ext uri="{FF2B5EF4-FFF2-40B4-BE49-F238E27FC236}">
                <a16:creationId xmlns:a16="http://schemas.microsoft.com/office/drawing/2014/main" id="{638D35DE-6147-BBE1-8522-950F578F6FC2}"/>
              </a:ext>
            </a:extLst>
          </p:cNvPr>
          <p:cNvSpPr/>
          <p:nvPr/>
        </p:nvSpPr>
        <p:spPr>
          <a:xfrm>
            <a:off x="1234064" y="3814786"/>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dirty="0"/>
          </a:p>
        </p:txBody>
      </p:sp>
      <p:sp>
        <p:nvSpPr>
          <p:cNvPr id="9" name="Afrundet rektangel 10">
            <a:extLst>
              <a:ext uri="{FF2B5EF4-FFF2-40B4-BE49-F238E27FC236}">
                <a16:creationId xmlns:a16="http://schemas.microsoft.com/office/drawing/2014/main" id="{DBCA1B57-BC9C-C155-55EE-8E6200736BD2}"/>
              </a:ext>
            </a:extLst>
          </p:cNvPr>
          <p:cNvSpPr/>
          <p:nvPr/>
        </p:nvSpPr>
        <p:spPr>
          <a:xfrm>
            <a:off x="6200788" y="3814786"/>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dirty="0"/>
          </a:p>
        </p:txBody>
      </p:sp>
      <p:sp>
        <p:nvSpPr>
          <p:cNvPr id="8" name="Afrundet rektangel 10">
            <a:extLst>
              <a:ext uri="{FF2B5EF4-FFF2-40B4-BE49-F238E27FC236}">
                <a16:creationId xmlns:a16="http://schemas.microsoft.com/office/drawing/2014/main" id="{BCCC2E54-7BAC-CF4A-60A1-7CB6EF1577DA}"/>
              </a:ext>
            </a:extLst>
          </p:cNvPr>
          <p:cNvSpPr/>
          <p:nvPr/>
        </p:nvSpPr>
        <p:spPr>
          <a:xfrm>
            <a:off x="6200788" y="1641349"/>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dirty="0"/>
          </a:p>
        </p:txBody>
      </p:sp>
      <p:sp>
        <p:nvSpPr>
          <p:cNvPr id="7" name="Afrundet rektangel 10">
            <a:extLst>
              <a:ext uri="{FF2B5EF4-FFF2-40B4-BE49-F238E27FC236}">
                <a16:creationId xmlns:a16="http://schemas.microsoft.com/office/drawing/2014/main" id="{2809208C-07EB-3805-37BF-6C639370D2C8}"/>
              </a:ext>
            </a:extLst>
          </p:cNvPr>
          <p:cNvSpPr/>
          <p:nvPr/>
        </p:nvSpPr>
        <p:spPr>
          <a:xfrm>
            <a:off x="1234064" y="1641349"/>
            <a:ext cx="4858326" cy="2077701"/>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t">
            <a:noAutofit/>
          </a:bodyPr>
          <a:lstStyle/>
          <a:p>
            <a:pPr defTabSz="457200">
              <a:lnSpc>
                <a:spcPct val="100000"/>
              </a:lnSpc>
            </a:pPr>
            <a:endParaRPr lang="da-DK" sz="1400" dirty="0"/>
          </a:p>
        </p:txBody>
      </p:sp>
      <p:sp>
        <p:nvSpPr>
          <p:cNvPr id="2" name="Titel 1">
            <a:extLst>
              <a:ext uri="{FF2B5EF4-FFF2-40B4-BE49-F238E27FC236}">
                <a16:creationId xmlns:a16="http://schemas.microsoft.com/office/drawing/2014/main" id="{8B8E7C44-30DF-151C-03A7-E8DCFC97D408}"/>
              </a:ext>
            </a:extLst>
          </p:cNvPr>
          <p:cNvSpPr>
            <a:spLocks noGrp="1"/>
          </p:cNvSpPr>
          <p:nvPr>
            <p:ph type="title"/>
          </p:nvPr>
        </p:nvSpPr>
        <p:spPr>
          <a:xfrm>
            <a:off x="1234064" y="699640"/>
            <a:ext cx="9949066" cy="903620"/>
          </a:xfrm>
        </p:spPr>
        <p:txBody>
          <a:bodyPr/>
          <a:lstStyle/>
          <a:p>
            <a:r>
              <a:rPr lang="da-DK" dirty="0">
                <a:cs typeface="Archivo Medium" pitchFamily="2" charset="77"/>
              </a:rPr>
              <a:t>Kommunikation om bæredygtighed</a:t>
            </a:r>
          </a:p>
        </p:txBody>
      </p:sp>
      <p:sp>
        <p:nvSpPr>
          <p:cNvPr id="3" name="Pladsholder til tekst 2">
            <a:extLst>
              <a:ext uri="{FF2B5EF4-FFF2-40B4-BE49-F238E27FC236}">
                <a16:creationId xmlns:a16="http://schemas.microsoft.com/office/drawing/2014/main" id="{6C5FE944-2428-B646-8440-EE59926366D5}"/>
              </a:ext>
            </a:extLst>
          </p:cNvPr>
          <p:cNvSpPr>
            <a:spLocks noGrp="1"/>
          </p:cNvSpPr>
          <p:nvPr>
            <p:ph type="body" sz="quarter" idx="15"/>
          </p:nvPr>
        </p:nvSpPr>
        <p:spPr>
          <a:xfrm>
            <a:off x="1492428" y="1964812"/>
            <a:ext cx="4478066" cy="1555750"/>
          </a:xfrm>
        </p:spPr>
        <p:txBody>
          <a:bodyPr/>
          <a:lstStyle/>
          <a:p>
            <a:r>
              <a:rPr lang="da-DK" b="1" dirty="0">
                <a:solidFill>
                  <a:srgbClr val="043838"/>
                </a:solidFill>
              </a:rPr>
              <a:t>3.1 Kommunikation om bæredygtighed</a:t>
            </a:r>
          </a:p>
          <a:p>
            <a:r>
              <a:rPr lang="da-DK" dirty="0">
                <a:solidFill>
                  <a:srgbClr val="043838"/>
                </a:solidFill>
              </a:rPr>
              <a:t>Introduktion til kommunikationens rolle i at forankre bæredygtighed i FM. Fokus på at forstå modtageren og basismetoder inden for kommunikation.</a:t>
            </a:r>
          </a:p>
        </p:txBody>
      </p:sp>
      <p:sp>
        <p:nvSpPr>
          <p:cNvPr id="4" name="Pladsholder til tekst 3">
            <a:extLst>
              <a:ext uri="{FF2B5EF4-FFF2-40B4-BE49-F238E27FC236}">
                <a16:creationId xmlns:a16="http://schemas.microsoft.com/office/drawing/2014/main" id="{96558A4F-A7F2-9BB3-E87F-0348FD7B9AD2}"/>
              </a:ext>
            </a:extLst>
          </p:cNvPr>
          <p:cNvSpPr>
            <a:spLocks noGrp="1"/>
          </p:cNvSpPr>
          <p:nvPr>
            <p:ph type="body" sz="quarter" idx="16"/>
          </p:nvPr>
        </p:nvSpPr>
        <p:spPr>
          <a:xfrm>
            <a:off x="6372654" y="1964812"/>
            <a:ext cx="4585282" cy="1555750"/>
          </a:xfrm>
        </p:spPr>
        <p:txBody>
          <a:bodyPr/>
          <a:lstStyle/>
          <a:p>
            <a:r>
              <a:rPr lang="da-DK" b="1" dirty="0">
                <a:solidFill>
                  <a:srgbClr val="043838"/>
                </a:solidFill>
              </a:rPr>
              <a:t>3.2 Involvering af brugerne</a:t>
            </a:r>
          </a:p>
          <a:p>
            <a:r>
              <a:rPr lang="da-DK" dirty="0">
                <a:solidFill>
                  <a:srgbClr val="043838"/>
                </a:solidFill>
              </a:rPr>
              <a:t>Inddragelse af brugerne i kommunikation og bæredygtighedsinitiativer til at styrke og forankre initiativer og strategi. </a:t>
            </a:r>
          </a:p>
        </p:txBody>
      </p:sp>
      <p:sp>
        <p:nvSpPr>
          <p:cNvPr id="5" name="Pladsholder til tekst 4">
            <a:extLst>
              <a:ext uri="{FF2B5EF4-FFF2-40B4-BE49-F238E27FC236}">
                <a16:creationId xmlns:a16="http://schemas.microsoft.com/office/drawing/2014/main" id="{EE8CB6A6-566D-4470-D310-7149B23D21B3}"/>
              </a:ext>
            </a:extLst>
          </p:cNvPr>
          <p:cNvSpPr>
            <a:spLocks noGrp="1"/>
          </p:cNvSpPr>
          <p:nvPr>
            <p:ph type="body" sz="quarter" idx="17"/>
          </p:nvPr>
        </p:nvSpPr>
        <p:spPr>
          <a:xfrm>
            <a:off x="1492428" y="4070921"/>
            <a:ext cx="4478066" cy="1555750"/>
          </a:xfrm>
        </p:spPr>
        <p:txBody>
          <a:bodyPr/>
          <a:lstStyle/>
          <a:p>
            <a:r>
              <a:rPr lang="da-DK" b="1" dirty="0">
                <a:solidFill>
                  <a:srgbClr val="043838"/>
                </a:solidFill>
              </a:rPr>
              <a:t>3.3 Kommunikation og teknologi</a:t>
            </a:r>
          </a:p>
          <a:p>
            <a:r>
              <a:rPr lang="da-DK" dirty="0">
                <a:solidFill>
                  <a:srgbClr val="043838"/>
                </a:solidFill>
              </a:rPr>
              <a:t>Indblik i forskellige digitale værktøjer, hvilke formål de tjener samt eksempler på, hvordan de bedst anvendes i kommunikationen til slutbrugere.</a:t>
            </a:r>
          </a:p>
        </p:txBody>
      </p:sp>
      <p:sp>
        <p:nvSpPr>
          <p:cNvPr id="6" name="Pladsholder til tekst 5">
            <a:extLst>
              <a:ext uri="{FF2B5EF4-FFF2-40B4-BE49-F238E27FC236}">
                <a16:creationId xmlns:a16="http://schemas.microsoft.com/office/drawing/2014/main" id="{706AF008-40D0-EB1C-576D-337BEBAE022B}"/>
              </a:ext>
            </a:extLst>
          </p:cNvPr>
          <p:cNvSpPr>
            <a:spLocks noGrp="1"/>
          </p:cNvSpPr>
          <p:nvPr>
            <p:ph type="body" sz="quarter" idx="18"/>
          </p:nvPr>
        </p:nvSpPr>
        <p:spPr>
          <a:xfrm>
            <a:off x="6367848" y="4075761"/>
            <a:ext cx="4590088" cy="1555750"/>
          </a:xfrm>
        </p:spPr>
        <p:txBody>
          <a:bodyPr/>
          <a:lstStyle/>
          <a:p>
            <a:r>
              <a:rPr lang="da-DK" b="1" dirty="0">
                <a:solidFill>
                  <a:srgbClr val="043838"/>
                </a:solidFill>
              </a:rPr>
              <a:t>3.4 Strategier til formidling</a:t>
            </a:r>
          </a:p>
          <a:p>
            <a:r>
              <a:rPr lang="da-DK" dirty="0">
                <a:solidFill>
                  <a:srgbClr val="043838"/>
                </a:solidFill>
              </a:rPr>
              <a:t>Metoder til at nå fra budskab til handling, samt hvordan man planlægger sin kommunikation strategisk til målgruppen.</a:t>
            </a:r>
          </a:p>
        </p:txBody>
      </p:sp>
      <p:sp>
        <p:nvSpPr>
          <p:cNvPr id="10" name="Pladsholder til tekst 6">
            <a:extLst>
              <a:ext uri="{FF2B5EF4-FFF2-40B4-BE49-F238E27FC236}">
                <a16:creationId xmlns:a16="http://schemas.microsoft.com/office/drawing/2014/main" id="{367D7AF4-B3A2-3968-FD34-2B62BEB2FC7D}"/>
              </a:ext>
            </a:extLst>
          </p:cNvPr>
          <p:cNvSpPr txBox="1">
            <a:spLocks/>
          </p:cNvSpPr>
          <p:nvPr/>
        </p:nvSpPr>
        <p:spPr>
          <a:xfrm>
            <a:off x="1393315" y="5988223"/>
            <a:ext cx="9949066" cy="621463"/>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2"/>
                </a:solidFill>
                <a:latin typeface="Quicksand" pitchFamily="2" charset="77"/>
                <a:ea typeface="+mn-ea"/>
                <a:cs typeface="Archivo" pitchFamily="2" charset="77"/>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300" spc="-1" dirty="0">
                <a:solidFill>
                  <a:srgbClr val="013738"/>
                </a:solidFill>
                <a:latin typeface="+mn-lt"/>
              </a:rPr>
              <a:t>Målgruppe </a:t>
            </a:r>
            <a:r>
              <a:rPr lang="da-DK" sz="1300" spc="-300" dirty="0">
                <a:solidFill>
                  <a:srgbClr val="013738"/>
                </a:solidFill>
                <a:latin typeface="+mn-lt"/>
              </a:rPr>
              <a:t>//</a:t>
            </a:r>
            <a:r>
              <a:rPr lang="da-DK" sz="1300" spc="-1" dirty="0">
                <a:solidFill>
                  <a:srgbClr val="013738"/>
                </a:solidFill>
                <a:latin typeface="+mn-lt"/>
              </a:rPr>
              <a:t>  Dette modul er hovedsageligt udarbejdet til professionelle FM’ere, som arbejder på det </a:t>
            </a:r>
            <a:r>
              <a:rPr lang="da-DK" sz="1300" b="1" spc="-1" dirty="0">
                <a:solidFill>
                  <a:srgbClr val="013738"/>
                </a:solidFill>
                <a:latin typeface="+mn-lt"/>
              </a:rPr>
              <a:t>strategiske</a:t>
            </a:r>
            <a:r>
              <a:rPr lang="da-DK" sz="1300" spc="-1" dirty="0">
                <a:solidFill>
                  <a:srgbClr val="013738"/>
                </a:solidFill>
                <a:latin typeface="+mn-lt"/>
              </a:rPr>
              <a:t>, </a:t>
            </a:r>
            <a:br>
              <a:rPr lang="da-DK" sz="1300" spc="-1" dirty="0">
                <a:solidFill>
                  <a:srgbClr val="013738"/>
                </a:solidFill>
                <a:latin typeface="+mn-lt"/>
              </a:rPr>
            </a:br>
            <a:r>
              <a:rPr lang="da-DK" sz="1300" b="1" spc="-1" dirty="0">
                <a:solidFill>
                  <a:srgbClr val="013738"/>
                </a:solidFill>
                <a:latin typeface="+mn-lt"/>
              </a:rPr>
              <a:t>taktiske</a:t>
            </a:r>
            <a:r>
              <a:rPr lang="da-DK" sz="1300" spc="-1" dirty="0">
                <a:solidFill>
                  <a:srgbClr val="013738"/>
                </a:solidFill>
                <a:latin typeface="+mn-lt"/>
              </a:rPr>
              <a:t> og </a:t>
            </a:r>
            <a:r>
              <a:rPr lang="da-DK" sz="1300" b="1" spc="-1" dirty="0">
                <a:solidFill>
                  <a:srgbClr val="013738"/>
                </a:solidFill>
                <a:latin typeface="+mn-lt"/>
              </a:rPr>
              <a:t>operationelle </a:t>
            </a:r>
            <a:r>
              <a:rPr lang="da-DK" sz="1300" spc="-1" dirty="0">
                <a:solidFill>
                  <a:srgbClr val="013738"/>
                </a:solidFill>
                <a:latin typeface="+mn-lt"/>
              </a:rPr>
              <a:t>niveau i en FM-organisation.</a:t>
            </a:r>
            <a:endParaRPr lang="en-US" sz="1300" spc="-1" dirty="0">
              <a:solidFill>
                <a:schemeClr val="dk1"/>
              </a:solidFill>
              <a:latin typeface="+mn-lt"/>
            </a:endParaRPr>
          </a:p>
          <a:p>
            <a:endParaRPr lang="da-DK" dirty="0">
              <a:latin typeface="+mn-lt"/>
            </a:endParaRPr>
          </a:p>
        </p:txBody>
      </p:sp>
    </p:spTree>
    <p:extLst>
      <p:ext uri="{BB962C8B-B14F-4D97-AF65-F5344CB8AC3E}">
        <p14:creationId xmlns:p14="http://schemas.microsoft.com/office/powerpoint/2010/main" val="20552288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8F80C5-7048-357F-035E-5E7D1B243254}"/>
              </a:ext>
            </a:extLst>
          </p:cNvPr>
          <p:cNvSpPr>
            <a:spLocks noGrp="1"/>
          </p:cNvSpPr>
          <p:nvPr>
            <p:ph type="title"/>
          </p:nvPr>
        </p:nvSpPr>
        <p:spPr/>
        <p:txBody>
          <a:bodyPr/>
          <a:lstStyle/>
          <a:p>
            <a:r>
              <a:rPr lang="da-DK" dirty="0"/>
              <a:t>3.1</a:t>
            </a:r>
          </a:p>
        </p:txBody>
      </p:sp>
      <p:sp>
        <p:nvSpPr>
          <p:cNvPr id="3" name="Pladsholder til tekst 2">
            <a:extLst>
              <a:ext uri="{FF2B5EF4-FFF2-40B4-BE49-F238E27FC236}">
                <a16:creationId xmlns:a16="http://schemas.microsoft.com/office/drawing/2014/main" id="{AFD5AF5F-88F2-8741-DD4C-38D114D41212}"/>
              </a:ext>
            </a:extLst>
          </p:cNvPr>
          <p:cNvSpPr>
            <a:spLocks noGrp="1"/>
          </p:cNvSpPr>
          <p:nvPr>
            <p:ph type="body" sz="quarter" idx="10"/>
          </p:nvPr>
        </p:nvSpPr>
        <p:spPr/>
        <p:txBody>
          <a:bodyPr/>
          <a:lstStyle/>
          <a:p>
            <a:r>
              <a:rPr lang="da-DK" sz="3900" dirty="0"/>
              <a:t>Kommunikation om bæredygtighed</a:t>
            </a:r>
          </a:p>
        </p:txBody>
      </p:sp>
      <p:sp>
        <p:nvSpPr>
          <p:cNvPr id="4" name="Pladsholder til tekst 3">
            <a:extLst>
              <a:ext uri="{FF2B5EF4-FFF2-40B4-BE49-F238E27FC236}">
                <a16:creationId xmlns:a16="http://schemas.microsoft.com/office/drawing/2014/main" id="{32E00189-8680-283C-586B-18F691CFDE18}"/>
              </a:ext>
            </a:extLst>
          </p:cNvPr>
          <p:cNvSpPr>
            <a:spLocks noGrp="1"/>
          </p:cNvSpPr>
          <p:nvPr>
            <p:ph type="body" sz="half" idx="13"/>
          </p:nvPr>
        </p:nvSpPr>
        <p:spPr/>
        <p:txBody>
          <a:bodyPr/>
          <a:lstStyle/>
          <a:p>
            <a:r>
              <a:rPr lang="da-DK" sz="1400" dirty="0">
                <a:solidFill>
                  <a:srgbClr val="F8FBF8"/>
                </a:solidFill>
              </a:rPr>
              <a:t>Introduktion til kommunikationens rolle i at forankre bæredygtighed i FM. Fokus på at forstå modtageren og basismetoder inden for kommunikation.</a:t>
            </a:r>
          </a:p>
          <a:p>
            <a:endParaRPr lang="da-DK" sz="1400" dirty="0">
              <a:solidFill>
                <a:srgbClr val="F8FBF8"/>
              </a:solidFill>
            </a:endParaRPr>
          </a:p>
        </p:txBody>
      </p:sp>
    </p:spTree>
    <p:extLst>
      <p:ext uri="{BB962C8B-B14F-4D97-AF65-F5344CB8AC3E}">
        <p14:creationId xmlns:p14="http://schemas.microsoft.com/office/powerpoint/2010/main" val="14996386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7E3EBFB-810C-99B3-042C-F4B998F6C2A4}"/>
              </a:ext>
            </a:extLst>
          </p:cNvPr>
          <p:cNvSpPr>
            <a:spLocks noGrp="1"/>
          </p:cNvSpPr>
          <p:nvPr>
            <p:ph type="title"/>
          </p:nvPr>
        </p:nvSpPr>
        <p:spPr/>
        <p:txBody>
          <a:bodyPr/>
          <a:lstStyle/>
          <a:p>
            <a:r>
              <a:rPr lang="da-DK" sz="5400" dirty="0">
                <a:solidFill>
                  <a:srgbClr val="013738"/>
                </a:solidFill>
                <a:cs typeface="Archivo Medium" pitchFamily="2" charset="0"/>
              </a:rPr>
              <a:t>Formål og indhold</a:t>
            </a:r>
            <a:endParaRPr lang="da-DK" dirty="0"/>
          </a:p>
        </p:txBody>
      </p:sp>
      <p:sp>
        <p:nvSpPr>
          <p:cNvPr id="3" name="Pladsholder til tekst 2">
            <a:extLst>
              <a:ext uri="{FF2B5EF4-FFF2-40B4-BE49-F238E27FC236}">
                <a16:creationId xmlns:a16="http://schemas.microsoft.com/office/drawing/2014/main" id="{B966A83C-540E-2736-C135-9B91E21C85BF}"/>
              </a:ext>
            </a:extLst>
          </p:cNvPr>
          <p:cNvSpPr>
            <a:spLocks noGrp="1"/>
          </p:cNvSpPr>
          <p:nvPr>
            <p:ph type="body" sz="half" idx="14"/>
          </p:nvPr>
        </p:nvSpPr>
        <p:spPr/>
        <p:txBody>
          <a:bodyPr/>
          <a:lstStyle/>
          <a:p>
            <a:r>
              <a:rPr lang="da-DK" sz="1400" dirty="0"/>
              <a:t>Formålet med dette delmodul er at introducere kommunikationens rolle i at forankre bæredygtighed i FM med fokus på at forstå modtageren, anvende basismetoder og skabe motivation og forståelse.</a:t>
            </a:r>
          </a:p>
          <a:p>
            <a:endParaRPr lang="da-DK" sz="1400" dirty="0"/>
          </a:p>
          <a:p>
            <a:r>
              <a:rPr lang="da-DK" sz="1400" b="1" dirty="0"/>
              <a:t>Indhold:</a:t>
            </a:r>
          </a:p>
          <a:p>
            <a:pPr marL="285750" indent="-285750">
              <a:buFont typeface="Arial" panose="020B0604020202020204" pitchFamily="34" charset="0"/>
              <a:buChar char="•"/>
            </a:pPr>
            <a:r>
              <a:rPr lang="da-DK" sz="1400" dirty="0"/>
              <a:t>Hvorfor kommunikation er vigtig i bæredygtighedsarbejdet</a:t>
            </a:r>
          </a:p>
          <a:p>
            <a:pPr marL="285750" indent="-285750">
              <a:buFont typeface="Arial" panose="020B0604020202020204" pitchFamily="34" charset="0"/>
              <a:buChar char="•"/>
            </a:pPr>
            <a:r>
              <a:rPr lang="da-DK" sz="1400" dirty="0" err="1"/>
              <a:t>Greenwashing</a:t>
            </a:r>
            <a:r>
              <a:rPr lang="da-DK" sz="1400" dirty="0"/>
              <a:t> og brug af ordet ‘bæredygtig'</a:t>
            </a:r>
          </a:p>
          <a:p>
            <a:pPr marL="285750" indent="-285750">
              <a:buFont typeface="Arial" panose="020B0604020202020204" pitchFamily="34" charset="0"/>
              <a:buChar char="•"/>
            </a:pPr>
            <a:r>
              <a:rPr lang="da-DK" sz="1400" dirty="0"/>
              <a:t>Afsender og modtager</a:t>
            </a:r>
          </a:p>
          <a:p>
            <a:pPr marL="285750" indent="-285750">
              <a:buFont typeface="Arial" panose="020B0604020202020204" pitchFamily="34" charset="0"/>
              <a:buChar char="•"/>
            </a:pPr>
            <a:r>
              <a:rPr lang="da-DK" sz="1400" dirty="0" err="1"/>
              <a:t>En-</a:t>
            </a:r>
            <a:r>
              <a:rPr lang="da-DK" sz="1400" dirty="0"/>
              <a:t> og tovejskommunikation</a:t>
            </a:r>
          </a:p>
          <a:p>
            <a:pPr marL="285750" indent="-285750">
              <a:buFont typeface="Arial" panose="020B0604020202020204" pitchFamily="34" charset="0"/>
              <a:buChar char="•"/>
            </a:pPr>
            <a:r>
              <a:rPr lang="da-DK" sz="1400" dirty="0"/>
              <a:t>Støj i kommunikationen</a:t>
            </a:r>
          </a:p>
          <a:p>
            <a:pPr marL="285750" indent="-285750">
              <a:buFont typeface="Arial" panose="020B0604020202020204" pitchFamily="34" charset="0"/>
              <a:buChar char="•"/>
            </a:pPr>
            <a:r>
              <a:rPr lang="da-DK" sz="1400" dirty="0"/>
              <a:t>Tænk som målgruppen</a:t>
            </a:r>
          </a:p>
          <a:p>
            <a:pPr marL="285750" indent="-285750">
              <a:buFont typeface="Arial" panose="020B0604020202020204" pitchFamily="34" charset="0"/>
              <a:buChar char="•"/>
            </a:pPr>
            <a:r>
              <a:rPr lang="da-DK" dirty="0"/>
              <a:t>Persona</a:t>
            </a:r>
            <a:endParaRPr lang="da-DK" sz="1400" dirty="0"/>
          </a:p>
          <a:p>
            <a:endParaRPr lang="da-DK" dirty="0"/>
          </a:p>
        </p:txBody>
      </p:sp>
    </p:spTree>
    <p:extLst>
      <p:ext uri="{BB962C8B-B14F-4D97-AF65-F5344CB8AC3E}">
        <p14:creationId xmlns:p14="http://schemas.microsoft.com/office/powerpoint/2010/main" val="42093452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42C2CC2-CB28-8EB4-F7F6-780CC802CDCC}"/>
              </a:ext>
            </a:extLst>
          </p:cNvPr>
          <p:cNvSpPr>
            <a:spLocks noGrp="1"/>
          </p:cNvSpPr>
          <p:nvPr>
            <p:ph type="body" sz="quarter" idx="10"/>
          </p:nvPr>
        </p:nvSpPr>
        <p:spPr>
          <a:xfrm>
            <a:off x="838199" y="1345671"/>
            <a:ext cx="6545264" cy="838200"/>
          </a:xfrm>
        </p:spPr>
        <p:txBody>
          <a:bodyPr/>
          <a:lstStyle/>
          <a:p>
            <a:r>
              <a:rPr lang="da-DK" sz="4000" dirty="0">
                <a:cs typeface="Archivo Medium" pitchFamily="2" charset="77"/>
              </a:rPr>
              <a:t>Hvad er kommunikation </a:t>
            </a:r>
            <a:br>
              <a:rPr lang="da-DK" sz="4000" dirty="0">
                <a:cs typeface="Archivo Medium" pitchFamily="2" charset="77"/>
              </a:rPr>
            </a:br>
            <a:r>
              <a:rPr lang="da-DK" sz="4000" dirty="0">
                <a:cs typeface="Archivo Medium" pitchFamily="2" charset="77"/>
              </a:rPr>
              <a:t>om bæredygtighed?</a:t>
            </a:r>
          </a:p>
        </p:txBody>
      </p:sp>
      <p:sp>
        <p:nvSpPr>
          <p:cNvPr id="3" name="Pladsholder til tekst 2">
            <a:extLst>
              <a:ext uri="{FF2B5EF4-FFF2-40B4-BE49-F238E27FC236}">
                <a16:creationId xmlns:a16="http://schemas.microsoft.com/office/drawing/2014/main" id="{DA40A651-6B9F-233F-08D8-B58473E3F32C}"/>
              </a:ext>
            </a:extLst>
          </p:cNvPr>
          <p:cNvSpPr>
            <a:spLocks noGrp="1"/>
          </p:cNvSpPr>
          <p:nvPr>
            <p:ph type="body" sz="half" idx="13"/>
          </p:nvPr>
        </p:nvSpPr>
        <p:spPr>
          <a:xfrm>
            <a:off x="838199" y="2736223"/>
            <a:ext cx="6665687" cy="2621575"/>
          </a:xfrm>
        </p:spPr>
        <p:txBody>
          <a:bodyPr/>
          <a:lstStyle/>
          <a:p>
            <a:pPr lvl="0">
              <a:lnSpc>
                <a:spcPct val="150000"/>
              </a:lnSpc>
            </a:pPr>
            <a:r>
              <a:rPr lang="da-DK" sz="1400" dirty="0">
                <a:solidFill>
                  <a:srgbClr val="013738"/>
                </a:solidFill>
              </a:rPr>
              <a:t>I </a:t>
            </a:r>
            <a:r>
              <a:rPr lang="da-DK" dirty="0">
                <a:solidFill>
                  <a:srgbClr val="013738"/>
                </a:solidFill>
              </a:rPr>
              <a:t>dette modul ser vi nærmere på </a:t>
            </a:r>
            <a:r>
              <a:rPr lang="da-DK" b="1" dirty="0">
                <a:solidFill>
                  <a:srgbClr val="013738"/>
                </a:solidFill>
              </a:rPr>
              <a:t>kommunikation om bæredygtighed </a:t>
            </a:r>
            <a:r>
              <a:rPr lang="da-DK" dirty="0">
                <a:solidFill>
                  <a:srgbClr val="013738"/>
                </a:solidFill>
              </a:rPr>
              <a:t>som en proces, der handler om </a:t>
            </a:r>
            <a:r>
              <a:rPr lang="da-DK" b="1" dirty="0">
                <a:solidFill>
                  <a:srgbClr val="013738"/>
                </a:solidFill>
              </a:rPr>
              <a:t>at skabe fælles forståelse og involvering </a:t>
            </a:r>
            <a:r>
              <a:rPr lang="da-DK" dirty="0">
                <a:solidFill>
                  <a:srgbClr val="013738"/>
                </a:solidFill>
              </a:rPr>
              <a:t>omkring bæredygtighedsmål og -tiltag gennem dialog og videndeling mellem relevante interessenter.</a:t>
            </a:r>
          </a:p>
          <a:p>
            <a:pPr lvl="0">
              <a:lnSpc>
                <a:spcPct val="150000"/>
              </a:lnSpc>
            </a:pPr>
            <a:r>
              <a:rPr lang="da-DK" dirty="0">
                <a:solidFill>
                  <a:srgbClr val="013738"/>
                </a:solidFill>
              </a:rPr>
              <a:t>Dette modul ser primært nærmere på kommunikation til slutbrugere, </a:t>
            </a:r>
            <a:br>
              <a:rPr lang="da-DK" dirty="0">
                <a:solidFill>
                  <a:srgbClr val="013738"/>
                </a:solidFill>
              </a:rPr>
            </a:br>
            <a:r>
              <a:rPr lang="da-DK" dirty="0">
                <a:solidFill>
                  <a:srgbClr val="013738"/>
                </a:solidFill>
              </a:rPr>
              <a:t>men flere af pointerne kan også bruges driften imellem og til </a:t>
            </a:r>
            <a:br>
              <a:rPr lang="da-DK" dirty="0">
                <a:solidFill>
                  <a:srgbClr val="013738"/>
                </a:solidFill>
              </a:rPr>
            </a:br>
            <a:r>
              <a:rPr lang="da-DK" dirty="0">
                <a:solidFill>
                  <a:srgbClr val="013738"/>
                </a:solidFill>
              </a:rPr>
              <a:t>ledelsen.</a:t>
            </a:r>
          </a:p>
          <a:p>
            <a:pPr lvl="0">
              <a:lnSpc>
                <a:spcPct val="150000"/>
              </a:lnSpc>
            </a:pPr>
            <a:endParaRPr lang="da-DK" dirty="0">
              <a:solidFill>
                <a:srgbClr val="013738"/>
              </a:solidFill>
            </a:endParaRPr>
          </a:p>
        </p:txBody>
      </p:sp>
    </p:spTree>
    <p:extLst>
      <p:ext uri="{BB962C8B-B14F-4D97-AF65-F5344CB8AC3E}">
        <p14:creationId xmlns:p14="http://schemas.microsoft.com/office/powerpoint/2010/main" val="28535150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41C630A-1E4F-922E-7C5A-510AAE48ECD9}"/>
              </a:ext>
            </a:extLst>
          </p:cNvPr>
          <p:cNvSpPr>
            <a:spLocks noGrp="1"/>
          </p:cNvSpPr>
          <p:nvPr>
            <p:ph type="body" sz="quarter" idx="4294967295"/>
          </p:nvPr>
        </p:nvSpPr>
        <p:spPr>
          <a:xfrm>
            <a:off x="4100026" y="1590261"/>
            <a:ext cx="7186945" cy="1604631"/>
          </a:xfrm>
        </p:spPr>
        <p:txBody>
          <a:bodyPr anchor="ctr"/>
          <a:lstStyle/>
          <a:p>
            <a:r>
              <a:rPr lang="da-DK" sz="3500" dirty="0">
                <a:latin typeface="+mj-lt"/>
                <a:cs typeface="Archivo Medium" pitchFamily="2" charset="77"/>
              </a:rPr>
              <a:t>Hvorfor er kommunikation om bæredygtighed vigtig?</a:t>
            </a:r>
          </a:p>
        </p:txBody>
      </p:sp>
      <p:sp>
        <p:nvSpPr>
          <p:cNvPr id="3" name="Pladsholder til tekst 2">
            <a:extLst>
              <a:ext uri="{FF2B5EF4-FFF2-40B4-BE49-F238E27FC236}">
                <a16:creationId xmlns:a16="http://schemas.microsoft.com/office/drawing/2014/main" id="{7F2991C2-1984-6911-FAE6-82E7255A9EB8}"/>
              </a:ext>
            </a:extLst>
          </p:cNvPr>
          <p:cNvSpPr>
            <a:spLocks noGrp="1"/>
          </p:cNvSpPr>
          <p:nvPr>
            <p:ph type="body" sz="half" idx="4294967295"/>
          </p:nvPr>
        </p:nvSpPr>
        <p:spPr>
          <a:xfrm>
            <a:off x="4100026" y="3194892"/>
            <a:ext cx="7186945" cy="2583056"/>
          </a:xfrm>
        </p:spPr>
        <p:txBody>
          <a:bodyPr/>
          <a:lstStyle/>
          <a:p>
            <a:r>
              <a:rPr lang="da-DK" dirty="0">
                <a:solidFill>
                  <a:srgbClr val="013738"/>
                </a:solidFill>
              </a:rPr>
              <a:t>Kommunikation er ofte en forudsætning for, at bæredygtighedsløsninger fungerer i praksis. Kommunikation skaber forståelse, ejerskab og korrekt anvendelse, hvilket har betydning for alle dimensioner af bæredygtighed:</a:t>
            </a:r>
          </a:p>
          <a:p>
            <a:pPr marL="285750" indent="-285750">
              <a:buFont typeface="Arial" panose="020B0604020202020204" pitchFamily="34" charset="0"/>
              <a:buChar char="•"/>
            </a:pPr>
            <a:r>
              <a:rPr lang="da-DK" b="1" dirty="0">
                <a:solidFill>
                  <a:srgbClr val="013738"/>
                </a:solidFill>
              </a:rPr>
              <a:t>Miljø</a:t>
            </a:r>
            <a:r>
              <a:rPr lang="da-DK" dirty="0">
                <a:solidFill>
                  <a:srgbClr val="013738"/>
                </a:solidFill>
              </a:rPr>
              <a:t>: Klar information og brugervenlige vejledninger sikrer, at teknologier som ventilationsanlæg og varmegenvinding anvendes korrekt og effektivt.</a:t>
            </a:r>
          </a:p>
          <a:p>
            <a:pPr marL="285750" indent="-285750">
              <a:buFont typeface="Arial" panose="020B0604020202020204" pitchFamily="34" charset="0"/>
              <a:buChar char="•"/>
            </a:pPr>
            <a:r>
              <a:rPr lang="da-DK" b="1" dirty="0">
                <a:solidFill>
                  <a:srgbClr val="013738"/>
                </a:solidFill>
              </a:rPr>
              <a:t>Social</a:t>
            </a:r>
            <a:r>
              <a:rPr lang="da-DK" dirty="0">
                <a:solidFill>
                  <a:srgbClr val="013738"/>
                </a:solidFill>
              </a:rPr>
              <a:t>: Når slutbrugerne inddrages og forstår løsningerne, skabes engagement og medejerskab, som mindsker modstand og konflikter.</a:t>
            </a:r>
          </a:p>
          <a:p>
            <a:pPr marL="285750" indent="-285750">
              <a:buFont typeface="Arial" panose="020B0604020202020204" pitchFamily="34" charset="0"/>
              <a:buChar char="•"/>
            </a:pPr>
            <a:r>
              <a:rPr lang="da-DK" b="1" dirty="0">
                <a:solidFill>
                  <a:srgbClr val="013738"/>
                </a:solidFill>
              </a:rPr>
              <a:t>Økonomi</a:t>
            </a:r>
            <a:r>
              <a:rPr lang="da-DK" dirty="0">
                <a:solidFill>
                  <a:srgbClr val="013738"/>
                </a:solidFill>
              </a:rPr>
              <a:t>: God kommunikation forebygger fejl, misforståelser og ineffektiv drift, hvilket reducerer unødvendige omkostninger til drift og vedligehold.</a:t>
            </a:r>
          </a:p>
        </p:txBody>
      </p:sp>
    </p:spTree>
    <p:extLst>
      <p:ext uri="{BB962C8B-B14F-4D97-AF65-F5344CB8AC3E}">
        <p14:creationId xmlns:p14="http://schemas.microsoft.com/office/powerpoint/2010/main" val="25608395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F490C7-3433-B1CD-F3C9-C336A738517E}"/>
              </a:ext>
            </a:extLst>
          </p:cNvPr>
          <p:cNvSpPr>
            <a:spLocks noGrp="1"/>
          </p:cNvSpPr>
          <p:nvPr>
            <p:ph type="ctrTitle"/>
          </p:nvPr>
        </p:nvSpPr>
        <p:spPr>
          <a:xfrm>
            <a:off x="1524000" y="228543"/>
            <a:ext cx="9144000" cy="1272879"/>
          </a:xfrm>
        </p:spPr>
        <p:txBody>
          <a:bodyPr>
            <a:normAutofit/>
          </a:bodyPr>
          <a:lstStyle/>
          <a:p>
            <a:r>
              <a:rPr lang="da-DK" sz="4800" dirty="0">
                <a:cs typeface="Archivo Medium" pitchFamily="2" charset="77"/>
              </a:rPr>
              <a:t>Må man sige ‘bæredygtig’?</a:t>
            </a:r>
            <a:endParaRPr lang="da-DK" sz="4800" dirty="0"/>
          </a:p>
        </p:txBody>
      </p:sp>
      <p:sp>
        <p:nvSpPr>
          <p:cNvPr id="5" name="Pladsholder til tekst 3">
            <a:extLst>
              <a:ext uri="{FF2B5EF4-FFF2-40B4-BE49-F238E27FC236}">
                <a16:creationId xmlns:a16="http://schemas.microsoft.com/office/drawing/2014/main" id="{88C0B510-DCAE-59A3-87C8-2980E3BC7FF9}"/>
              </a:ext>
            </a:extLst>
          </p:cNvPr>
          <p:cNvSpPr txBox="1">
            <a:spLocks/>
          </p:cNvSpPr>
          <p:nvPr/>
        </p:nvSpPr>
        <p:spPr>
          <a:xfrm>
            <a:off x="1743635" y="2893656"/>
            <a:ext cx="4352365" cy="3519256"/>
          </a:xfrm>
          <a:prstGeom prst="roundRect">
            <a:avLst/>
          </a:prstGeom>
          <a:solidFill>
            <a:schemeClr val="accent3"/>
          </a:solidFill>
        </p:spPr>
        <p:txBody>
          <a:bodyPr vert="horz" wrap="square" lIns="180000" tIns="180000" rIns="180000" bIns="180000" rtlCol="0" anchor="t">
            <a:noAutofit/>
          </a:bodyPr>
          <a:lstStyle>
            <a:lvl1pPr marL="0" indent="0" algn="r" defTabSz="914400" rtl="0" eaLnBrk="1" latinLnBrk="0" hangingPunct="1">
              <a:lnSpc>
                <a:spcPct val="114000"/>
              </a:lnSpc>
              <a:spcBef>
                <a:spcPts val="1000"/>
              </a:spcBef>
              <a:buFont typeface="Arial" panose="020B0604020202020204" pitchFamily="34" charset="0"/>
              <a:buNone/>
              <a:defRPr sz="10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l"/>
            <a:r>
              <a:rPr lang="da-DK" sz="1400" b="1" dirty="0">
                <a:solidFill>
                  <a:srgbClr val="043838"/>
                </a:solidFill>
                <a:latin typeface="+mn-lt"/>
              </a:rPr>
              <a:t>Eksempler på </a:t>
            </a:r>
            <a:r>
              <a:rPr lang="da-DK" sz="1400" b="1" dirty="0" err="1">
                <a:solidFill>
                  <a:srgbClr val="043838"/>
                </a:solidFill>
                <a:latin typeface="+mn-lt"/>
              </a:rPr>
              <a:t>greenwashing</a:t>
            </a:r>
            <a:endParaRPr lang="da-DK" sz="1400" b="1" dirty="0">
              <a:solidFill>
                <a:srgbClr val="043838"/>
              </a:solidFill>
              <a:latin typeface="+mn-lt"/>
            </a:endParaRPr>
          </a:p>
          <a:p>
            <a:pPr marL="285750" indent="-285750" algn="l">
              <a:buFont typeface="Arial" panose="020B0604020202020204" pitchFamily="34" charset="0"/>
              <a:buChar char="•"/>
            </a:pPr>
            <a:r>
              <a:rPr lang="da-DK" sz="1400" dirty="0">
                <a:solidFill>
                  <a:srgbClr val="043838"/>
                </a:solidFill>
                <a:latin typeface="+mn-lt"/>
              </a:rPr>
              <a:t>Idylliske billeder, som ikke stemmer med virkeligheden</a:t>
            </a:r>
          </a:p>
          <a:p>
            <a:pPr marL="285750" indent="-285750" algn="l">
              <a:buFont typeface="Arial" panose="020B0604020202020204" pitchFamily="34" charset="0"/>
              <a:buChar char="•"/>
            </a:pPr>
            <a:r>
              <a:rPr lang="da-DK" sz="1400" dirty="0">
                <a:solidFill>
                  <a:srgbClr val="043838"/>
                </a:solidFill>
                <a:latin typeface="+mn-lt"/>
              </a:rPr>
              <a:t>Beskrivelser som grøn, miljøvenlig, klimavenlig og bæredygtig uden faktuel forklaring</a:t>
            </a:r>
          </a:p>
          <a:p>
            <a:pPr marL="285750" indent="-285750" algn="l">
              <a:buFont typeface="Arial" panose="020B0604020202020204" pitchFamily="34" charset="0"/>
              <a:buChar char="•"/>
            </a:pPr>
            <a:r>
              <a:rPr lang="da-DK" sz="1400" dirty="0">
                <a:solidFill>
                  <a:srgbClr val="043838"/>
                </a:solidFill>
                <a:latin typeface="+mn-lt"/>
              </a:rPr>
              <a:t>Påstande uden dokumentation</a:t>
            </a:r>
          </a:p>
          <a:p>
            <a:pPr marL="285750" indent="-285750" algn="l">
              <a:buFont typeface="Arial" panose="020B0604020202020204" pitchFamily="34" charset="0"/>
              <a:buChar char="•"/>
            </a:pPr>
            <a:r>
              <a:rPr lang="da-DK" sz="1400" dirty="0">
                <a:solidFill>
                  <a:srgbClr val="043838"/>
                </a:solidFill>
                <a:latin typeface="+mn-lt"/>
              </a:rPr>
              <a:t>Enkelte hensyn til klima, miljø eller mennesker – enkelte hensyn gør ikke hele enheden ‘bæredygtig’</a:t>
            </a:r>
            <a:endParaRPr lang="da-DK" sz="1400" dirty="0">
              <a:latin typeface="+mn-lt"/>
            </a:endParaRPr>
          </a:p>
        </p:txBody>
      </p:sp>
      <p:sp>
        <p:nvSpPr>
          <p:cNvPr id="6" name="Tekstfelt 5">
            <a:extLst>
              <a:ext uri="{FF2B5EF4-FFF2-40B4-BE49-F238E27FC236}">
                <a16:creationId xmlns:a16="http://schemas.microsoft.com/office/drawing/2014/main" id="{F0D800E0-1371-9D5B-245D-FF4BF75C3630}"/>
              </a:ext>
            </a:extLst>
          </p:cNvPr>
          <p:cNvSpPr txBox="1"/>
          <p:nvPr/>
        </p:nvSpPr>
        <p:spPr>
          <a:xfrm>
            <a:off x="6418232" y="2895084"/>
            <a:ext cx="4352365" cy="3466856"/>
          </a:xfrm>
          <a:prstGeom prst="roundRect">
            <a:avLst/>
          </a:prstGeom>
          <a:solidFill>
            <a:schemeClr val="accent2"/>
          </a:solidFill>
        </p:spPr>
        <p:txBody>
          <a:bodyPr wrap="square" lIns="180000" tIns="180000" rIns="180000" bIns="180000">
            <a:spAutoFit/>
          </a:bodyPr>
          <a:lstStyle/>
          <a:p>
            <a:r>
              <a:rPr lang="da-DK" sz="1400" b="1" dirty="0">
                <a:solidFill>
                  <a:srgbClr val="043838"/>
                </a:solidFill>
              </a:rPr>
              <a:t>Eksempler på god praksis</a:t>
            </a:r>
            <a:br>
              <a:rPr lang="da-DK" sz="1400" b="1" dirty="0">
                <a:solidFill>
                  <a:srgbClr val="043838"/>
                </a:solidFill>
              </a:rPr>
            </a:br>
            <a:endParaRPr lang="da-DK" sz="1400" b="1" dirty="0">
              <a:solidFill>
                <a:srgbClr val="043838"/>
              </a:solidFill>
            </a:endParaRPr>
          </a:p>
          <a:p>
            <a:pPr marL="285750" indent="-285750">
              <a:buFont typeface="Arial" panose="020B0604020202020204" pitchFamily="34" charset="0"/>
              <a:buChar char="•"/>
            </a:pPr>
            <a:r>
              <a:rPr lang="da-DK" sz="1400" dirty="0">
                <a:solidFill>
                  <a:srgbClr val="043838"/>
                </a:solidFill>
              </a:rPr>
              <a:t>Skriv: “Driften er certificeret efter Svanemærket”</a:t>
            </a:r>
            <a:br>
              <a:rPr lang="da-DK" sz="1400" dirty="0">
                <a:solidFill>
                  <a:srgbClr val="043838"/>
                </a:solidFill>
              </a:rPr>
            </a:br>
            <a:r>
              <a:rPr lang="da-DK" sz="1400" dirty="0">
                <a:solidFill>
                  <a:srgbClr val="043838"/>
                </a:solidFill>
              </a:rPr>
              <a:t>– Ikke: “Vi driver bygningen bæredygtigt”</a:t>
            </a:r>
            <a:br>
              <a:rPr lang="da-DK" sz="1400" dirty="0">
                <a:solidFill>
                  <a:srgbClr val="043838"/>
                </a:solidFill>
              </a:rPr>
            </a:br>
            <a:endParaRPr lang="da-DK" sz="1400" dirty="0">
              <a:solidFill>
                <a:srgbClr val="043838"/>
              </a:solidFill>
            </a:endParaRPr>
          </a:p>
          <a:p>
            <a:pPr marL="285750" indent="-285750">
              <a:buFont typeface="Arial" panose="020B0604020202020204" pitchFamily="34" charset="0"/>
              <a:buChar char="•"/>
            </a:pPr>
            <a:r>
              <a:rPr lang="da-DK" sz="1400" dirty="0">
                <a:solidFill>
                  <a:srgbClr val="043838"/>
                </a:solidFill>
              </a:rPr>
              <a:t>Brug tal og konkret dokumentation (fx CO₂-reduktion i % eller kWh pr. m²)</a:t>
            </a:r>
            <a:br>
              <a:rPr lang="da-DK" sz="1400" dirty="0">
                <a:solidFill>
                  <a:srgbClr val="043838"/>
                </a:solidFill>
              </a:rPr>
            </a:br>
            <a:endParaRPr lang="da-DK" sz="1400" dirty="0">
              <a:solidFill>
                <a:srgbClr val="043838"/>
              </a:solidFill>
            </a:endParaRPr>
          </a:p>
          <a:p>
            <a:pPr marL="285750" indent="-285750">
              <a:buFont typeface="Arial" panose="020B0604020202020204" pitchFamily="34" charset="0"/>
              <a:buChar char="•"/>
            </a:pPr>
            <a:r>
              <a:rPr lang="da-DK" sz="1400" dirty="0">
                <a:solidFill>
                  <a:srgbClr val="043838"/>
                </a:solidFill>
              </a:rPr>
              <a:t>Forklar, hvordan data er udregnet</a:t>
            </a:r>
            <a:br>
              <a:rPr lang="da-DK" sz="1400" dirty="0">
                <a:solidFill>
                  <a:srgbClr val="043838"/>
                </a:solidFill>
              </a:rPr>
            </a:br>
            <a:br>
              <a:rPr lang="da-DK" sz="1200" dirty="0">
                <a:solidFill>
                  <a:srgbClr val="043838"/>
                </a:solidFill>
              </a:rPr>
            </a:br>
            <a:endParaRPr lang="da-DK" sz="1400" dirty="0">
              <a:solidFill>
                <a:srgbClr val="043838"/>
              </a:solidFill>
            </a:endParaRPr>
          </a:p>
        </p:txBody>
      </p:sp>
      <p:sp>
        <p:nvSpPr>
          <p:cNvPr id="3" name="Pladsholder til tekst 2">
            <a:extLst>
              <a:ext uri="{FF2B5EF4-FFF2-40B4-BE49-F238E27FC236}">
                <a16:creationId xmlns:a16="http://schemas.microsoft.com/office/drawing/2014/main" id="{1E6E552B-FDE2-8349-8D16-089F13709FBF}"/>
              </a:ext>
            </a:extLst>
          </p:cNvPr>
          <p:cNvSpPr txBox="1">
            <a:spLocks/>
          </p:cNvSpPr>
          <p:nvPr/>
        </p:nvSpPr>
        <p:spPr>
          <a:xfrm>
            <a:off x="2856089" y="1546692"/>
            <a:ext cx="6479822" cy="1554872"/>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pPr>
            <a:r>
              <a:rPr lang="da-DK" dirty="0"/>
              <a:t>En vigtig overvejelse i kommunikation om bæredygtighed omhandler, hvordan man bruger ordet ‘bæredygtig’ og undgår </a:t>
            </a:r>
            <a:r>
              <a:rPr lang="da-DK" dirty="0" err="1"/>
              <a:t>greenwashing</a:t>
            </a:r>
            <a:r>
              <a:rPr lang="da-DK" dirty="0"/>
              <a:t>. </a:t>
            </a:r>
          </a:p>
          <a:p>
            <a:pPr algn="ctr">
              <a:lnSpc>
                <a:spcPct val="100000"/>
              </a:lnSpc>
            </a:pPr>
            <a:r>
              <a:rPr lang="da-DK" b="1" dirty="0" err="1"/>
              <a:t>Greenwashing</a:t>
            </a:r>
            <a:r>
              <a:rPr lang="da-DK" dirty="0"/>
              <a:t> defineres som, når kommunikation bruges til at fremstille noget mere bæredygtigt, end det er.</a:t>
            </a:r>
          </a:p>
        </p:txBody>
      </p:sp>
      <p:sp>
        <p:nvSpPr>
          <p:cNvPr id="4" name="Pladsholder til tekst 3">
            <a:extLst>
              <a:ext uri="{FF2B5EF4-FFF2-40B4-BE49-F238E27FC236}">
                <a16:creationId xmlns:a16="http://schemas.microsoft.com/office/drawing/2014/main" id="{D57003FE-A284-04B5-3608-7329B692F33D}"/>
              </a:ext>
            </a:extLst>
          </p:cNvPr>
          <p:cNvSpPr txBox="1">
            <a:spLocks/>
          </p:cNvSpPr>
          <p:nvPr/>
        </p:nvSpPr>
        <p:spPr>
          <a:xfrm>
            <a:off x="6966873" y="6497865"/>
            <a:ext cx="4439920" cy="176862"/>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da-DK" sz="1000" dirty="0">
                <a:solidFill>
                  <a:srgbClr val="7AB77F"/>
                </a:solidFill>
                <a:cs typeface="Archivo" pitchFamily="2" charset="77"/>
                <a:hlinkClick r:id="rId3">
                  <a:extLst>
                    <a:ext uri="{A12FA001-AC4F-418D-AE19-62706E023703}">
                      <ahyp:hlinkClr xmlns:ahyp="http://schemas.microsoft.com/office/drawing/2018/hyperlinkcolor" val="tx"/>
                    </a:ext>
                  </a:extLst>
                </a:hlinkClick>
              </a:rPr>
              <a:t>(Forbrugerombudsmanden, 2024)</a:t>
            </a:r>
            <a:endParaRPr lang="da-DK" sz="1000" dirty="0">
              <a:solidFill>
                <a:srgbClr val="7AB77F"/>
              </a:solidFill>
              <a:cs typeface="Archivo" pitchFamily="2" charset="77"/>
            </a:endParaRPr>
          </a:p>
        </p:txBody>
      </p:sp>
    </p:spTree>
    <p:extLst>
      <p:ext uri="{BB962C8B-B14F-4D97-AF65-F5344CB8AC3E}">
        <p14:creationId xmlns:p14="http://schemas.microsoft.com/office/powerpoint/2010/main" val="41869771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693E0BC4-6EDC-ED32-8253-A49E581288E5}"/>
              </a:ext>
            </a:extLst>
          </p:cNvPr>
          <p:cNvSpPr>
            <a:spLocks noGrp="1"/>
          </p:cNvSpPr>
          <p:nvPr>
            <p:ph type="body" sz="quarter" idx="10"/>
          </p:nvPr>
        </p:nvSpPr>
        <p:spPr>
          <a:xfrm>
            <a:off x="1468118" y="1074738"/>
            <a:ext cx="9026962" cy="838200"/>
          </a:xfrm>
        </p:spPr>
        <p:txBody>
          <a:bodyPr/>
          <a:lstStyle/>
          <a:p>
            <a:pPr algn="ctr"/>
            <a:r>
              <a:rPr lang="da-DK" b="1" dirty="0"/>
              <a:t>Kommunikationsproblem?</a:t>
            </a:r>
          </a:p>
        </p:txBody>
      </p:sp>
      <p:sp>
        <p:nvSpPr>
          <p:cNvPr id="4" name="Pladsholder til tekst 3">
            <a:extLst>
              <a:ext uri="{FF2B5EF4-FFF2-40B4-BE49-F238E27FC236}">
                <a16:creationId xmlns:a16="http://schemas.microsoft.com/office/drawing/2014/main" id="{35E44B5B-FA7B-9B6D-B60D-03E5237F2CE3}"/>
              </a:ext>
            </a:extLst>
          </p:cNvPr>
          <p:cNvSpPr>
            <a:spLocks noGrp="1"/>
          </p:cNvSpPr>
          <p:nvPr>
            <p:ph type="body" sz="half" idx="15"/>
          </p:nvPr>
        </p:nvSpPr>
        <p:spPr>
          <a:xfrm>
            <a:off x="1468118" y="2160490"/>
            <a:ext cx="10723882" cy="4003241"/>
          </a:xfrm>
        </p:spPr>
        <p:txBody>
          <a:bodyPr/>
          <a:lstStyle/>
          <a:p>
            <a:r>
              <a:rPr lang="da-DK" dirty="0"/>
              <a:t>Før du kommunikerer, så spørg dig selv: hvad er egentlig problemet?</a:t>
            </a:r>
          </a:p>
        </p:txBody>
      </p:sp>
      <p:sp>
        <p:nvSpPr>
          <p:cNvPr id="5" name="Pladsholder til tekst 3">
            <a:extLst>
              <a:ext uri="{FF2B5EF4-FFF2-40B4-BE49-F238E27FC236}">
                <a16:creationId xmlns:a16="http://schemas.microsoft.com/office/drawing/2014/main" id="{8BABB85A-375C-6787-EFC7-AEEFC6125CE5}"/>
              </a:ext>
            </a:extLst>
          </p:cNvPr>
          <p:cNvSpPr txBox="1">
            <a:spLocks/>
          </p:cNvSpPr>
          <p:nvPr/>
        </p:nvSpPr>
        <p:spPr>
          <a:xfrm>
            <a:off x="1468118" y="2644475"/>
            <a:ext cx="4352365" cy="3519256"/>
          </a:xfrm>
          <a:prstGeom prst="roundRect">
            <a:avLst/>
          </a:prstGeom>
          <a:solidFill>
            <a:schemeClr val="bg2"/>
          </a:solidFill>
        </p:spPr>
        <p:txBody>
          <a:bodyPr vert="horz" wrap="square" lIns="180000" tIns="180000" rIns="180000" bIns="180000" rtlCol="0" anchor="t">
            <a:noAutofit/>
          </a:bodyPr>
          <a:lstStyle>
            <a:lvl1pPr marL="0" indent="0" algn="r" defTabSz="914400" rtl="0" eaLnBrk="1" latinLnBrk="0" hangingPunct="1">
              <a:lnSpc>
                <a:spcPct val="114000"/>
              </a:lnSpc>
              <a:spcBef>
                <a:spcPts val="1000"/>
              </a:spcBef>
              <a:buFont typeface="Arial" panose="020B0604020202020204" pitchFamily="34" charset="0"/>
              <a:buNone/>
              <a:defRPr sz="10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l"/>
            <a:r>
              <a:rPr lang="da-DK" sz="1400" b="1" dirty="0">
                <a:solidFill>
                  <a:srgbClr val="043838"/>
                </a:solidFill>
                <a:latin typeface="+mn-lt"/>
              </a:rPr>
              <a:t>Kommunikationsproblemer</a:t>
            </a:r>
          </a:p>
          <a:p>
            <a:pPr marL="285750" indent="-285750" algn="l">
              <a:buFont typeface="Arial" panose="020B0604020202020204" pitchFamily="34" charset="0"/>
              <a:buChar char="•"/>
            </a:pPr>
            <a:r>
              <a:rPr lang="da-DK" sz="1400" dirty="0"/>
              <a:t>Målgruppen ikke har hørt om ændringen</a:t>
            </a:r>
          </a:p>
          <a:p>
            <a:pPr marL="285750" indent="-285750" algn="l">
              <a:buFont typeface="Arial" panose="020B0604020202020204" pitchFamily="34" charset="0"/>
              <a:buChar char="•"/>
            </a:pPr>
            <a:r>
              <a:rPr lang="da-DK" sz="1400" dirty="0"/>
              <a:t>Det er svært at forstå/ uklart, hvad man skal gøre</a:t>
            </a:r>
          </a:p>
          <a:p>
            <a:pPr marL="285750" indent="-285750" algn="l">
              <a:buFont typeface="Arial" panose="020B0604020202020204" pitchFamily="34" charset="0"/>
              <a:buChar char="•"/>
            </a:pPr>
            <a:r>
              <a:rPr lang="da-DK" sz="1400" dirty="0"/>
              <a:t>Informationen kommer på det forkerte tidspunkt eller i den forkerte kanal</a:t>
            </a:r>
          </a:p>
          <a:p>
            <a:pPr marL="285750" indent="-285750" algn="l">
              <a:buFont typeface="Arial" panose="020B0604020202020204" pitchFamily="34" charset="0"/>
              <a:buChar char="•"/>
            </a:pPr>
            <a:r>
              <a:rPr lang="da-DK" sz="1400" dirty="0"/>
              <a:t>Målgruppen har en helt anden forståelse af formål og budskab</a:t>
            </a:r>
          </a:p>
          <a:p>
            <a:pPr marL="285750" indent="-285750" algn="l">
              <a:buFont typeface="Arial" panose="020B0604020202020204" pitchFamily="34" charset="0"/>
              <a:buChar char="•"/>
            </a:pPr>
            <a:r>
              <a:rPr lang="da-DK" sz="1400" dirty="0">
                <a:latin typeface="+mn-lt"/>
              </a:rPr>
              <a:t>Målgruppen har en anden holdning</a:t>
            </a:r>
          </a:p>
        </p:txBody>
      </p:sp>
      <p:sp>
        <p:nvSpPr>
          <p:cNvPr id="6" name="Tekstfelt 5">
            <a:extLst>
              <a:ext uri="{FF2B5EF4-FFF2-40B4-BE49-F238E27FC236}">
                <a16:creationId xmlns:a16="http://schemas.microsoft.com/office/drawing/2014/main" id="{64630248-18E8-105F-5DCF-2D6E35FDC2C5}"/>
              </a:ext>
            </a:extLst>
          </p:cNvPr>
          <p:cNvSpPr txBox="1"/>
          <p:nvPr/>
        </p:nvSpPr>
        <p:spPr>
          <a:xfrm>
            <a:off x="6142715" y="2645903"/>
            <a:ext cx="4352365" cy="1906217"/>
          </a:xfrm>
          <a:prstGeom prst="roundRect">
            <a:avLst/>
          </a:prstGeom>
          <a:solidFill>
            <a:schemeClr val="accent3"/>
          </a:solidFill>
        </p:spPr>
        <p:txBody>
          <a:bodyPr wrap="square" lIns="180000" tIns="180000" rIns="180000" bIns="180000">
            <a:spAutoFit/>
          </a:bodyPr>
          <a:lstStyle/>
          <a:p>
            <a:r>
              <a:rPr lang="da-DK" sz="1400" b="1" dirty="0">
                <a:solidFill>
                  <a:srgbClr val="043838"/>
                </a:solidFill>
              </a:rPr>
              <a:t>Ikke kommunikationsproblemer</a:t>
            </a:r>
            <a:br>
              <a:rPr lang="da-DK" sz="1400" b="1" dirty="0">
                <a:solidFill>
                  <a:srgbClr val="043838"/>
                </a:solidFill>
              </a:rPr>
            </a:br>
            <a:endParaRPr lang="da-DK" sz="1400" b="1" dirty="0">
              <a:solidFill>
                <a:srgbClr val="043838"/>
              </a:solidFill>
            </a:endParaRPr>
          </a:p>
          <a:p>
            <a:pPr marL="285750" indent="-285750">
              <a:lnSpc>
                <a:spcPct val="150000"/>
              </a:lnSpc>
              <a:buFont typeface="Arial" panose="020B0604020202020204" pitchFamily="34" charset="0"/>
              <a:buChar char="•"/>
            </a:pPr>
            <a:r>
              <a:rPr lang="da-DK" sz="1400" dirty="0">
                <a:solidFill>
                  <a:srgbClr val="043838"/>
                </a:solidFill>
              </a:rPr>
              <a:t>Løsningen er besværlig og ulogisk</a:t>
            </a:r>
          </a:p>
          <a:p>
            <a:pPr marL="285750" indent="-285750">
              <a:lnSpc>
                <a:spcPct val="150000"/>
              </a:lnSpc>
              <a:buFont typeface="Arial" panose="020B0604020202020204" pitchFamily="34" charset="0"/>
              <a:buChar char="•"/>
            </a:pPr>
            <a:r>
              <a:rPr lang="da-DK" sz="1400" dirty="0">
                <a:solidFill>
                  <a:srgbClr val="043838"/>
                </a:solidFill>
              </a:rPr>
              <a:t>Der mangler tid, ressourcer eller kompetencer</a:t>
            </a:r>
          </a:p>
        </p:txBody>
      </p:sp>
    </p:spTree>
    <p:extLst>
      <p:ext uri="{BB962C8B-B14F-4D97-AF65-F5344CB8AC3E}">
        <p14:creationId xmlns:p14="http://schemas.microsoft.com/office/powerpoint/2010/main" val="2685302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7DE2BC-4463-2A5E-4ABC-2A28CBB1E160}"/>
            </a:ext>
          </a:extLst>
        </p:cNvPr>
        <p:cNvGrpSpPr/>
        <p:nvPr/>
      </p:nvGrpSpPr>
      <p:grpSpPr>
        <a:xfrm>
          <a:off x="0" y="0"/>
          <a:ext cx="0" cy="0"/>
          <a:chOff x="0" y="0"/>
          <a:chExt cx="0" cy="0"/>
        </a:xfrm>
      </p:grpSpPr>
      <p:pic>
        <p:nvPicPr>
          <p:cNvPr id="10" name="Grafik 9">
            <a:extLst>
              <a:ext uri="{FF2B5EF4-FFF2-40B4-BE49-F238E27FC236}">
                <a16:creationId xmlns:a16="http://schemas.microsoft.com/office/drawing/2014/main" id="{ADAA5266-18B4-F53F-CEF9-1DFCBD453B7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695803" y="3941037"/>
            <a:ext cx="4076528" cy="3244997"/>
          </a:xfrm>
          <a:prstGeom prst="rect">
            <a:avLst/>
          </a:prstGeom>
        </p:spPr>
      </p:pic>
      <p:pic>
        <p:nvPicPr>
          <p:cNvPr id="3" name="Grafik 2">
            <a:extLst>
              <a:ext uri="{FF2B5EF4-FFF2-40B4-BE49-F238E27FC236}">
                <a16:creationId xmlns:a16="http://schemas.microsoft.com/office/drawing/2014/main" id="{0BB746F6-E90F-DC3A-D206-880FCC4378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53074" y="328034"/>
            <a:ext cx="11485852" cy="6238875"/>
          </a:xfrm>
          <a:prstGeom prst="rect">
            <a:avLst/>
          </a:prstGeom>
        </p:spPr>
      </p:pic>
      <p:sp>
        <p:nvSpPr>
          <p:cNvPr id="6" name="Tekstfelt 5">
            <a:extLst>
              <a:ext uri="{FF2B5EF4-FFF2-40B4-BE49-F238E27FC236}">
                <a16:creationId xmlns:a16="http://schemas.microsoft.com/office/drawing/2014/main" id="{04D7782D-C172-817A-1FFB-A831033BFFAE}"/>
              </a:ext>
            </a:extLst>
          </p:cNvPr>
          <p:cNvSpPr txBox="1"/>
          <p:nvPr/>
        </p:nvSpPr>
        <p:spPr>
          <a:xfrm>
            <a:off x="777233" y="812623"/>
            <a:ext cx="7808923" cy="1005083"/>
          </a:xfrm>
          <a:prstGeom prst="rect">
            <a:avLst/>
          </a:prstGeom>
          <a:noFill/>
        </p:spPr>
        <p:txBody>
          <a:bodyPr wrap="square" rtlCol="0">
            <a:spAutoFit/>
          </a:bodyPr>
          <a:lstStyle/>
          <a:p>
            <a:pPr>
              <a:lnSpc>
                <a:spcPct val="150000"/>
              </a:lnSpc>
            </a:pPr>
            <a:r>
              <a:rPr lang="da-DK" sz="4500" dirty="0">
                <a:solidFill>
                  <a:srgbClr val="033839"/>
                </a:solidFill>
                <a:latin typeface="+mj-lt"/>
                <a:cs typeface="Archivo Medium" pitchFamily="2" charset="0"/>
              </a:rPr>
              <a:t>Afsender og modtager</a:t>
            </a:r>
          </a:p>
        </p:txBody>
      </p:sp>
      <p:sp>
        <p:nvSpPr>
          <p:cNvPr id="8" name="Tekstfelt 7">
            <a:extLst>
              <a:ext uri="{FF2B5EF4-FFF2-40B4-BE49-F238E27FC236}">
                <a16:creationId xmlns:a16="http://schemas.microsoft.com/office/drawing/2014/main" id="{9493E65A-743B-CFAE-1384-B63E32CC3891}"/>
              </a:ext>
            </a:extLst>
          </p:cNvPr>
          <p:cNvSpPr txBox="1"/>
          <p:nvPr/>
        </p:nvSpPr>
        <p:spPr>
          <a:xfrm>
            <a:off x="777232" y="1955878"/>
            <a:ext cx="6856020" cy="3754874"/>
          </a:xfrm>
          <a:prstGeom prst="rect">
            <a:avLst/>
          </a:prstGeom>
          <a:noFill/>
        </p:spPr>
        <p:txBody>
          <a:bodyPr wrap="square" rtlCol="0">
            <a:spAutoFit/>
          </a:bodyPr>
          <a:lstStyle/>
          <a:p>
            <a:r>
              <a:rPr lang="da-DK" sz="1400" b="1" dirty="0">
                <a:solidFill>
                  <a:srgbClr val="043838"/>
                </a:solidFill>
              </a:rPr>
              <a:t>Afsenderen: </a:t>
            </a:r>
            <a:r>
              <a:rPr lang="da-DK" sz="1400" dirty="0">
                <a:solidFill>
                  <a:srgbClr val="043838"/>
                </a:solidFill>
              </a:rPr>
              <a:t>Dem, der formidler information, instruktioner og/ eller budskaber. </a:t>
            </a:r>
            <a:br>
              <a:rPr lang="da-DK" sz="1400" dirty="0">
                <a:solidFill>
                  <a:srgbClr val="043838"/>
                </a:solidFill>
              </a:rPr>
            </a:br>
            <a:br>
              <a:rPr lang="da-DK" sz="1400" dirty="0">
                <a:solidFill>
                  <a:srgbClr val="043838"/>
                </a:solidFill>
              </a:rPr>
            </a:br>
            <a:r>
              <a:rPr lang="da-DK" sz="1400" dirty="0">
                <a:solidFill>
                  <a:srgbClr val="043838"/>
                </a:solidFill>
              </a:rPr>
              <a:t>Eksempelvis:</a:t>
            </a:r>
          </a:p>
          <a:p>
            <a:pPr marL="285750" indent="-285750">
              <a:buFont typeface="Arial" panose="020B0604020202020204" pitchFamily="34" charset="0"/>
              <a:buChar char="•"/>
            </a:pPr>
            <a:r>
              <a:rPr lang="da-DK" sz="1400" dirty="0">
                <a:solidFill>
                  <a:srgbClr val="043838"/>
                </a:solidFill>
              </a:rPr>
              <a:t>Driftsorganisationen, herunder driftspersonale og driftsadministration, </a:t>
            </a:r>
            <a:br>
              <a:rPr lang="da-DK" sz="1400" dirty="0">
                <a:solidFill>
                  <a:srgbClr val="043838"/>
                </a:solidFill>
              </a:rPr>
            </a:br>
            <a:r>
              <a:rPr lang="da-DK" sz="1400" dirty="0">
                <a:solidFill>
                  <a:srgbClr val="043838"/>
                </a:solidFill>
              </a:rPr>
              <a:t>som informerer om vedligehold, brug af tekniske anlæg og bæredygtighedstiltag.</a:t>
            </a:r>
          </a:p>
          <a:p>
            <a:pPr marL="285750" indent="-285750">
              <a:buFont typeface="Arial" panose="020B0604020202020204" pitchFamily="34" charset="0"/>
              <a:buChar char="•"/>
            </a:pPr>
            <a:r>
              <a:rPr lang="da-DK" sz="1400" dirty="0">
                <a:solidFill>
                  <a:srgbClr val="043838"/>
                </a:solidFill>
              </a:rPr>
              <a:t>Kommunikationsansvarlige, som udformer og distribuerer budskaber.</a:t>
            </a:r>
            <a:br>
              <a:rPr lang="da-DK" sz="1400" dirty="0">
                <a:solidFill>
                  <a:srgbClr val="043838"/>
                </a:solidFill>
              </a:rPr>
            </a:br>
            <a:endParaRPr lang="da-DK" sz="1400" dirty="0">
              <a:solidFill>
                <a:srgbClr val="043838"/>
              </a:solidFill>
            </a:endParaRPr>
          </a:p>
          <a:p>
            <a:r>
              <a:rPr lang="da-DK" sz="1400" b="1" dirty="0">
                <a:solidFill>
                  <a:srgbClr val="043838"/>
                </a:solidFill>
              </a:rPr>
              <a:t>Modtager: </a:t>
            </a:r>
            <a:r>
              <a:rPr lang="da-DK" sz="1400" dirty="0">
                <a:solidFill>
                  <a:srgbClr val="043838"/>
                </a:solidFill>
              </a:rPr>
              <a:t>Dem, der skal forstå og handle på baggrund af budskabet. </a:t>
            </a:r>
            <a:br>
              <a:rPr lang="da-DK" sz="1400" dirty="0">
                <a:solidFill>
                  <a:srgbClr val="043838"/>
                </a:solidFill>
              </a:rPr>
            </a:br>
            <a:br>
              <a:rPr lang="da-DK" sz="1400" dirty="0">
                <a:solidFill>
                  <a:srgbClr val="043838"/>
                </a:solidFill>
              </a:rPr>
            </a:br>
            <a:r>
              <a:rPr lang="da-DK" sz="1400" dirty="0">
                <a:solidFill>
                  <a:srgbClr val="043838"/>
                </a:solidFill>
              </a:rPr>
              <a:t>Eksempelvis:</a:t>
            </a:r>
          </a:p>
          <a:p>
            <a:pPr marL="285750" indent="-285750">
              <a:buFont typeface="Arial" panose="020B0604020202020204" pitchFamily="34" charset="0"/>
              <a:buChar char="•"/>
            </a:pPr>
            <a:r>
              <a:rPr lang="da-DK" sz="1400" dirty="0">
                <a:solidFill>
                  <a:srgbClr val="043838"/>
                </a:solidFill>
              </a:rPr>
              <a:t>Slutbrugere, som bruger faciliteterne, fx beboere, kontoransatte, </a:t>
            </a:r>
            <a:br>
              <a:rPr lang="da-DK" sz="1400" dirty="0">
                <a:solidFill>
                  <a:srgbClr val="043838"/>
                </a:solidFill>
              </a:rPr>
            </a:br>
            <a:r>
              <a:rPr lang="da-DK" sz="1400" dirty="0">
                <a:solidFill>
                  <a:srgbClr val="043838"/>
                </a:solidFill>
              </a:rPr>
              <a:t>patienter osv.</a:t>
            </a:r>
          </a:p>
          <a:p>
            <a:pPr marL="285750" indent="-285750">
              <a:buFont typeface="Arial" panose="020B0604020202020204" pitchFamily="34" charset="0"/>
              <a:buChar char="•"/>
            </a:pPr>
            <a:r>
              <a:rPr lang="da-DK" sz="1400" dirty="0">
                <a:solidFill>
                  <a:srgbClr val="043838"/>
                </a:solidFill>
              </a:rPr>
              <a:t>Driftspersonale, som også kan være modtagere, når fx </a:t>
            </a:r>
            <a:br>
              <a:rPr lang="da-DK" sz="1400" dirty="0">
                <a:solidFill>
                  <a:srgbClr val="043838"/>
                </a:solidFill>
              </a:rPr>
            </a:br>
            <a:r>
              <a:rPr lang="da-DK" sz="1400" dirty="0">
                <a:solidFill>
                  <a:srgbClr val="043838"/>
                </a:solidFill>
              </a:rPr>
              <a:t>beslutninger, politikker eller ændringer kommunikeres </a:t>
            </a:r>
            <a:br>
              <a:rPr lang="da-DK" sz="1400" dirty="0">
                <a:solidFill>
                  <a:srgbClr val="043838"/>
                </a:solidFill>
              </a:rPr>
            </a:br>
            <a:r>
              <a:rPr lang="da-DK" sz="1400" dirty="0">
                <a:solidFill>
                  <a:srgbClr val="043838"/>
                </a:solidFill>
              </a:rPr>
              <a:t>internt, eller når slutbrugere kommunikerer tilbage</a:t>
            </a:r>
            <a:br>
              <a:rPr lang="da-DK" sz="1400" dirty="0">
                <a:solidFill>
                  <a:srgbClr val="043838"/>
                </a:solidFill>
              </a:rPr>
            </a:br>
            <a:r>
              <a:rPr lang="da-DK" sz="1400" dirty="0">
                <a:solidFill>
                  <a:srgbClr val="043838"/>
                </a:solidFill>
              </a:rPr>
              <a:t>til dem.</a:t>
            </a:r>
          </a:p>
        </p:txBody>
      </p:sp>
      <p:pic>
        <p:nvPicPr>
          <p:cNvPr id="11" name="Grafik 10">
            <a:extLst>
              <a:ext uri="{FF2B5EF4-FFF2-40B4-BE49-F238E27FC236}">
                <a16:creationId xmlns:a16="http://schemas.microsoft.com/office/drawing/2014/main" id="{F7897841-A6EA-552F-3022-909DEA85FFB8}"/>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11570293" y="354668"/>
            <a:ext cx="233121" cy="233121"/>
          </a:xfrm>
          <a:prstGeom prst="rect">
            <a:avLst/>
          </a:prstGeom>
        </p:spPr>
      </p:pic>
      <p:sp>
        <p:nvSpPr>
          <p:cNvPr id="2" name="Pladsholder til tekst 3">
            <a:extLst>
              <a:ext uri="{FF2B5EF4-FFF2-40B4-BE49-F238E27FC236}">
                <a16:creationId xmlns:a16="http://schemas.microsoft.com/office/drawing/2014/main" id="{9224FE7B-604C-62EE-506A-8ED9658F1F7B}"/>
              </a:ext>
            </a:extLst>
          </p:cNvPr>
          <p:cNvSpPr txBox="1">
            <a:spLocks/>
          </p:cNvSpPr>
          <p:nvPr/>
        </p:nvSpPr>
        <p:spPr>
          <a:xfrm>
            <a:off x="777233" y="6045377"/>
            <a:ext cx="4439920" cy="315157"/>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cs typeface="Archivo" pitchFamily="2" charset="77"/>
                <a:hlinkClick r:id="rId8"/>
              </a:rPr>
              <a:t>(Communication Theory, 2025)</a:t>
            </a:r>
            <a:endParaRPr lang="da-DK" sz="1000" dirty="0">
              <a:cs typeface="Archivo" pitchFamily="2" charset="77"/>
            </a:endParaRPr>
          </a:p>
        </p:txBody>
      </p:sp>
    </p:spTree>
    <p:extLst>
      <p:ext uri="{BB962C8B-B14F-4D97-AF65-F5344CB8AC3E}">
        <p14:creationId xmlns:p14="http://schemas.microsoft.com/office/powerpoint/2010/main" val="29145231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42B1F677-EAB5-4560-1156-F521ED2CD1B8}"/>
              </a:ext>
            </a:extLst>
          </p:cNvPr>
          <p:cNvSpPr>
            <a:spLocks noGrp="1"/>
          </p:cNvSpPr>
          <p:nvPr>
            <p:ph type="body" sz="half" idx="14"/>
          </p:nvPr>
        </p:nvSpPr>
        <p:spPr/>
        <p:txBody>
          <a:bodyPr/>
          <a:lstStyle/>
          <a:p>
            <a:r>
              <a:rPr lang="da-DK" dirty="0">
                <a:hlinkClick r:id="rId3"/>
              </a:rPr>
              <a:t>(Communication Theory, 2025)</a:t>
            </a:r>
            <a:endParaRPr lang="da-DK" dirty="0"/>
          </a:p>
        </p:txBody>
      </p:sp>
      <p:sp>
        <p:nvSpPr>
          <p:cNvPr id="3" name="Pladsholder til tekst 2">
            <a:extLst>
              <a:ext uri="{FF2B5EF4-FFF2-40B4-BE49-F238E27FC236}">
                <a16:creationId xmlns:a16="http://schemas.microsoft.com/office/drawing/2014/main" id="{09186BC5-BEF3-A70E-D96F-AC627BE1CA10}"/>
              </a:ext>
            </a:extLst>
          </p:cNvPr>
          <p:cNvSpPr>
            <a:spLocks noGrp="1"/>
          </p:cNvSpPr>
          <p:nvPr>
            <p:ph type="body" sz="quarter" idx="10"/>
          </p:nvPr>
        </p:nvSpPr>
        <p:spPr>
          <a:xfrm>
            <a:off x="838199" y="923987"/>
            <a:ext cx="10723882" cy="838200"/>
          </a:xfrm>
        </p:spPr>
        <p:txBody>
          <a:bodyPr/>
          <a:lstStyle/>
          <a:p>
            <a:pPr algn="ctr"/>
            <a:r>
              <a:rPr lang="da-DK" sz="4500" dirty="0" err="1">
                <a:cs typeface="Archivo Medium" pitchFamily="2" charset="77"/>
              </a:rPr>
              <a:t>En-</a:t>
            </a:r>
            <a:r>
              <a:rPr lang="da-DK" sz="4500" dirty="0">
                <a:cs typeface="Archivo Medium" pitchFamily="2" charset="77"/>
              </a:rPr>
              <a:t> og tovejskommunikation</a:t>
            </a:r>
          </a:p>
        </p:txBody>
      </p:sp>
      <p:sp>
        <p:nvSpPr>
          <p:cNvPr id="4" name="Pladsholder til tekst 3">
            <a:extLst>
              <a:ext uri="{FF2B5EF4-FFF2-40B4-BE49-F238E27FC236}">
                <a16:creationId xmlns:a16="http://schemas.microsoft.com/office/drawing/2014/main" id="{4DE57EBF-CF88-F904-3AAC-D2EB9BBA2580}"/>
              </a:ext>
            </a:extLst>
          </p:cNvPr>
          <p:cNvSpPr>
            <a:spLocks noGrp="1"/>
          </p:cNvSpPr>
          <p:nvPr>
            <p:ph type="body" sz="half" idx="15"/>
          </p:nvPr>
        </p:nvSpPr>
        <p:spPr>
          <a:xfrm>
            <a:off x="2148174" y="1909864"/>
            <a:ext cx="7895652" cy="494906"/>
          </a:xfrm>
        </p:spPr>
        <p:txBody>
          <a:bodyPr/>
          <a:lstStyle/>
          <a:p>
            <a:pPr algn="ctr"/>
            <a:r>
              <a:rPr lang="da-DK" dirty="0"/>
              <a:t>Måden vi kommunikerer på, har betydning for effekten. En afgørende faktor er muligheden for at indgå i dialog mellem afsender og modtager. På dette slide sammenlignes envejskommunikation og tovejskommunikation og effekten heraf.</a:t>
            </a:r>
          </a:p>
        </p:txBody>
      </p:sp>
      <p:sp>
        <p:nvSpPr>
          <p:cNvPr id="5" name="Rektangel 4">
            <a:extLst>
              <a:ext uri="{FF2B5EF4-FFF2-40B4-BE49-F238E27FC236}">
                <a16:creationId xmlns:a16="http://schemas.microsoft.com/office/drawing/2014/main" id="{9B4C6DDF-ABCF-0774-67D0-64DCDD14AE4B}"/>
              </a:ext>
            </a:extLst>
          </p:cNvPr>
          <p:cNvSpPr/>
          <p:nvPr/>
        </p:nvSpPr>
        <p:spPr>
          <a:xfrm>
            <a:off x="7760522" y="4490943"/>
            <a:ext cx="2576738" cy="8896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ctr">
              <a:lnSpc>
                <a:spcPct val="114000"/>
              </a:lnSpc>
            </a:pPr>
            <a:r>
              <a:rPr lang="da-DK" sz="1400" b="1" dirty="0">
                <a:solidFill>
                  <a:schemeClr val="tx1"/>
                </a:solidFill>
              </a:rPr>
              <a:t>Tovejskommunikation</a:t>
            </a:r>
          </a:p>
        </p:txBody>
      </p:sp>
      <p:sp>
        <p:nvSpPr>
          <p:cNvPr id="6" name="Afrundet rektangel 5">
            <a:extLst>
              <a:ext uri="{FF2B5EF4-FFF2-40B4-BE49-F238E27FC236}">
                <a16:creationId xmlns:a16="http://schemas.microsoft.com/office/drawing/2014/main" id="{90C538AB-3FF8-A20C-4A02-1A30A656ED67}"/>
              </a:ext>
            </a:extLst>
          </p:cNvPr>
          <p:cNvSpPr/>
          <p:nvPr/>
        </p:nvSpPr>
        <p:spPr>
          <a:xfrm>
            <a:off x="6806848" y="5330992"/>
            <a:ext cx="1320065" cy="63595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200" b="1" i="0" u="none" strike="noStrike" dirty="0">
                <a:solidFill>
                  <a:schemeClr val="bg1"/>
                </a:solidFill>
                <a:effectLst/>
                <a:cs typeface="Archivo" pitchFamily="2" charset="77"/>
              </a:rPr>
              <a:t>Afsender</a:t>
            </a:r>
          </a:p>
        </p:txBody>
      </p:sp>
      <p:sp>
        <p:nvSpPr>
          <p:cNvPr id="7" name="Afrundet rektangel 6">
            <a:extLst>
              <a:ext uri="{FF2B5EF4-FFF2-40B4-BE49-F238E27FC236}">
                <a16:creationId xmlns:a16="http://schemas.microsoft.com/office/drawing/2014/main" id="{FDF34CD6-6ADB-28C4-4FF0-24C6EAD25FF0}"/>
              </a:ext>
            </a:extLst>
          </p:cNvPr>
          <p:cNvSpPr/>
          <p:nvPr/>
        </p:nvSpPr>
        <p:spPr>
          <a:xfrm>
            <a:off x="10059136" y="5330992"/>
            <a:ext cx="1320065" cy="63595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200" b="1" i="0" u="none" strike="noStrike" dirty="0">
                <a:solidFill>
                  <a:schemeClr val="bg1"/>
                </a:solidFill>
                <a:effectLst/>
                <a:cs typeface="Archivo" pitchFamily="2" charset="77"/>
              </a:rPr>
              <a:t>Modtager</a:t>
            </a:r>
          </a:p>
        </p:txBody>
      </p:sp>
      <p:sp>
        <p:nvSpPr>
          <p:cNvPr id="8" name="Pil op 7">
            <a:extLst>
              <a:ext uri="{FF2B5EF4-FFF2-40B4-BE49-F238E27FC236}">
                <a16:creationId xmlns:a16="http://schemas.microsoft.com/office/drawing/2014/main" id="{3665A27A-83B1-25C2-909F-1240F20A4D1E}"/>
              </a:ext>
            </a:extLst>
          </p:cNvPr>
          <p:cNvSpPr/>
          <p:nvPr/>
        </p:nvSpPr>
        <p:spPr>
          <a:xfrm rot="5400000">
            <a:off x="9019915" y="4717406"/>
            <a:ext cx="146218" cy="1560034"/>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9" name="Pil op 8">
            <a:extLst>
              <a:ext uri="{FF2B5EF4-FFF2-40B4-BE49-F238E27FC236}">
                <a16:creationId xmlns:a16="http://schemas.microsoft.com/office/drawing/2014/main" id="{520A7334-2248-BBDF-B0FE-58344766C0E6}"/>
              </a:ext>
            </a:extLst>
          </p:cNvPr>
          <p:cNvSpPr/>
          <p:nvPr/>
        </p:nvSpPr>
        <p:spPr>
          <a:xfrm rot="16200000">
            <a:off x="9019915" y="4966634"/>
            <a:ext cx="146218" cy="1560035"/>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10" name="Afrundet rektangel 9">
            <a:extLst>
              <a:ext uri="{FF2B5EF4-FFF2-40B4-BE49-F238E27FC236}">
                <a16:creationId xmlns:a16="http://schemas.microsoft.com/office/drawing/2014/main" id="{608CDB63-BD9F-CD07-5D85-88A5500969C1}"/>
              </a:ext>
            </a:extLst>
          </p:cNvPr>
          <p:cNvSpPr/>
          <p:nvPr/>
        </p:nvSpPr>
        <p:spPr>
          <a:xfrm>
            <a:off x="6806847" y="3668198"/>
            <a:ext cx="1320065" cy="63595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200" b="1" i="0" u="none" strike="noStrike" dirty="0">
                <a:solidFill>
                  <a:schemeClr val="bg1"/>
                </a:solidFill>
                <a:effectLst/>
                <a:cs typeface="Archivo" pitchFamily="2" charset="77"/>
              </a:rPr>
              <a:t>Afsender</a:t>
            </a:r>
          </a:p>
        </p:txBody>
      </p:sp>
      <p:sp>
        <p:nvSpPr>
          <p:cNvPr id="11" name="Afrundet rektangel 10">
            <a:extLst>
              <a:ext uri="{FF2B5EF4-FFF2-40B4-BE49-F238E27FC236}">
                <a16:creationId xmlns:a16="http://schemas.microsoft.com/office/drawing/2014/main" id="{3AEC062E-2868-634B-E80B-83E90E1D8E8B}"/>
              </a:ext>
            </a:extLst>
          </p:cNvPr>
          <p:cNvSpPr/>
          <p:nvPr/>
        </p:nvSpPr>
        <p:spPr>
          <a:xfrm>
            <a:off x="10059136" y="3668199"/>
            <a:ext cx="1320065" cy="635957"/>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200" b="1" i="0" u="none" strike="noStrike" dirty="0">
                <a:solidFill>
                  <a:schemeClr val="bg1"/>
                </a:solidFill>
                <a:effectLst/>
                <a:cs typeface="Archivo" pitchFamily="2" charset="77"/>
              </a:rPr>
              <a:t>Modtager</a:t>
            </a:r>
          </a:p>
        </p:txBody>
      </p:sp>
      <p:sp>
        <p:nvSpPr>
          <p:cNvPr id="12" name="Pil op 11">
            <a:extLst>
              <a:ext uri="{FF2B5EF4-FFF2-40B4-BE49-F238E27FC236}">
                <a16:creationId xmlns:a16="http://schemas.microsoft.com/office/drawing/2014/main" id="{EE44BAD5-6644-DB5D-32B4-08BA00AE8D7B}"/>
              </a:ext>
            </a:extLst>
          </p:cNvPr>
          <p:cNvSpPr/>
          <p:nvPr/>
        </p:nvSpPr>
        <p:spPr>
          <a:xfrm rot="5400000">
            <a:off x="9019915" y="3206102"/>
            <a:ext cx="146218" cy="1560034"/>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graphicFrame>
        <p:nvGraphicFramePr>
          <p:cNvPr id="21" name="Tabel 20">
            <a:extLst>
              <a:ext uri="{FF2B5EF4-FFF2-40B4-BE49-F238E27FC236}">
                <a16:creationId xmlns:a16="http://schemas.microsoft.com/office/drawing/2014/main" id="{9B18A554-3D93-BE1B-7D95-A504F6DAA77F}"/>
              </a:ext>
            </a:extLst>
          </p:cNvPr>
          <p:cNvGraphicFramePr>
            <a:graphicFrameLocks noGrp="1"/>
          </p:cNvGraphicFramePr>
          <p:nvPr>
            <p:extLst>
              <p:ext uri="{D42A27DB-BD31-4B8C-83A1-F6EECF244321}">
                <p14:modId xmlns:p14="http://schemas.microsoft.com/office/powerpoint/2010/main" val="3281959495"/>
              </p:ext>
            </p:extLst>
          </p:nvPr>
        </p:nvGraphicFramePr>
        <p:xfrm>
          <a:off x="584899" y="2945295"/>
          <a:ext cx="5757155" cy="3119519"/>
        </p:xfrm>
        <a:graphic>
          <a:graphicData uri="http://schemas.openxmlformats.org/drawingml/2006/table">
            <a:tbl>
              <a:tblPr/>
              <a:tblGrid>
                <a:gridCol w="1287163">
                  <a:extLst>
                    <a:ext uri="{9D8B030D-6E8A-4147-A177-3AD203B41FA5}">
                      <a16:colId xmlns:a16="http://schemas.microsoft.com/office/drawing/2014/main" val="1909676536"/>
                    </a:ext>
                  </a:extLst>
                </a:gridCol>
                <a:gridCol w="2234996">
                  <a:extLst>
                    <a:ext uri="{9D8B030D-6E8A-4147-A177-3AD203B41FA5}">
                      <a16:colId xmlns:a16="http://schemas.microsoft.com/office/drawing/2014/main" val="133605419"/>
                    </a:ext>
                  </a:extLst>
                </a:gridCol>
                <a:gridCol w="2234996">
                  <a:extLst>
                    <a:ext uri="{9D8B030D-6E8A-4147-A177-3AD203B41FA5}">
                      <a16:colId xmlns:a16="http://schemas.microsoft.com/office/drawing/2014/main" val="2518340712"/>
                    </a:ext>
                  </a:extLst>
                </a:gridCol>
              </a:tblGrid>
              <a:tr h="320661">
                <a:tc>
                  <a:txBody>
                    <a:bodyPr/>
                    <a:lstStyle/>
                    <a:p>
                      <a:pPr>
                        <a:lnSpc>
                          <a:spcPct val="114000"/>
                        </a:lnSpc>
                      </a:pP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14000"/>
                        </a:lnSpc>
                      </a:pPr>
                      <a:r>
                        <a:rPr lang="da-DK" sz="1200" b="1" dirty="0">
                          <a:latin typeface="+mn-lt"/>
                        </a:rPr>
                        <a:t>Envejskommunikation</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tc>
                  <a:txBody>
                    <a:bodyPr/>
                    <a:lstStyle/>
                    <a:p>
                      <a:pPr>
                        <a:lnSpc>
                          <a:spcPct val="114000"/>
                        </a:lnSpc>
                      </a:pPr>
                      <a:r>
                        <a:rPr lang="da-DK" sz="1200" b="1" dirty="0">
                          <a:latin typeface="+mn-lt"/>
                        </a:rPr>
                        <a:t>Tovejskommunikation</a:t>
                      </a:r>
                      <a:endParaRPr lang="da-DK" sz="1200" dirty="0">
                        <a:latin typeface="+mn-lt"/>
                      </a:endParaRP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solidFill>
                      <a:schemeClr val="accent5">
                        <a:lumMod val="40000"/>
                        <a:lumOff val="60000"/>
                      </a:schemeClr>
                    </a:solidFill>
                  </a:tcPr>
                </a:tc>
                <a:extLst>
                  <a:ext uri="{0D108BD9-81ED-4DB2-BD59-A6C34878D82A}">
                    <a16:rowId xmlns:a16="http://schemas.microsoft.com/office/drawing/2014/main" val="3825780990"/>
                  </a:ext>
                </a:extLst>
              </a:tr>
              <a:tr h="581608">
                <a:tc>
                  <a:txBody>
                    <a:bodyPr/>
                    <a:lstStyle/>
                    <a:p>
                      <a:pPr>
                        <a:lnSpc>
                          <a:spcPct val="114000"/>
                        </a:lnSpc>
                      </a:pPr>
                      <a:r>
                        <a:rPr lang="da-DK" sz="1200" b="1" dirty="0">
                          <a:latin typeface="+mn-lt"/>
                        </a:rPr>
                        <a:t>Definition</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Kommunikation uden mulighed for respons</a:t>
                      </a: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Kommunikation med mulighed for dialog</a:t>
                      </a: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71236793"/>
                  </a:ext>
                </a:extLst>
              </a:tr>
              <a:tr h="581608">
                <a:tc>
                  <a:txBody>
                    <a:bodyPr/>
                    <a:lstStyle/>
                    <a:p>
                      <a:pPr>
                        <a:lnSpc>
                          <a:spcPct val="114000"/>
                        </a:lnSpc>
                      </a:pPr>
                      <a:r>
                        <a:rPr lang="da-DK" sz="1200" b="1" dirty="0">
                          <a:latin typeface="+mn-lt"/>
                        </a:rPr>
                        <a:t>Formål</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Informere, instruere, påvirke</a:t>
                      </a: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Skabe forståelse, involvering og feedback</a:t>
                      </a: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72022234"/>
                  </a:ext>
                </a:extLst>
              </a:tr>
              <a:tr h="581608">
                <a:tc>
                  <a:txBody>
                    <a:bodyPr/>
                    <a:lstStyle/>
                    <a:p>
                      <a:pPr>
                        <a:lnSpc>
                          <a:spcPct val="114000"/>
                        </a:lnSpc>
                      </a:pPr>
                      <a:r>
                        <a:rPr lang="da-DK" sz="1200" b="1" dirty="0">
                          <a:latin typeface="+mn-lt"/>
                        </a:rPr>
                        <a:t>Typiske kanaler</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Opslag, nyhedsbreve, intranet, plakater</a:t>
                      </a: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Møder, workshops, telefon, sociale medier</a:t>
                      </a: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484654508"/>
                  </a:ext>
                </a:extLst>
              </a:tr>
              <a:tr h="373158">
                <a:tc>
                  <a:txBody>
                    <a:bodyPr/>
                    <a:lstStyle/>
                    <a:p>
                      <a:pPr>
                        <a:lnSpc>
                          <a:spcPct val="114000"/>
                        </a:lnSpc>
                      </a:pPr>
                      <a:r>
                        <a:rPr lang="da-DK" sz="1200" b="1" dirty="0">
                          <a:latin typeface="+mn-lt"/>
                        </a:rPr>
                        <a:t>Involvering</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Lav – passiv modtager</a:t>
                      </a: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Høj – aktiv modtager</a:t>
                      </a: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38832924"/>
                  </a:ext>
                </a:extLst>
              </a:tr>
              <a:tr h="581608">
                <a:tc>
                  <a:txBody>
                    <a:bodyPr/>
                    <a:lstStyle/>
                    <a:p>
                      <a:pPr>
                        <a:lnSpc>
                          <a:spcPct val="114000"/>
                        </a:lnSpc>
                      </a:pPr>
                      <a:r>
                        <a:rPr lang="da-DK" sz="1200" b="1" dirty="0">
                          <a:latin typeface="+mn-lt"/>
                        </a:rPr>
                        <a:t>Rammer budskabet?</a:t>
                      </a:r>
                      <a:endParaRPr lang="da-DK" sz="1200" dirty="0">
                        <a:latin typeface="+mn-lt"/>
                      </a:endParaRPr>
                    </a:p>
                  </a:txBody>
                  <a:tcPr marL="73751" marR="73751" marT="36876" marB="36876"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Middel sandsynlighed – afhænger af timing og synlighed</a:t>
                      </a:r>
                    </a:p>
                  </a:txBody>
                  <a:tcPr marL="73751" marR="73751" marT="36876" marB="36876" anchor="ctr">
                    <a:lnL w="12700" cap="flat" cmpd="sng" algn="ctr">
                      <a:no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14000"/>
                        </a:lnSpc>
                      </a:pPr>
                      <a:r>
                        <a:rPr lang="da-DK" sz="1200" dirty="0">
                          <a:latin typeface="+mn-lt"/>
                        </a:rPr>
                        <a:t>Højere sandsynlighed  –modtageren er involveret</a:t>
                      </a:r>
                    </a:p>
                  </a:txBody>
                  <a:tcPr marL="73751" marR="73751" marT="36876" marB="36876" anchor="ctr">
                    <a:lnL w="12700" cap="flat" cmpd="sng" algn="ctr">
                      <a:solidFill>
                        <a:schemeClr val="bg1">
                          <a:lumMod val="9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78307371"/>
                  </a:ext>
                </a:extLst>
              </a:tr>
            </a:tbl>
          </a:graphicData>
        </a:graphic>
      </p:graphicFrame>
      <p:sp>
        <p:nvSpPr>
          <p:cNvPr id="22" name="Rektangel 21">
            <a:extLst>
              <a:ext uri="{FF2B5EF4-FFF2-40B4-BE49-F238E27FC236}">
                <a16:creationId xmlns:a16="http://schemas.microsoft.com/office/drawing/2014/main" id="{1466D5FC-7182-9DCA-B3EA-BBC1753CDB50}"/>
              </a:ext>
            </a:extLst>
          </p:cNvPr>
          <p:cNvSpPr/>
          <p:nvPr/>
        </p:nvSpPr>
        <p:spPr>
          <a:xfrm>
            <a:off x="7788412" y="2811004"/>
            <a:ext cx="2576738" cy="8896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ctr"/>
          <a:lstStyle/>
          <a:p>
            <a:pPr algn="ctr">
              <a:lnSpc>
                <a:spcPct val="114000"/>
              </a:lnSpc>
            </a:pPr>
            <a:r>
              <a:rPr lang="da-DK" sz="1400" b="1" dirty="0">
                <a:solidFill>
                  <a:schemeClr val="tx1"/>
                </a:solidFill>
              </a:rPr>
              <a:t>Envejskommunikation</a:t>
            </a:r>
          </a:p>
        </p:txBody>
      </p:sp>
    </p:spTree>
    <p:extLst>
      <p:ext uri="{BB962C8B-B14F-4D97-AF65-F5344CB8AC3E}">
        <p14:creationId xmlns:p14="http://schemas.microsoft.com/office/powerpoint/2010/main" val="4113667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98E9F9E-6673-D585-609E-16D65B75856E}"/>
              </a:ext>
            </a:extLst>
          </p:cNvPr>
          <p:cNvSpPr>
            <a:spLocks noGrp="1"/>
          </p:cNvSpPr>
          <p:nvPr>
            <p:ph type="body" sz="half" idx="14"/>
          </p:nvPr>
        </p:nvSpPr>
        <p:spPr/>
        <p:txBody>
          <a:bodyPr/>
          <a:lstStyle/>
          <a:p>
            <a:r>
              <a:rPr lang="da-DK" dirty="0">
                <a:hlinkClick r:id="rId2"/>
              </a:rPr>
              <a:t>(Communication </a:t>
            </a:r>
            <a:r>
              <a:rPr lang="da-DK" dirty="0" err="1">
                <a:hlinkClick r:id="rId2"/>
              </a:rPr>
              <a:t>Theory</a:t>
            </a:r>
            <a:r>
              <a:rPr lang="da-DK" dirty="0">
                <a:hlinkClick r:id="rId2"/>
              </a:rPr>
              <a:t>, 2024)</a:t>
            </a:r>
            <a:endParaRPr lang="da-DK" dirty="0"/>
          </a:p>
        </p:txBody>
      </p:sp>
      <p:sp>
        <p:nvSpPr>
          <p:cNvPr id="3" name="Pladsholder til tekst 2">
            <a:extLst>
              <a:ext uri="{FF2B5EF4-FFF2-40B4-BE49-F238E27FC236}">
                <a16:creationId xmlns:a16="http://schemas.microsoft.com/office/drawing/2014/main" id="{75235B4F-3467-E6BE-534E-6244EE703FDA}"/>
              </a:ext>
            </a:extLst>
          </p:cNvPr>
          <p:cNvSpPr>
            <a:spLocks noGrp="1"/>
          </p:cNvSpPr>
          <p:nvPr>
            <p:ph type="body" sz="quarter" idx="10"/>
          </p:nvPr>
        </p:nvSpPr>
        <p:spPr>
          <a:xfrm>
            <a:off x="838199" y="807473"/>
            <a:ext cx="10723882" cy="838200"/>
          </a:xfrm>
        </p:spPr>
        <p:txBody>
          <a:bodyPr/>
          <a:lstStyle/>
          <a:p>
            <a:pPr algn="ctr"/>
            <a:r>
              <a:rPr lang="da-DK" sz="4500" dirty="0">
                <a:cs typeface="Archivo Medium" pitchFamily="2" charset="77"/>
              </a:rPr>
              <a:t>Støj i kommunikationen</a:t>
            </a:r>
          </a:p>
        </p:txBody>
      </p:sp>
      <p:sp>
        <p:nvSpPr>
          <p:cNvPr id="4" name="Pladsholder til tekst 3">
            <a:extLst>
              <a:ext uri="{FF2B5EF4-FFF2-40B4-BE49-F238E27FC236}">
                <a16:creationId xmlns:a16="http://schemas.microsoft.com/office/drawing/2014/main" id="{539E4493-14F5-CB0C-2C7C-141F000469E9}"/>
              </a:ext>
            </a:extLst>
          </p:cNvPr>
          <p:cNvSpPr>
            <a:spLocks noGrp="1"/>
          </p:cNvSpPr>
          <p:nvPr>
            <p:ph type="body" sz="half" idx="15"/>
          </p:nvPr>
        </p:nvSpPr>
        <p:spPr>
          <a:xfrm>
            <a:off x="1413747" y="1717756"/>
            <a:ext cx="9829800" cy="738787"/>
          </a:xfrm>
        </p:spPr>
        <p:txBody>
          <a:bodyPr/>
          <a:lstStyle/>
          <a:p>
            <a:pPr algn="ctr"/>
            <a:r>
              <a:rPr lang="da-DK" dirty="0"/>
              <a:t>Nogle gange lykkes kommunikationen ikke mellem modtager og afsender – det kan skyldes ’støj’.</a:t>
            </a:r>
          </a:p>
          <a:p>
            <a:pPr algn="ctr"/>
            <a:r>
              <a:rPr lang="da-DK" b="1" dirty="0"/>
              <a:t>Støj</a:t>
            </a:r>
            <a:r>
              <a:rPr lang="da-DK" dirty="0"/>
              <a:t> er enhver forstyrrelse, der ændrer eller forringer budskabet undervejs fra afsender til modtager.</a:t>
            </a:r>
          </a:p>
        </p:txBody>
      </p:sp>
      <p:sp>
        <p:nvSpPr>
          <p:cNvPr id="11" name="Afrundet rektangel 10">
            <a:extLst>
              <a:ext uri="{FF2B5EF4-FFF2-40B4-BE49-F238E27FC236}">
                <a16:creationId xmlns:a16="http://schemas.microsoft.com/office/drawing/2014/main" id="{9F149006-7E56-FC01-38E5-BB4FC9733727}"/>
              </a:ext>
            </a:extLst>
          </p:cNvPr>
          <p:cNvSpPr/>
          <p:nvPr/>
        </p:nvSpPr>
        <p:spPr>
          <a:xfrm>
            <a:off x="4018421" y="5530673"/>
            <a:ext cx="1366769" cy="486136"/>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dirty="0">
                <a:solidFill>
                  <a:schemeClr val="tx1"/>
                </a:solidFill>
                <a:cs typeface="Archivo" pitchFamily="2" charset="77"/>
              </a:rPr>
              <a:t>Feedback</a:t>
            </a:r>
            <a:endParaRPr lang="da-DK" sz="1100" b="1" i="0" u="none" strike="noStrike" dirty="0">
              <a:solidFill>
                <a:schemeClr val="tx1"/>
              </a:solidFill>
              <a:effectLst/>
              <a:cs typeface="Archivo" pitchFamily="2" charset="77"/>
            </a:endParaRPr>
          </a:p>
        </p:txBody>
      </p:sp>
      <p:sp>
        <p:nvSpPr>
          <p:cNvPr id="12" name="Bøjet pil 23">
            <a:extLst>
              <a:ext uri="{FF2B5EF4-FFF2-40B4-BE49-F238E27FC236}">
                <a16:creationId xmlns:a16="http://schemas.microsoft.com/office/drawing/2014/main" id="{F9EC8A63-5C0E-E4E4-B467-253A6CE1B704}"/>
              </a:ext>
            </a:extLst>
          </p:cNvPr>
          <p:cNvSpPr/>
          <p:nvPr/>
        </p:nvSpPr>
        <p:spPr>
          <a:xfrm flipH="1" flipV="1">
            <a:off x="8867980" y="3569947"/>
            <a:ext cx="562369" cy="2298836"/>
          </a:xfrm>
          <a:prstGeom prst="bentArrow">
            <a:avLst>
              <a:gd name="adj1" fmla="val 15622"/>
              <a:gd name="adj2" fmla="val 14888"/>
              <a:gd name="adj3" fmla="val 0"/>
              <a:gd name="adj4" fmla="val 42615"/>
            </a:avLst>
          </a:prstGeom>
          <a:solidFill>
            <a:srgbClr val="EDD6D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a-DK" sz="1400" b="0" strike="noStrike" spc="-1">
              <a:solidFill>
                <a:schemeClr val="dk1"/>
              </a:solidFill>
            </a:endParaRPr>
          </a:p>
        </p:txBody>
      </p:sp>
      <p:sp>
        <p:nvSpPr>
          <p:cNvPr id="13" name="Pil op 12">
            <a:extLst>
              <a:ext uri="{FF2B5EF4-FFF2-40B4-BE49-F238E27FC236}">
                <a16:creationId xmlns:a16="http://schemas.microsoft.com/office/drawing/2014/main" id="{98014CA2-EF2D-D53A-CF32-67F9967452AB}"/>
              </a:ext>
            </a:extLst>
          </p:cNvPr>
          <p:cNvSpPr/>
          <p:nvPr/>
        </p:nvSpPr>
        <p:spPr>
          <a:xfrm rot="16200000">
            <a:off x="7078430" y="4045323"/>
            <a:ext cx="185686" cy="3473899"/>
          </a:xfrm>
          <a:prstGeom prst="upArrow">
            <a:avLst>
              <a:gd name="adj1" fmla="val 44339"/>
              <a:gd name="adj2" fmla="val 5000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14" name="Bøjet pil 23">
            <a:extLst>
              <a:ext uri="{FF2B5EF4-FFF2-40B4-BE49-F238E27FC236}">
                <a16:creationId xmlns:a16="http://schemas.microsoft.com/office/drawing/2014/main" id="{E369DB48-A549-9D0D-72AD-BA3DECB93420}"/>
              </a:ext>
            </a:extLst>
          </p:cNvPr>
          <p:cNvSpPr/>
          <p:nvPr/>
        </p:nvSpPr>
        <p:spPr>
          <a:xfrm rot="5400000" flipH="1" flipV="1">
            <a:off x="2358951" y="4209313"/>
            <a:ext cx="2123502" cy="1195438"/>
          </a:xfrm>
          <a:prstGeom prst="bentArrow">
            <a:avLst>
              <a:gd name="adj1" fmla="val 10042"/>
              <a:gd name="adj2" fmla="val 14888"/>
              <a:gd name="adj3" fmla="val 18258"/>
              <a:gd name="adj4" fmla="val 41671"/>
            </a:avLst>
          </a:prstGeom>
          <a:solidFill>
            <a:srgbClr val="EDD6D6"/>
          </a:solidFill>
          <a:ln>
            <a:noFill/>
          </a:ln>
        </p:spPr>
        <p:style>
          <a:lnRef idx="2">
            <a:schemeClr val="accent1">
              <a:shade val="15000"/>
            </a:schemeClr>
          </a:lnRef>
          <a:fillRef idx="1">
            <a:schemeClr val="accent1"/>
          </a:fillRef>
          <a:effectRef idx="0">
            <a:schemeClr val="accent1"/>
          </a:effectRef>
          <a:fontRef idx="minor"/>
        </p:style>
        <p:txBody>
          <a:bodyPr lIns="90000" tIns="45000" rIns="90000" bIns="45000" anchor="ctr">
            <a:noAutofit/>
          </a:bodyPr>
          <a:lstStyle/>
          <a:p>
            <a:pPr algn="ctr" defTabSz="457200">
              <a:lnSpc>
                <a:spcPct val="100000"/>
              </a:lnSpc>
            </a:pPr>
            <a:endParaRPr lang="da-DK" sz="1400" b="0" strike="noStrike" spc="-1" dirty="0">
              <a:solidFill>
                <a:schemeClr val="dk1"/>
              </a:solidFill>
            </a:endParaRPr>
          </a:p>
        </p:txBody>
      </p:sp>
      <p:sp>
        <p:nvSpPr>
          <p:cNvPr id="15" name="Pladsholder til tekst 3">
            <a:extLst>
              <a:ext uri="{FF2B5EF4-FFF2-40B4-BE49-F238E27FC236}">
                <a16:creationId xmlns:a16="http://schemas.microsoft.com/office/drawing/2014/main" id="{70A3BD38-BB84-1819-5BC0-C8DB32D6387C}"/>
              </a:ext>
            </a:extLst>
          </p:cNvPr>
          <p:cNvSpPr txBox="1">
            <a:spLocks/>
          </p:cNvSpPr>
          <p:nvPr/>
        </p:nvSpPr>
        <p:spPr>
          <a:xfrm>
            <a:off x="3771884" y="3620923"/>
            <a:ext cx="1462004" cy="48613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da-DK" sz="1000" dirty="0">
                <a:latin typeface="+mn-lt"/>
              </a:rPr>
              <a:t>Budskabet udformes af afsender</a:t>
            </a:r>
          </a:p>
        </p:txBody>
      </p:sp>
      <p:sp>
        <p:nvSpPr>
          <p:cNvPr id="16" name="Pladsholder til tekst 3">
            <a:extLst>
              <a:ext uri="{FF2B5EF4-FFF2-40B4-BE49-F238E27FC236}">
                <a16:creationId xmlns:a16="http://schemas.microsoft.com/office/drawing/2014/main" id="{3F0ACF4D-D7EC-487E-D3AC-5671125C2DE4}"/>
              </a:ext>
            </a:extLst>
          </p:cNvPr>
          <p:cNvSpPr txBox="1">
            <a:spLocks/>
          </p:cNvSpPr>
          <p:nvPr/>
        </p:nvSpPr>
        <p:spPr>
          <a:xfrm>
            <a:off x="7396665" y="3622429"/>
            <a:ext cx="1366769" cy="48613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da-DK" sz="1000" dirty="0">
                <a:latin typeface="+mn-lt"/>
              </a:rPr>
              <a:t>Budskabet tolkes af modtageren</a:t>
            </a:r>
          </a:p>
        </p:txBody>
      </p:sp>
      <p:sp>
        <p:nvSpPr>
          <p:cNvPr id="9" name="Afrundet rektangel 8">
            <a:extLst>
              <a:ext uri="{FF2B5EF4-FFF2-40B4-BE49-F238E27FC236}">
                <a16:creationId xmlns:a16="http://schemas.microsoft.com/office/drawing/2014/main" id="{582C8D5F-302D-19F3-64EB-D5220DEA5260}"/>
              </a:ext>
            </a:extLst>
          </p:cNvPr>
          <p:cNvSpPr/>
          <p:nvPr/>
        </p:nvSpPr>
        <p:spPr>
          <a:xfrm>
            <a:off x="8940786" y="3149091"/>
            <a:ext cx="1301988" cy="48613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i="0" u="none" strike="noStrike" dirty="0">
                <a:solidFill>
                  <a:schemeClr val="bg1"/>
                </a:solidFill>
                <a:effectLst/>
                <a:cs typeface="Archivo" pitchFamily="2" charset="77"/>
              </a:rPr>
              <a:t>Modtager</a:t>
            </a:r>
          </a:p>
        </p:txBody>
      </p:sp>
      <p:sp>
        <p:nvSpPr>
          <p:cNvPr id="17" name="Pladsholder til tekst 3">
            <a:extLst>
              <a:ext uri="{FF2B5EF4-FFF2-40B4-BE49-F238E27FC236}">
                <a16:creationId xmlns:a16="http://schemas.microsoft.com/office/drawing/2014/main" id="{C3396FB0-F8FC-597E-254A-461BB0D689B2}"/>
              </a:ext>
            </a:extLst>
          </p:cNvPr>
          <p:cNvSpPr txBox="1">
            <a:spLocks/>
          </p:cNvSpPr>
          <p:nvPr/>
        </p:nvSpPr>
        <p:spPr>
          <a:xfrm>
            <a:off x="5342013" y="4878237"/>
            <a:ext cx="1960521" cy="48613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da-DK" sz="1000" dirty="0">
                <a:latin typeface="+mn-lt"/>
              </a:rPr>
              <a:t>Elementer som gør, at kommunikationen mislykkes</a:t>
            </a:r>
          </a:p>
        </p:txBody>
      </p:sp>
      <p:sp>
        <p:nvSpPr>
          <p:cNvPr id="18" name="Pladsholder til tekst 3">
            <a:extLst>
              <a:ext uri="{FF2B5EF4-FFF2-40B4-BE49-F238E27FC236}">
                <a16:creationId xmlns:a16="http://schemas.microsoft.com/office/drawing/2014/main" id="{C39554E8-7C0E-93D8-DE45-F91647B3978B}"/>
              </a:ext>
            </a:extLst>
          </p:cNvPr>
          <p:cNvSpPr txBox="1">
            <a:spLocks/>
          </p:cNvSpPr>
          <p:nvPr/>
        </p:nvSpPr>
        <p:spPr>
          <a:xfrm>
            <a:off x="3828895" y="6044543"/>
            <a:ext cx="1741644" cy="48613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da-DK" sz="1000" dirty="0">
                <a:latin typeface="+mn-lt"/>
              </a:rPr>
              <a:t>Respons fra modtageren fx handling og/ eller svar</a:t>
            </a:r>
          </a:p>
        </p:txBody>
      </p:sp>
      <p:sp>
        <p:nvSpPr>
          <p:cNvPr id="21" name="Pil op 20">
            <a:extLst>
              <a:ext uri="{FF2B5EF4-FFF2-40B4-BE49-F238E27FC236}">
                <a16:creationId xmlns:a16="http://schemas.microsoft.com/office/drawing/2014/main" id="{6FADE07C-F102-769D-7659-47FF11A7BBC6}"/>
              </a:ext>
            </a:extLst>
          </p:cNvPr>
          <p:cNvSpPr/>
          <p:nvPr/>
        </p:nvSpPr>
        <p:spPr>
          <a:xfrm rot="5400000">
            <a:off x="3448831" y="3152033"/>
            <a:ext cx="185685" cy="486408"/>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5" name="Afrundet rektangel 4">
            <a:extLst>
              <a:ext uri="{FF2B5EF4-FFF2-40B4-BE49-F238E27FC236}">
                <a16:creationId xmlns:a16="http://schemas.microsoft.com/office/drawing/2014/main" id="{56EB9E8A-1168-7871-2D55-E948315B4986}"/>
              </a:ext>
            </a:extLst>
          </p:cNvPr>
          <p:cNvSpPr/>
          <p:nvPr/>
        </p:nvSpPr>
        <p:spPr>
          <a:xfrm>
            <a:off x="2322686" y="3143711"/>
            <a:ext cx="1301988" cy="486136"/>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i="0" u="none" strike="noStrike" dirty="0">
                <a:solidFill>
                  <a:schemeClr val="bg1"/>
                </a:solidFill>
                <a:effectLst/>
                <a:cs typeface="Archivo" pitchFamily="2" charset="77"/>
              </a:rPr>
              <a:t>Afsender</a:t>
            </a:r>
          </a:p>
        </p:txBody>
      </p:sp>
      <p:sp>
        <p:nvSpPr>
          <p:cNvPr id="23" name="Pil op 22">
            <a:extLst>
              <a:ext uri="{FF2B5EF4-FFF2-40B4-BE49-F238E27FC236}">
                <a16:creationId xmlns:a16="http://schemas.microsoft.com/office/drawing/2014/main" id="{F8DB2DCD-95D6-B7FE-30F9-94EEDCA7A656}"/>
              </a:ext>
            </a:extLst>
          </p:cNvPr>
          <p:cNvSpPr/>
          <p:nvPr/>
        </p:nvSpPr>
        <p:spPr>
          <a:xfrm rot="5400000">
            <a:off x="5022365" y="3152034"/>
            <a:ext cx="185685" cy="486408"/>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24" name="Pil op 23">
            <a:extLst>
              <a:ext uri="{FF2B5EF4-FFF2-40B4-BE49-F238E27FC236}">
                <a16:creationId xmlns:a16="http://schemas.microsoft.com/office/drawing/2014/main" id="{A60A94E5-B8E0-9CDD-0AC1-F85B98547050}"/>
              </a:ext>
            </a:extLst>
          </p:cNvPr>
          <p:cNvSpPr/>
          <p:nvPr/>
        </p:nvSpPr>
        <p:spPr>
          <a:xfrm rot="5400000">
            <a:off x="7009170" y="3217940"/>
            <a:ext cx="185685" cy="378671"/>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25" name="Pil op 24">
            <a:extLst>
              <a:ext uri="{FF2B5EF4-FFF2-40B4-BE49-F238E27FC236}">
                <a16:creationId xmlns:a16="http://schemas.microsoft.com/office/drawing/2014/main" id="{F71FF56F-CE1F-4B23-6409-4F3BBB838F84}"/>
              </a:ext>
            </a:extLst>
          </p:cNvPr>
          <p:cNvSpPr/>
          <p:nvPr/>
        </p:nvSpPr>
        <p:spPr>
          <a:xfrm rot="5400000">
            <a:off x="8572172" y="3164072"/>
            <a:ext cx="185685" cy="486408"/>
          </a:xfrm>
          <a:prstGeom prst="upArrow">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6" name="Afrundet rektangel 5">
            <a:extLst>
              <a:ext uri="{FF2B5EF4-FFF2-40B4-BE49-F238E27FC236}">
                <a16:creationId xmlns:a16="http://schemas.microsoft.com/office/drawing/2014/main" id="{D8FB062E-73B6-5FEE-5266-24358290BAD1}"/>
              </a:ext>
            </a:extLst>
          </p:cNvPr>
          <p:cNvSpPr/>
          <p:nvPr/>
        </p:nvSpPr>
        <p:spPr>
          <a:xfrm>
            <a:off x="3834039" y="3143711"/>
            <a:ext cx="1366769" cy="48613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i="0" u="none" strike="noStrike" dirty="0">
                <a:solidFill>
                  <a:schemeClr val="tx1"/>
                </a:solidFill>
                <a:effectLst/>
                <a:cs typeface="Archivo" pitchFamily="2" charset="77"/>
              </a:rPr>
              <a:t>Indkodning</a:t>
            </a:r>
          </a:p>
        </p:txBody>
      </p:sp>
      <p:sp>
        <p:nvSpPr>
          <p:cNvPr id="7" name="Afrundet rektangel 6">
            <a:extLst>
              <a:ext uri="{FF2B5EF4-FFF2-40B4-BE49-F238E27FC236}">
                <a16:creationId xmlns:a16="http://schemas.microsoft.com/office/drawing/2014/main" id="{BEC2E072-5A60-B3CE-5278-E1EC1694E27D}"/>
              </a:ext>
            </a:extLst>
          </p:cNvPr>
          <p:cNvSpPr/>
          <p:nvPr/>
        </p:nvSpPr>
        <p:spPr>
          <a:xfrm>
            <a:off x="5462956" y="2796835"/>
            <a:ext cx="1659205" cy="1152836"/>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i="0" u="none" strike="noStrike" dirty="0">
                <a:solidFill>
                  <a:schemeClr val="tx1"/>
                </a:solidFill>
                <a:effectLst/>
                <a:cs typeface="Archivo" pitchFamily="2" charset="77"/>
              </a:rPr>
              <a:t>Budskab og </a:t>
            </a:r>
            <a:r>
              <a:rPr lang="da-DK" sz="1100" b="1" dirty="0" err="1">
                <a:solidFill>
                  <a:schemeClr val="tx1"/>
                </a:solidFill>
                <a:cs typeface="Archivo" pitchFamily="2" charset="77"/>
              </a:rPr>
              <a:t>kommunikations-</a:t>
            </a:r>
            <a:r>
              <a:rPr lang="da-DK" sz="1100" b="1" i="0" u="none" strike="noStrike" dirty="0" err="1">
                <a:solidFill>
                  <a:schemeClr val="tx1"/>
                </a:solidFill>
                <a:effectLst/>
                <a:cs typeface="Archivo" pitchFamily="2" charset="77"/>
              </a:rPr>
              <a:t>kanal</a:t>
            </a:r>
            <a:endParaRPr lang="da-DK" sz="1100" b="1" i="0" u="none" strike="noStrike" dirty="0">
              <a:solidFill>
                <a:schemeClr val="tx1"/>
              </a:solidFill>
              <a:effectLst/>
              <a:cs typeface="Archivo" pitchFamily="2" charset="77"/>
            </a:endParaRPr>
          </a:p>
        </p:txBody>
      </p:sp>
      <p:sp>
        <p:nvSpPr>
          <p:cNvPr id="8" name="Afrundet rektangel 7">
            <a:extLst>
              <a:ext uri="{FF2B5EF4-FFF2-40B4-BE49-F238E27FC236}">
                <a16:creationId xmlns:a16="http://schemas.microsoft.com/office/drawing/2014/main" id="{9F0174C6-FFD7-35FF-E1C0-B61AAF0A15A1}"/>
              </a:ext>
            </a:extLst>
          </p:cNvPr>
          <p:cNvSpPr/>
          <p:nvPr/>
        </p:nvSpPr>
        <p:spPr>
          <a:xfrm>
            <a:off x="7396667" y="3141947"/>
            <a:ext cx="1366769" cy="486136"/>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i="0" u="none" strike="noStrike" dirty="0">
                <a:solidFill>
                  <a:schemeClr val="tx1"/>
                </a:solidFill>
                <a:effectLst/>
                <a:cs typeface="Archivo" pitchFamily="2" charset="77"/>
              </a:rPr>
              <a:t>Afkodning</a:t>
            </a:r>
          </a:p>
        </p:txBody>
      </p:sp>
      <p:sp>
        <p:nvSpPr>
          <p:cNvPr id="26" name="Pil op 25">
            <a:extLst>
              <a:ext uri="{FF2B5EF4-FFF2-40B4-BE49-F238E27FC236}">
                <a16:creationId xmlns:a16="http://schemas.microsoft.com/office/drawing/2014/main" id="{DDDFA0C4-7491-23C8-5485-10454F160ED7}"/>
              </a:ext>
            </a:extLst>
          </p:cNvPr>
          <p:cNvSpPr/>
          <p:nvPr/>
        </p:nvSpPr>
        <p:spPr>
          <a:xfrm>
            <a:off x="5852486" y="4014961"/>
            <a:ext cx="185685" cy="486408"/>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27" name="Pil op 26">
            <a:extLst>
              <a:ext uri="{FF2B5EF4-FFF2-40B4-BE49-F238E27FC236}">
                <a16:creationId xmlns:a16="http://schemas.microsoft.com/office/drawing/2014/main" id="{BE2D4C1A-A6CA-7CDB-BE7F-B3526FCC23D1}"/>
              </a:ext>
            </a:extLst>
          </p:cNvPr>
          <p:cNvSpPr/>
          <p:nvPr/>
        </p:nvSpPr>
        <p:spPr>
          <a:xfrm>
            <a:off x="6229430" y="4014961"/>
            <a:ext cx="185685" cy="486408"/>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28" name="Pil op 27">
            <a:extLst>
              <a:ext uri="{FF2B5EF4-FFF2-40B4-BE49-F238E27FC236}">
                <a16:creationId xmlns:a16="http://schemas.microsoft.com/office/drawing/2014/main" id="{AAC96548-51A6-29EB-2263-86B70D1FB81A}"/>
              </a:ext>
            </a:extLst>
          </p:cNvPr>
          <p:cNvSpPr/>
          <p:nvPr/>
        </p:nvSpPr>
        <p:spPr>
          <a:xfrm>
            <a:off x="6606374" y="4014961"/>
            <a:ext cx="185685" cy="486408"/>
          </a:xfrm>
          <a:prstGeom prst="up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gn="l"/>
            <a:endParaRPr lang="da-DK" sz="1400" b="1" i="0" u="none" strike="noStrike" dirty="0">
              <a:solidFill>
                <a:schemeClr val="bg1"/>
              </a:solidFill>
              <a:effectLst/>
              <a:cs typeface="Archivo" pitchFamily="2" charset="77"/>
            </a:endParaRPr>
          </a:p>
        </p:txBody>
      </p:sp>
      <p:sp>
        <p:nvSpPr>
          <p:cNvPr id="10" name="Afrundet rektangel 9">
            <a:extLst>
              <a:ext uri="{FF2B5EF4-FFF2-40B4-BE49-F238E27FC236}">
                <a16:creationId xmlns:a16="http://schemas.microsoft.com/office/drawing/2014/main" id="{DE46F2BE-1AFE-F53E-2A29-888462601E2D}"/>
              </a:ext>
            </a:extLst>
          </p:cNvPr>
          <p:cNvSpPr/>
          <p:nvPr/>
        </p:nvSpPr>
        <p:spPr>
          <a:xfrm>
            <a:off x="5638890" y="4371090"/>
            <a:ext cx="1366769" cy="486136"/>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100" b="1" dirty="0">
                <a:solidFill>
                  <a:schemeClr val="bg1"/>
                </a:solidFill>
                <a:cs typeface="Archivo" pitchFamily="2" charset="77"/>
              </a:rPr>
              <a:t>Støj</a:t>
            </a:r>
            <a:endParaRPr lang="da-DK" sz="1100" b="1" i="0" u="none" strike="noStrike" dirty="0">
              <a:solidFill>
                <a:schemeClr val="bg1"/>
              </a:solidFill>
              <a:effectLst/>
              <a:cs typeface="Archivo" pitchFamily="2" charset="77"/>
            </a:endParaRPr>
          </a:p>
        </p:txBody>
      </p:sp>
    </p:spTree>
    <p:extLst>
      <p:ext uri="{BB962C8B-B14F-4D97-AF65-F5344CB8AC3E}">
        <p14:creationId xmlns:p14="http://schemas.microsoft.com/office/powerpoint/2010/main" val="3985198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21BC991F-4721-93FA-85B1-68C1BD1DD953}"/>
              </a:ext>
            </a:extLst>
          </p:cNvPr>
          <p:cNvSpPr>
            <a:spLocks noGrp="1"/>
          </p:cNvSpPr>
          <p:nvPr>
            <p:ph type="body" sz="half" idx="4294967295"/>
          </p:nvPr>
        </p:nvSpPr>
        <p:spPr>
          <a:xfrm>
            <a:off x="838199" y="2160491"/>
            <a:ext cx="6545264" cy="2186222"/>
          </a:xfrm>
        </p:spPr>
        <p:txBody>
          <a:bodyPr/>
          <a:lstStyle/>
          <a:p>
            <a:pPr marL="285750" indent="-285750">
              <a:buFont typeface="Arial" panose="020B0604020202020204" pitchFamily="34" charset="0"/>
              <a:buChar char="•"/>
            </a:pPr>
            <a:r>
              <a:rPr lang="da-DK" dirty="0"/>
              <a:t>Dårlig lyd </a:t>
            </a:r>
          </a:p>
          <a:p>
            <a:pPr marL="285750" indent="-285750">
              <a:buFont typeface="Arial" panose="020B0604020202020204" pitchFamily="34" charset="0"/>
              <a:buChar char="•"/>
            </a:pPr>
            <a:r>
              <a:rPr lang="da-DK" dirty="0"/>
              <a:t>Brug af teknisk fagsprog, som modtageren ikke forstår</a:t>
            </a:r>
          </a:p>
          <a:p>
            <a:pPr marL="285750" indent="-285750">
              <a:buFont typeface="Arial" panose="020B0604020202020204" pitchFamily="34" charset="0"/>
              <a:buChar char="•"/>
            </a:pPr>
            <a:r>
              <a:rPr lang="da-DK" dirty="0"/>
              <a:t>Uklarhed om ansvar og roller i budskabet </a:t>
            </a:r>
            <a:br>
              <a:rPr lang="da-DK" dirty="0"/>
            </a:br>
            <a:r>
              <a:rPr lang="da-DK" dirty="0"/>
              <a:t>(fx “hvem skal handle på det her?”)</a:t>
            </a:r>
          </a:p>
          <a:p>
            <a:pPr marL="285750" indent="-285750">
              <a:buFont typeface="Arial" panose="020B0604020202020204" pitchFamily="34" charset="0"/>
              <a:buChar char="•"/>
            </a:pPr>
            <a:r>
              <a:rPr lang="da-DK" dirty="0"/>
              <a:t>Budskabet drukner i mængden af mails, opslag og nyhedsbreve</a:t>
            </a:r>
          </a:p>
          <a:p>
            <a:pPr marL="285750" indent="-285750">
              <a:buFont typeface="Arial" panose="020B0604020202020204" pitchFamily="34" charset="0"/>
              <a:buChar char="•"/>
            </a:pPr>
            <a:r>
              <a:rPr lang="da-DK" dirty="0"/>
              <a:t>Modtageren er travl, stresset eller uengageret</a:t>
            </a:r>
          </a:p>
        </p:txBody>
      </p:sp>
      <p:sp>
        <p:nvSpPr>
          <p:cNvPr id="4" name="Pladsholder til tekst 3">
            <a:extLst>
              <a:ext uri="{FF2B5EF4-FFF2-40B4-BE49-F238E27FC236}">
                <a16:creationId xmlns:a16="http://schemas.microsoft.com/office/drawing/2014/main" id="{32B1D7F1-C01F-7793-2A0E-CBCEC7DE0E1E}"/>
              </a:ext>
            </a:extLst>
          </p:cNvPr>
          <p:cNvSpPr>
            <a:spLocks noGrp="1"/>
          </p:cNvSpPr>
          <p:nvPr>
            <p:ph type="body" sz="half" idx="4294967295"/>
          </p:nvPr>
        </p:nvSpPr>
        <p:spPr>
          <a:xfrm>
            <a:off x="838199" y="5625683"/>
            <a:ext cx="4439920" cy="315157"/>
          </a:xfrm>
        </p:spPr>
        <p:txBody>
          <a:bodyPr/>
          <a:lstStyle/>
          <a:p>
            <a:r>
              <a:rPr lang="da-DK" sz="1000" dirty="0">
                <a:latin typeface="Century Gothic" panose="020B0502020202020204" pitchFamily="34" charset="0"/>
                <a:hlinkClick r:id="rId2"/>
              </a:rPr>
              <a:t>(Communication Theory, 2024)</a:t>
            </a:r>
            <a:endParaRPr lang="da-DK" sz="1000" dirty="0">
              <a:latin typeface="Century Gothic" panose="020B0502020202020204" pitchFamily="34" charset="0"/>
            </a:endParaRPr>
          </a:p>
        </p:txBody>
      </p:sp>
      <p:sp>
        <p:nvSpPr>
          <p:cNvPr id="5" name="Tekstfelt 4">
            <a:extLst>
              <a:ext uri="{FF2B5EF4-FFF2-40B4-BE49-F238E27FC236}">
                <a16:creationId xmlns:a16="http://schemas.microsoft.com/office/drawing/2014/main" id="{40856737-3F2B-6DA6-35F1-33B9A3D4F43D}"/>
              </a:ext>
            </a:extLst>
          </p:cNvPr>
          <p:cNvSpPr txBox="1"/>
          <p:nvPr/>
        </p:nvSpPr>
        <p:spPr>
          <a:xfrm>
            <a:off x="838199" y="907488"/>
            <a:ext cx="7808923" cy="1005083"/>
          </a:xfrm>
          <a:prstGeom prst="rect">
            <a:avLst/>
          </a:prstGeom>
          <a:noFill/>
        </p:spPr>
        <p:txBody>
          <a:bodyPr wrap="square" rtlCol="0">
            <a:spAutoFit/>
          </a:bodyPr>
          <a:lstStyle/>
          <a:p>
            <a:pPr>
              <a:lnSpc>
                <a:spcPct val="150000"/>
              </a:lnSpc>
            </a:pPr>
            <a:r>
              <a:rPr lang="da-DK" sz="4500" dirty="0">
                <a:solidFill>
                  <a:srgbClr val="033839"/>
                </a:solidFill>
                <a:latin typeface="+mj-lt"/>
                <a:cs typeface="Archivo Medium" pitchFamily="2" charset="0"/>
              </a:rPr>
              <a:t>Eksempler på støj</a:t>
            </a:r>
          </a:p>
        </p:txBody>
      </p:sp>
    </p:spTree>
    <p:extLst>
      <p:ext uri="{BB962C8B-B14F-4D97-AF65-F5344CB8AC3E}">
        <p14:creationId xmlns:p14="http://schemas.microsoft.com/office/powerpoint/2010/main" val="922558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12D99731-DA47-CE9D-8112-1F4D16B18592}"/>
              </a:ext>
            </a:extLst>
          </p:cNvPr>
          <p:cNvSpPr>
            <a:spLocks noGrp="1"/>
          </p:cNvSpPr>
          <p:nvPr>
            <p:ph type="body" sz="half" idx="4294967295"/>
          </p:nvPr>
        </p:nvSpPr>
        <p:spPr>
          <a:xfrm>
            <a:off x="4096042" y="2790542"/>
            <a:ext cx="7186945" cy="3583753"/>
          </a:xfrm>
        </p:spPr>
        <p:txBody>
          <a:bodyPr/>
          <a:lstStyle/>
          <a:p>
            <a:pPr>
              <a:lnSpc>
                <a:spcPct val="100000"/>
              </a:lnSpc>
            </a:pPr>
            <a:r>
              <a:rPr lang="da-DK" dirty="0"/>
              <a:t>Effektiv kommunikation starter med at forstå, hvordan modtageren oplever og afkoder ens budskab. </a:t>
            </a:r>
          </a:p>
          <a:p>
            <a:pPr>
              <a:lnSpc>
                <a:spcPct val="100000"/>
              </a:lnSpc>
            </a:pPr>
            <a:r>
              <a:rPr lang="da-DK" b="1" dirty="0"/>
              <a:t>Overvej disse elementer:</a:t>
            </a:r>
          </a:p>
          <a:p>
            <a:pPr marL="285750" indent="-285750">
              <a:lnSpc>
                <a:spcPct val="100000"/>
              </a:lnSpc>
              <a:buFont typeface="Arial" panose="020B0604020202020204" pitchFamily="34" charset="0"/>
              <a:buChar char="•"/>
            </a:pPr>
            <a:r>
              <a:rPr lang="da-DK" b="1" dirty="0"/>
              <a:t>Hvem skal modtage dette?</a:t>
            </a:r>
            <a:br>
              <a:rPr lang="da-DK" dirty="0"/>
            </a:br>
            <a:r>
              <a:rPr lang="da-DK" dirty="0"/>
              <a:t>Overvej modtagerens rolle (slutbruger, driftspersonale, ledelse) og hverdag.</a:t>
            </a:r>
          </a:p>
          <a:p>
            <a:pPr marL="285750" indent="-285750">
              <a:lnSpc>
                <a:spcPct val="100000"/>
              </a:lnSpc>
              <a:buFont typeface="Arial" panose="020B0604020202020204" pitchFamily="34" charset="0"/>
              <a:buChar char="•"/>
            </a:pPr>
            <a:r>
              <a:rPr lang="da-DK" b="1" dirty="0"/>
              <a:t>Hvad ved målgruppen i forvejen?</a:t>
            </a:r>
            <a:br>
              <a:rPr lang="da-DK" dirty="0"/>
            </a:br>
            <a:r>
              <a:rPr lang="da-DK" dirty="0"/>
              <a:t>Har de brug for en introduktion, baggrund eller blot konkrete instruktioner for at forstå budskabet?</a:t>
            </a:r>
          </a:p>
          <a:p>
            <a:pPr marL="285750" indent="-285750">
              <a:lnSpc>
                <a:spcPct val="100000"/>
              </a:lnSpc>
              <a:buFont typeface="Arial" panose="020B0604020202020204" pitchFamily="34" charset="0"/>
              <a:buChar char="•"/>
            </a:pPr>
            <a:r>
              <a:rPr lang="da-DK" b="1" dirty="0"/>
              <a:t>Hvad skal målgruppen vide, forstå eller gøre bagefter?</a:t>
            </a:r>
            <a:br>
              <a:rPr lang="da-DK" dirty="0"/>
            </a:br>
            <a:r>
              <a:rPr lang="da-DK" dirty="0"/>
              <a:t>Vær tydelig om, hvilken handling eller viden kommunikationen skal føre til.</a:t>
            </a:r>
          </a:p>
          <a:p>
            <a:pPr marL="285750" indent="-285750">
              <a:lnSpc>
                <a:spcPct val="100000"/>
              </a:lnSpc>
              <a:buFont typeface="Arial" panose="020B0604020202020204" pitchFamily="34" charset="0"/>
              <a:buChar char="•"/>
            </a:pPr>
            <a:r>
              <a:rPr lang="da-DK" b="1" dirty="0"/>
              <a:t>Hvad kan forstyrre og fremme budskabet?</a:t>
            </a:r>
            <a:br>
              <a:rPr lang="da-DK" dirty="0"/>
            </a:br>
            <a:r>
              <a:rPr lang="da-DK" dirty="0"/>
              <a:t>Tænk på støj, eks. tekniske ord, sproget, visuelle elementer og mængden af information.</a:t>
            </a:r>
          </a:p>
        </p:txBody>
      </p:sp>
      <p:sp>
        <p:nvSpPr>
          <p:cNvPr id="4" name="Tekstfelt 3">
            <a:extLst>
              <a:ext uri="{FF2B5EF4-FFF2-40B4-BE49-F238E27FC236}">
                <a16:creationId xmlns:a16="http://schemas.microsoft.com/office/drawing/2014/main" id="{F666AB03-7E19-560F-B00B-10F7F7D2806E}"/>
              </a:ext>
            </a:extLst>
          </p:cNvPr>
          <p:cNvSpPr txBox="1"/>
          <p:nvPr/>
        </p:nvSpPr>
        <p:spPr>
          <a:xfrm>
            <a:off x="3994442" y="1634225"/>
            <a:ext cx="7808923" cy="1005083"/>
          </a:xfrm>
          <a:prstGeom prst="rect">
            <a:avLst/>
          </a:prstGeom>
          <a:noFill/>
        </p:spPr>
        <p:txBody>
          <a:bodyPr wrap="square" rtlCol="0">
            <a:spAutoFit/>
          </a:bodyPr>
          <a:lstStyle/>
          <a:p>
            <a:pPr>
              <a:lnSpc>
                <a:spcPct val="150000"/>
              </a:lnSpc>
            </a:pPr>
            <a:r>
              <a:rPr lang="da-DK" sz="4500" dirty="0">
                <a:latin typeface="+mj-lt"/>
                <a:cs typeface="Archivo Medium" pitchFamily="2" charset="0"/>
              </a:rPr>
              <a:t>Tænk som målgruppen</a:t>
            </a:r>
          </a:p>
        </p:txBody>
      </p:sp>
    </p:spTree>
    <p:extLst>
      <p:ext uri="{BB962C8B-B14F-4D97-AF65-F5344CB8AC3E}">
        <p14:creationId xmlns:p14="http://schemas.microsoft.com/office/powerpoint/2010/main" val="16010105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5AA301F-C798-0657-4C85-9842786F163C}"/>
              </a:ext>
            </a:extLst>
          </p:cNvPr>
          <p:cNvSpPr txBox="1"/>
          <p:nvPr/>
        </p:nvSpPr>
        <p:spPr>
          <a:xfrm>
            <a:off x="1324328" y="1382380"/>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Eksempler fra praksis</a:t>
            </a:r>
          </a:p>
        </p:txBody>
      </p:sp>
      <p:sp>
        <p:nvSpPr>
          <p:cNvPr id="5" name="Tekstfelt 4">
            <a:extLst>
              <a:ext uri="{FF2B5EF4-FFF2-40B4-BE49-F238E27FC236}">
                <a16:creationId xmlns:a16="http://schemas.microsoft.com/office/drawing/2014/main" id="{E21DAB23-8CB8-3540-52B1-3C3DA636CFE9}"/>
              </a:ext>
            </a:extLst>
          </p:cNvPr>
          <p:cNvSpPr txBox="1"/>
          <p:nvPr/>
        </p:nvSpPr>
        <p:spPr>
          <a:xfrm>
            <a:off x="1324328" y="2633955"/>
            <a:ext cx="6875638" cy="3539430"/>
          </a:xfrm>
          <a:prstGeom prst="rect">
            <a:avLst/>
          </a:prstGeom>
          <a:noFill/>
        </p:spPr>
        <p:txBody>
          <a:bodyPr wrap="square" rtlCol="0">
            <a:spAutoFit/>
          </a:bodyPr>
          <a:lstStyle/>
          <a:p>
            <a:r>
              <a:rPr lang="da-DK" sz="1400" dirty="0"/>
              <a:t>I gennem dette modul vil tre almene cases blive fremhævet, da de giver gode eksempler på, hvornår kommunikation fungerer og hvilke udfordringer, der kan opstå.</a:t>
            </a:r>
            <a:br>
              <a:rPr lang="da-DK" sz="1400" dirty="0"/>
            </a:br>
            <a:endParaRPr lang="da-DK" sz="1400" dirty="0"/>
          </a:p>
          <a:p>
            <a:pPr>
              <a:lnSpc>
                <a:spcPct val="100000"/>
              </a:lnSpc>
            </a:pPr>
            <a:r>
              <a:rPr lang="da-DK" sz="1400" b="1" dirty="0">
                <a:cs typeface="Arial Narrow"/>
              </a:rPr>
              <a:t>Case 1: </a:t>
            </a:r>
            <a:r>
              <a:rPr lang="da-DK" sz="1400" b="1" dirty="0" err="1">
                <a:cs typeface="Arial Narrow"/>
              </a:rPr>
              <a:t>Økohus</a:t>
            </a:r>
            <a:r>
              <a:rPr lang="da-DK" sz="1400" b="1" dirty="0">
                <a:cs typeface="Arial Narrow"/>
              </a:rPr>
              <a:t> 99, Ikast</a:t>
            </a:r>
            <a:br>
              <a:rPr lang="da-DK" sz="1400" b="1" dirty="0">
                <a:cs typeface="Arial Narrow"/>
              </a:rPr>
            </a:br>
            <a:r>
              <a:rPr lang="da-DK" sz="1400" dirty="0">
                <a:cs typeface="Arial Narrow"/>
              </a:rPr>
              <a:t>38 almene rækkehus familieboliger på mellem 80-100 m</a:t>
            </a:r>
            <a:r>
              <a:rPr lang="da-DK" sz="1400" baseline="30000" dirty="0">
                <a:cs typeface="Arial Narrow"/>
              </a:rPr>
              <a:t>2</a:t>
            </a:r>
            <a:r>
              <a:rPr lang="da-DK" sz="1400" dirty="0">
                <a:cs typeface="Arial Narrow"/>
              </a:rPr>
              <a:t>.</a:t>
            </a:r>
            <a:br>
              <a:rPr lang="da-DK" sz="1400" dirty="0">
                <a:cs typeface="Arial Narrow"/>
              </a:rPr>
            </a:br>
            <a:endParaRPr lang="da-DK" sz="1400" dirty="0">
              <a:cs typeface="Arial Narrow"/>
            </a:endParaRPr>
          </a:p>
          <a:p>
            <a:pPr>
              <a:lnSpc>
                <a:spcPct val="100000"/>
              </a:lnSpc>
            </a:pPr>
            <a:r>
              <a:rPr lang="da-DK" sz="1400" b="1" dirty="0">
                <a:latin typeface="Quicksand" pitchFamily="2" charset="77"/>
                <a:cs typeface="Arial Narrow"/>
              </a:rPr>
              <a:t>Bæredygtighedsløsninger:</a:t>
            </a:r>
          </a:p>
          <a:p>
            <a:pPr marL="285750" indent="-285750">
              <a:lnSpc>
                <a:spcPct val="100000"/>
              </a:lnSpc>
              <a:buFont typeface="Arial" panose="020B0604020202020204" pitchFamily="34" charset="0"/>
              <a:buChar char="•"/>
            </a:pPr>
            <a:r>
              <a:rPr lang="da-DK" sz="1400" dirty="0">
                <a:latin typeface="Quicksand" pitchFamily="2" charset="77"/>
                <a:cs typeface="Arial Narrow"/>
              </a:rPr>
              <a:t>1. generation af lavenergibyggeri med økologiske tiltag</a:t>
            </a:r>
          </a:p>
          <a:p>
            <a:pPr marL="285750" indent="-285750">
              <a:lnSpc>
                <a:spcPct val="100000"/>
              </a:lnSpc>
              <a:buFont typeface="Arial" panose="020B0604020202020204" pitchFamily="34" charset="0"/>
              <a:buChar char="•"/>
            </a:pPr>
            <a:r>
              <a:rPr lang="da-DK" sz="1400" dirty="0">
                <a:latin typeface="Quicksand" pitchFamily="2" charset="77"/>
                <a:cs typeface="Arial Narrow"/>
              </a:rPr>
              <a:t>Det zoneopdelte hus</a:t>
            </a:r>
          </a:p>
          <a:p>
            <a:pPr marL="285750" indent="-285750">
              <a:lnSpc>
                <a:spcPct val="100000"/>
              </a:lnSpc>
              <a:buFont typeface="Arial" panose="020B0604020202020204" pitchFamily="34" charset="0"/>
              <a:buChar char="•"/>
            </a:pPr>
            <a:r>
              <a:rPr lang="da-DK" sz="1400" dirty="0">
                <a:latin typeface="Quicksand" pitchFamily="2" charset="77"/>
                <a:cs typeface="Arial Narrow"/>
              </a:rPr>
              <a:t>Udnyttelse af passiv solvarme</a:t>
            </a:r>
          </a:p>
          <a:p>
            <a:pPr marL="285750" indent="-285750">
              <a:lnSpc>
                <a:spcPct val="100000"/>
              </a:lnSpc>
              <a:buFont typeface="Arial" panose="020B0604020202020204" pitchFamily="34" charset="0"/>
              <a:buChar char="•"/>
            </a:pPr>
            <a:r>
              <a:rPr lang="da-DK" sz="1400" dirty="0">
                <a:latin typeface="Quicksand" pitchFamily="2" charset="77"/>
                <a:cs typeface="Arial Narrow"/>
              </a:rPr>
              <a:t>Miljøvenlige materialer og overfladebehandlinger</a:t>
            </a:r>
          </a:p>
          <a:p>
            <a:pPr marL="285750" indent="-285750">
              <a:lnSpc>
                <a:spcPct val="100000"/>
              </a:lnSpc>
              <a:buFont typeface="Arial" panose="020B0604020202020204" pitchFamily="34" charset="0"/>
              <a:buChar char="•"/>
            </a:pPr>
            <a:r>
              <a:rPr lang="da-DK" sz="1400" dirty="0">
                <a:latin typeface="Quicksand" pitchFamily="2" charset="77"/>
                <a:cs typeface="Arial Narrow"/>
              </a:rPr>
              <a:t>Rodzoneanlæg og vandkanaler der medvirker til boligernes </a:t>
            </a:r>
            <a:br>
              <a:rPr lang="da-DK" sz="1400" dirty="0">
                <a:latin typeface="Quicksand" pitchFamily="2" charset="77"/>
                <a:cs typeface="Arial Narrow"/>
              </a:rPr>
            </a:br>
            <a:r>
              <a:rPr lang="da-DK" sz="1400" dirty="0">
                <a:latin typeface="Quicksand" pitchFamily="2" charset="77"/>
                <a:cs typeface="Arial Narrow"/>
              </a:rPr>
              <a:t>afkøling </a:t>
            </a:r>
          </a:p>
          <a:p>
            <a:pPr marL="285750" indent="-285750">
              <a:lnSpc>
                <a:spcPct val="100000"/>
              </a:lnSpc>
              <a:buFont typeface="Arial" panose="020B0604020202020204" pitchFamily="34" charset="0"/>
              <a:buChar char="•"/>
            </a:pPr>
            <a:r>
              <a:rPr lang="da-DK" sz="1400" dirty="0">
                <a:latin typeface="Quicksand" pitchFamily="2" charset="77"/>
                <a:cs typeface="Arial Narrow"/>
              </a:rPr>
              <a:t>Der har været større grad af brugerinvolvering for at få de </a:t>
            </a:r>
            <a:br>
              <a:rPr lang="da-DK" sz="1400" dirty="0">
                <a:latin typeface="Quicksand" pitchFamily="2" charset="77"/>
                <a:cs typeface="Arial Narrow"/>
              </a:rPr>
            </a:br>
            <a:r>
              <a:rPr lang="da-DK" sz="1400" dirty="0">
                <a:latin typeface="Quicksand" pitchFamily="2" charset="77"/>
                <a:cs typeface="Arial Narrow"/>
              </a:rPr>
              <a:t>bæredygtige intentioner til at fungere i praksis</a:t>
            </a:r>
          </a:p>
        </p:txBody>
      </p:sp>
      <p:pic>
        <p:nvPicPr>
          <p:cNvPr id="6" name="Billede 5">
            <a:extLst>
              <a:ext uri="{FF2B5EF4-FFF2-40B4-BE49-F238E27FC236}">
                <a16:creationId xmlns:a16="http://schemas.microsoft.com/office/drawing/2014/main" id="{C61F6545-5AE4-674C-D329-D4701A7DACA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66623" y="3650829"/>
            <a:ext cx="3995457" cy="2631100"/>
          </a:xfrm>
          <a:prstGeom prst="roundRect">
            <a:avLst>
              <a:gd name="adj" fmla="val 3969"/>
            </a:avLst>
          </a:prstGeom>
          <a:ln>
            <a:noFill/>
          </a:ln>
          <a:effectLst/>
        </p:spPr>
      </p:pic>
      <p:sp>
        <p:nvSpPr>
          <p:cNvPr id="8" name="Pladsholder til tekst 3">
            <a:extLst>
              <a:ext uri="{FF2B5EF4-FFF2-40B4-BE49-F238E27FC236}">
                <a16:creationId xmlns:a16="http://schemas.microsoft.com/office/drawing/2014/main" id="{BC93A12A-78BE-74F9-D43F-3150E916C40C}"/>
              </a:ext>
            </a:extLst>
          </p:cNvPr>
          <p:cNvSpPr txBox="1">
            <a:spLocks/>
          </p:cNvSpPr>
          <p:nvPr/>
        </p:nvSpPr>
        <p:spPr>
          <a:xfrm>
            <a:off x="7071429" y="6412386"/>
            <a:ext cx="4439920" cy="315157"/>
          </a:xfrm>
          <a:prstGeom prst="rect">
            <a:avLst/>
          </a:prstGeom>
        </p:spPr>
        <p:txBody>
          <a:bodyPr vert="horz" wrap="square" lIns="91440" tIns="45720" rIns="91440" bIns="45720" rtlCol="0" anchor="ctr">
            <a:noAutofit/>
          </a:bodyPr>
          <a:lstStyle>
            <a:lvl1pPr marL="0" indent="0" algn="r" defTabSz="914400" rtl="0" eaLnBrk="1" latinLnBrk="0" hangingPunct="1">
              <a:lnSpc>
                <a:spcPct val="114000"/>
              </a:lnSpc>
              <a:spcBef>
                <a:spcPts val="1000"/>
              </a:spcBef>
              <a:buFont typeface="Arial" panose="020B0604020202020204" pitchFamily="34" charset="0"/>
              <a:buNone/>
              <a:defRPr sz="10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da-DK" dirty="0">
                <a:solidFill>
                  <a:schemeClr val="accent2"/>
                </a:solidFill>
                <a:latin typeface="+mn-lt"/>
              </a:rPr>
              <a:t>(Johansson, 2017)</a:t>
            </a:r>
          </a:p>
        </p:txBody>
      </p:sp>
    </p:spTree>
    <p:extLst>
      <p:ext uri="{BB962C8B-B14F-4D97-AF65-F5344CB8AC3E}">
        <p14:creationId xmlns:p14="http://schemas.microsoft.com/office/powerpoint/2010/main" val="7319726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7621BE93-9B89-F0D5-3411-FEEF26E4AC32}"/>
              </a:ext>
            </a:extLst>
          </p:cNvPr>
          <p:cNvSpPr txBox="1"/>
          <p:nvPr/>
        </p:nvSpPr>
        <p:spPr>
          <a:xfrm>
            <a:off x="1324328" y="1382380"/>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Eksempler fra praksis</a:t>
            </a:r>
          </a:p>
        </p:txBody>
      </p:sp>
      <p:sp>
        <p:nvSpPr>
          <p:cNvPr id="5" name="Tekstfelt 4">
            <a:extLst>
              <a:ext uri="{FF2B5EF4-FFF2-40B4-BE49-F238E27FC236}">
                <a16:creationId xmlns:a16="http://schemas.microsoft.com/office/drawing/2014/main" id="{62FBD256-F511-6D7A-3791-87E45561C015}"/>
              </a:ext>
            </a:extLst>
          </p:cNvPr>
          <p:cNvSpPr txBox="1"/>
          <p:nvPr/>
        </p:nvSpPr>
        <p:spPr>
          <a:xfrm>
            <a:off x="1324328" y="2633955"/>
            <a:ext cx="6875638" cy="3323987"/>
          </a:xfrm>
          <a:prstGeom prst="rect">
            <a:avLst/>
          </a:prstGeom>
          <a:noFill/>
        </p:spPr>
        <p:txBody>
          <a:bodyPr wrap="square" rtlCol="0">
            <a:spAutoFit/>
          </a:bodyPr>
          <a:lstStyle/>
          <a:p>
            <a:r>
              <a:rPr lang="da-DK" sz="1400" dirty="0"/>
              <a:t>I gennem dette modul vil tre almene cases blive fremhævet, da de giver gode eksempler på, hvornår kommunikation fungerer og hvilke udfordringer, der kan opstå.</a:t>
            </a:r>
            <a:br>
              <a:rPr lang="da-DK" sz="1400" dirty="0"/>
            </a:br>
            <a:endParaRPr lang="da-DK" sz="1400" dirty="0"/>
          </a:p>
          <a:p>
            <a:pPr>
              <a:lnSpc>
                <a:spcPct val="100000"/>
              </a:lnSpc>
            </a:pPr>
            <a:r>
              <a:rPr lang="da-DK" sz="1400" b="1" dirty="0">
                <a:cs typeface="Arial Narrow"/>
              </a:rPr>
              <a:t>Case 2: Lærkehaven III, Lystrup</a:t>
            </a:r>
            <a:br>
              <a:rPr lang="da-DK" sz="1400" b="1" dirty="0">
                <a:cs typeface="Arial Narrow"/>
              </a:rPr>
            </a:br>
            <a:r>
              <a:rPr lang="da-DK" sz="1400" dirty="0">
                <a:cs typeface="Arial Narrow"/>
              </a:rPr>
              <a:t>32 Almene rækkeboliger på mellem 100-110 m</a:t>
            </a:r>
            <a:r>
              <a:rPr lang="da-DK" sz="1400" baseline="30000" dirty="0">
                <a:cs typeface="Arial Narrow"/>
              </a:rPr>
              <a:t>2</a:t>
            </a:r>
            <a:r>
              <a:rPr lang="da-DK" sz="1400" dirty="0">
                <a:cs typeface="Arial Narrow"/>
              </a:rPr>
              <a:t>. </a:t>
            </a:r>
            <a:br>
              <a:rPr lang="da-DK" sz="1400" dirty="0">
                <a:cs typeface="Arial Narrow"/>
              </a:rPr>
            </a:br>
            <a:r>
              <a:rPr lang="da-DK" sz="1400" dirty="0">
                <a:cs typeface="Arial Narrow"/>
              </a:rPr>
              <a:t>Byggeriet vandt i 2012 prisen som ’Nordens bedste boligbyggeri’. </a:t>
            </a:r>
            <a:br>
              <a:rPr lang="da-DK" sz="1400" dirty="0">
                <a:cs typeface="Arial Narrow"/>
              </a:rPr>
            </a:br>
            <a:endParaRPr lang="da-DK" sz="1400" dirty="0">
              <a:cs typeface="Arial Narrow"/>
            </a:endParaRPr>
          </a:p>
          <a:p>
            <a:pPr>
              <a:lnSpc>
                <a:spcPct val="100000"/>
              </a:lnSpc>
            </a:pPr>
            <a:r>
              <a:rPr lang="da-DK" sz="1400" b="1" dirty="0">
                <a:latin typeface="Quicksand" pitchFamily="2" charset="77"/>
                <a:cs typeface="Arial Narrow"/>
              </a:rPr>
              <a:t>Bæredygtighedsløsninger:</a:t>
            </a:r>
          </a:p>
          <a:p>
            <a:pPr marL="285750" indent="-285750">
              <a:lnSpc>
                <a:spcPct val="100000"/>
              </a:lnSpc>
              <a:buFont typeface="Arial" panose="020B0604020202020204" pitchFamily="34" charset="0"/>
              <a:buChar char="•"/>
            </a:pPr>
            <a:r>
              <a:rPr lang="da-DK" sz="1400" dirty="0">
                <a:cs typeface="Arial Narrow"/>
              </a:rPr>
              <a:t>Højisolerede huse baseret på principperne efter det tyske </a:t>
            </a:r>
            <a:br>
              <a:rPr lang="da-DK" sz="1400" dirty="0">
                <a:cs typeface="Arial Narrow"/>
              </a:rPr>
            </a:br>
            <a:r>
              <a:rPr lang="da-DK" sz="1400" dirty="0">
                <a:cs typeface="Arial Narrow"/>
              </a:rPr>
              <a:t>Passivhus-koncept</a:t>
            </a:r>
          </a:p>
          <a:p>
            <a:pPr marL="285750" indent="-285750">
              <a:lnSpc>
                <a:spcPct val="100000"/>
              </a:lnSpc>
              <a:buFont typeface="Arial" panose="020B0604020202020204" pitchFamily="34" charset="0"/>
              <a:buChar char="•"/>
            </a:pPr>
            <a:r>
              <a:rPr lang="da-DK" sz="1400" dirty="0">
                <a:cs typeface="Arial Narrow"/>
              </a:rPr>
              <a:t>Lavenergibyggeri efter energiklasse 2015</a:t>
            </a:r>
          </a:p>
          <a:p>
            <a:pPr marL="285750" indent="-285750">
              <a:lnSpc>
                <a:spcPct val="100000"/>
              </a:lnSpc>
              <a:buFont typeface="Arial" panose="020B0604020202020204" pitchFamily="34" charset="0"/>
              <a:buChar char="•"/>
            </a:pPr>
            <a:r>
              <a:rPr lang="da-DK" sz="1400" dirty="0">
                <a:cs typeface="Arial Narrow"/>
              </a:rPr>
              <a:t>Mekanisk ventilationsanlæg med varmegenvinding</a:t>
            </a:r>
          </a:p>
          <a:p>
            <a:pPr marL="285750" indent="-285750">
              <a:lnSpc>
                <a:spcPct val="100000"/>
              </a:lnSpc>
              <a:buFont typeface="Arial" panose="020B0604020202020204" pitchFamily="34" charset="0"/>
              <a:buChar char="•"/>
            </a:pPr>
            <a:r>
              <a:rPr lang="da-DK" sz="1400" dirty="0">
                <a:cs typeface="Arial Narrow"/>
              </a:rPr>
              <a:t>Lav brugerinddragelse har skabt udfordringer for </a:t>
            </a:r>
            <a:br>
              <a:rPr lang="da-DK" sz="1400" dirty="0">
                <a:cs typeface="Arial Narrow"/>
              </a:rPr>
            </a:br>
            <a:r>
              <a:rPr lang="da-DK" sz="1400" dirty="0">
                <a:cs typeface="Arial Narrow"/>
              </a:rPr>
              <a:t>bæredygtighedspotentialet</a:t>
            </a:r>
          </a:p>
        </p:txBody>
      </p:sp>
      <p:sp>
        <p:nvSpPr>
          <p:cNvPr id="6" name="Pladsholder til tekst 3">
            <a:extLst>
              <a:ext uri="{FF2B5EF4-FFF2-40B4-BE49-F238E27FC236}">
                <a16:creationId xmlns:a16="http://schemas.microsoft.com/office/drawing/2014/main" id="{2F90445E-E168-8006-ADF8-A643A9BDB791}"/>
              </a:ext>
            </a:extLst>
          </p:cNvPr>
          <p:cNvSpPr txBox="1">
            <a:spLocks/>
          </p:cNvSpPr>
          <p:nvPr/>
        </p:nvSpPr>
        <p:spPr>
          <a:xfrm>
            <a:off x="7071429" y="6412386"/>
            <a:ext cx="4439920" cy="315157"/>
          </a:xfrm>
          <a:prstGeom prst="rect">
            <a:avLst/>
          </a:prstGeom>
        </p:spPr>
        <p:txBody>
          <a:bodyPr vert="horz" wrap="square" lIns="91440" tIns="45720" rIns="91440" bIns="45720" rtlCol="0" anchor="ctr">
            <a:noAutofit/>
          </a:bodyPr>
          <a:lstStyle>
            <a:lvl1pPr marL="0" indent="0" algn="r" defTabSz="914400" rtl="0" eaLnBrk="1" latinLnBrk="0" hangingPunct="1">
              <a:lnSpc>
                <a:spcPct val="114000"/>
              </a:lnSpc>
              <a:spcBef>
                <a:spcPts val="1000"/>
              </a:spcBef>
              <a:buFont typeface="Arial" panose="020B0604020202020204" pitchFamily="34" charset="0"/>
              <a:buNone/>
              <a:defRPr sz="10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da-DK" dirty="0">
                <a:solidFill>
                  <a:schemeClr val="accent2"/>
                </a:solidFill>
                <a:latin typeface="+mn-lt"/>
              </a:rPr>
              <a:t>(Johansson, 2017)</a:t>
            </a:r>
          </a:p>
        </p:txBody>
      </p:sp>
      <p:pic>
        <p:nvPicPr>
          <p:cNvPr id="7" name="Billede 6">
            <a:extLst>
              <a:ext uri="{FF2B5EF4-FFF2-40B4-BE49-F238E27FC236}">
                <a16:creationId xmlns:a16="http://schemas.microsoft.com/office/drawing/2014/main" id="{0CE48642-8E3F-0529-889F-6EFB0B44186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566622" y="3650828"/>
            <a:ext cx="3944727" cy="2631101"/>
          </a:xfrm>
          <a:prstGeom prst="roundRect">
            <a:avLst>
              <a:gd name="adj" fmla="val 3868"/>
            </a:avLst>
          </a:prstGeom>
          <a:ln>
            <a:noFill/>
          </a:ln>
          <a:effectLst/>
        </p:spPr>
      </p:pic>
    </p:spTree>
    <p:extLst>
      <p:ext uri="{BB962C8B-B14F-4D97-AF65-F5344CB8AC3E}">
        <p14:creationId xmlns:p14="http://schemas.microsoft.com/office/powerpoint/2010/main" val="4173451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felt 1">
            <a:extLst>
              <a:ext uri="{FF2B5EF4-FFF2-40B4-BE49-F238E27FC236}">
                <a16:creationId xmlns:a16="http://schemas.microsoft.com/office/drawing/2014/main" id="{DE02A67D-AFCF-09B0-50F9-3D016C7B8BC4}"/>
              </a:ext>
            </a:extLst>
          </p:cNvPr>
          <p:cNvSpPr txBox="1"/>
          <p:nvPr/>
        </p:nvSpPr>
        <p:spPr>
          <a:xfrm>
            <a:off x="1324328" y="1382380"/>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Eksempler fra praksis</a:t>
            </a:r>
          </a:p>
        </p:txBody>
      </p:sp>
      <p:sp>
        <p:nvSpPr>
          <p:cNvPr id="3" name="Tekstfelt 2">
            <a:extLst>
              <a:ext uri="{FF2B5EF4-FFF2-40B4-BE49-F238E27FC236}">
                <a16:creationId xmlns:a16="http://schemas.microsoft.com/office/drawing/2014/main" id="{275BB2EF-4D41-1A55-1BB8-BF508337E6CC}"/>
              </a:ext>
            </a:extLst>
          </p:cNvPr>
          <p:cNvSpPr txBox="1"/>
          <p:nvPr/>
        </p:nvSpPr>
        <p:spPr>
          <a:xfrm>
            <a:off x="1324328" y="2633955"/>
            <a:ext cx="6875638" cy="3108543"/>
          </a:xfrm>
          <a:prstGeom prst="rect">
            <a:avLst/>
          </a:prstGeom>
          <a:noFill/>
        </p:spPr>
        <p:txBody>
          <a:bodyPr wrap="square" rtlCol="0">
            <a:spAutoFit/>
          </a:bodyPr>
          <a:lstStyle/>
          <a:p>
            <a:r>
              <a:rPr lang="da-DK" sz="1400" dirty="0"/>
              <a:t>I gennem dette modul vil tre almene cases blive fremhævet, da de giver gode eksempler på, hvornår kommunikation fungerer og hvilke udfordringer, der kan opstå.</a:t>
            </a:r>
            <a:br>
              <a:rPr lang="da-DK" sz="1400" dirty="0"/>
            </a:br>
            <a:endParaRPr lang="da-DK" sz="1400" dirty="0"/>
          </a:p>
          <a:p>
            <a:pPr>
              <a:lnSpc>
                <a:spcPct val="100000"/>
              </a:lnSpc>
            </a:pPr>
            <a:r>
              <a:rPr lang="da-DK" sz="1400" b="1" dirty="0">
                <a:cs typeface="Arial Narrow"/>
              </a:rPr>
              <a:t>Case 3: Grøndalsvænge, København</a:t>
            </a:r>
            <a:br>
              <a:rPr lang="da-DK" sz="1400" b="1" dirty="0">
                <a:cs typeface="Arial Narrow"/>
              </a:rPr>
            </a:br>
            <a:r>
              <a:rPr lang="da-DK" sz="1400" dirty="0">
                <a:cs typeface="Arial Narrow"/>
              </a:rPr>
              <a:t>83 almene familieboliger fra 2012. </a:t>
            </a:r>
            <a:br>
              <a:rPr lang="da-DK" sz="1400" dirty="0">
                <a:cs typeface="Arial Narrow"/>
              </a:rPr>
            </a:br>
            <a:endParaRPr lang="da-DK" sz="1400" dirty="0">
              <a:cs typeface="Arial Narrow"/>
            </a:endParaRPr>
          </a:p>
          <a:p>
            <a:pPr>
              <a:lnSpc>
                <a:spcPct val="100000"/>
              </a:lnSpc>
            </a:pPr>
            <a:r>
              <a:rPr lang="da-DK" sz="1400" b="1" dirty="0">
                <a:latin typeface="Quicksand" pitchFamily="2" charset="77"/>
                <a:cs typeface="Arial Narrow"/>
              </a:rPr>
              <a:t>Bæredygtighedsløsninger:</a:t>
            </a:r>
          </a:p>
          <a:p>
            <a:pPr marL="285750" indent="-285750">
              <a:lnSpc>
                <a:spcPct val="100000"/>
              </a:lnSpc>
              <a:buFont typeface="Arial" panose="020B0604020202020204" pitchFamily="34" charset="0"/>
              <a:buChar char="•"/>
            </a:pPr>
            <a:r>
              <a:rPr lang="da-DK" sz="1400" dirty="0">
                <a:cs typeface="Arial Narrow"/>
              </a:rPr>
              <a:t>Lavenergibyggeri efter energiklasse 2020</a:t>
            </a:r>
          </a:p>
          <a:p>
            <a:pPr marL="285750" indent="-285750">
              <a:lnSpc>
                <a:spcPct val="100000"/>
              </a:lnSpc>
              <a:buFont typeface="Arial" panose="020B0604020202020204" pitchFamily="34" charset="0"/>
              <a:buChar char="•"/>
            </a:pPr>
            <a:r>
              <a:rPr lang="da-DK" sz="1400" dirty="0">
                <a:cs typeface="Arial Narrow"/>
              </a:rPr>
              <a:t>Mekanisk ventilationsanlæg med varmegenvinding</a:t>
            </a:r>
          </a:p>
          <a:p>
            <a:pPr marL="285750" indent="-285750">
              <a:lnSpc>
                <a:spcPct val="100000"/>
              </a:lnSpc>
              <a:buFont typeface="Arial" panose="020B0604020202020204" pitchFamily="34" charset="0"/>
              <a:buChar char="•"/>
            </a:pPr>
            <a:r>
              <a:rPr lang="da-DK" sz="1400" dirty="0">
                <a:cs typeface="Arial Narrow"/>
              </a:rPr>
              <a:t>Øget behov for slutbrugerinddragelse for at sikre korrekt drift </a:t>
            </a:r>
            <a:br>
              <a:rPr lang="da-DK" sz="1400" dirty="0">
                <a:cs typeface="Arial Narrow"/>
              </a:rPr>
            </a:br>
            <a:r>
              <a:rPr lang="da-DK" sz="1400" dirty="0">
                <a:cs typeface="Arial Narrow"/>
              </a:rPr>
              <a:t>og vedligeholdelse</a:t>
            </a:r>
            <a:endParaRPr lang="da-DK" sz="1400" b="1" dirty="0">
              <a:cs typeface="Arial Narrow"/>
            </a:endParaRPr>
          </a:p>
          <a:p>
            <a:pPr marL="285750" indent="-285750">
              <a:lnSpc>
                <a:spcPct val="100000"/>
              </a:lnSpc>
              <a:buFont typeface="Arial" panose="020B0604020202020204" pitchFamily="34" charset="0"/>
              <a:buChar char="•"/>
            </a:pPr>
            <a:r>
              <a:rPr lang="da-DK" sz="1400" dirty="0">
                <a:cs typeface="Arial Narrow"/>
              </a:rPr>
              <a:t>Rækkehusene er </a:t>
            </a:r>
            <a:r>
              <a:rPr lang="da-DK" sz="1400" dirty="0" err="1">
                <a:cs typeface="Arial Narrow"/>
              </a:rPr>
              <a:t>AlmenBolig</a:t>
            </a:r>
            <a:r>
              <a:rPr lang="da-DK" sz="1400" dirty="0">
                <a:cs typeface="Arial Narrow"/>
              </a:rPr>
              <a:t>+, hvilket betyder, at beboerne </a:t>
            </a:r>
            <a:br>
              <a:rPr lang="da-DK" sz="1400" dirty="0">
                <a:cs typeface="Arial Narrow"/>
              </a:rPr>
            </a:br>
            <a:r>
              <a:rPr lang="da-DK" sz="1400" dirty="0">
                <a:cs typeface="Arial Narrow"/>
              </a:rPr>
              <a:t>hjælper til med driftsopgaver og prioritering af fællesskabet</a:t>
            </a:r>
          </a:p>
        </p:txBody>
      </p:sp>
      <p:sp>
        <p:nvSpPr>
          <p:cNvPr id="4" name="Pladsholder til tekst 3">
            <a:extLst>
              <a:ext uri="{FF2B5EF4-FFF2-40B4-BE49-F238E27FC236}">
                <a16:creationId xmlns:a16="http://schemas.microsoft.com/office/drawing/2014/main" id="{33EF4CD3-2834-2AC9-CA58-6B163616AB22}"/>
              </a:ext>
            </a:extLst>
          </p:cNvPr>
          <p:cNvSpPr txBox="1">
            <a:spLocks/>
          </p:cNvSpPr>
          <p:nvPr/>
        </p:nvSpPr>
        <p:spPr>
          <a:xfrm>
            <a:off x="7071429" y="6412386"/>
            <a:ext cx="4439920" cy="315157"/>
          </a:xfrm>
          <a:prstGeom prst="rect">
            <a:avLst/>
          </a:prstGeom>
        </p:spPr>
        <p:txBody>
          <a:bodyPr vert="horz" wrap="square" lIns="91440" tIns="45720" rIns="91440" bIns="45720" rtlCol="0" anchor="ctr">
            <a:noAutofit/>
          </a:bodyPr>
          <a:lstStyle>
            <a:lvl1pPr marL="0" indent="0" algn="r" defTabSz="914400" rtl="0" eaLnBrk="1" latinLnBrk="0" hangingPunct="1">
              <a:lnSpc>
                <a:spcPct val="114000"/>
              </a:lnSpc>
              <a:spcBef>
                <a:spcPts val="1000"/>
              </a:spcBef>
              <a:buFont typeface="Arial" panose="020B0604020202020204" pitchFamily="34" charset="0"/>
              <a:buNone/>
              <a:defRPr sz="10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da-DK" dirty="0">
                <a:solidFill>
                  <a:schemeClr val="accent2"/>
                </a:solidFill>
                <a:latin typeface="+mn-lt"/>
              </a:rPr>
              <a:t>(Johansson, 2017)</a:t>
            </a:r>
          </a:p>
        </p:txBody>
      </p:sp>
      <p:pic>
        <p:nvPicPr>
          <p:cNvPr id="5" name="Billede 4">
            <a:extLst>
              <a:ext uri="{FF2B5EF4-FFF2-40B4-BE49-F238E27FC236}">
                <a16:creationId xmlns:a16="http://schemas.microsoft.com/office/drawing/2014/main" id="{AA8EA4E7-C852-6C87-1CC7-B7CD941F89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66624" y="3650828"/>
            <a:ext cx="3944725" cy="2631100"/>
          </a:xfrm>
          <a:prstGeom prst="roundRect">
            <a:avLst>
              <a:gd name="adj" fmla="val 3227"/>
            </a:avLst>
          </a:prstGeom>
          <a:ln>
            <a:noFill/>
          </a:ln>
          <a:effectLst/>
        </p:spPr>
      </p:pic>
    </p:spTree>
    <p:extLst>
      <p:ext uri="{BB962C8B-B14F-4D97-AF65-F5344CB8AC3E}">
        <p14:creationId xmlns:p14="http://schemas.microsoft.com/office/powerpoint/2010/main" val="34294907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D75EA-10E6-6EF1-D068-F7801A14BF15}"/>
              </a:ext>
            </a:extLst>
          </p:cNvPr>
          <p:cNvSpPr>
            <a:spLocks noGrp="1"/>
          </p:cNvSpPr>
          <p:nvPr>
            <p:ph type="title"/>
          </p:nvPr>
        </p:nvSpPr>
        <p:spPr>
          <a:xfrm>
            <a:off x="2046418" y="1194290"/>
            <a:ext cx="8562587" cy="1283738"/>
          </a:xfrm>
        </p:spPr>
        <p:txBody>
          <a:bodyPr/>
          <a:lstStyle/>
          <a:p>
            <a:r>
              <a:rPr lang="da-DK" sz="4500" dirty="0">
                <a:solidFill>
                  <a:schemeClr val="accent6"/>
                </a:solidFill>
                <a:cs typeface="Archivo Medium" pitchFamily="2" charset="0"/>
              </a:rPr>
              <a:t>Kommunikationsudfordringer</a:t>
            </a:r>
            <a:endParaRPr lang="da-DK" dirty="0"/>
          </a:p>
        </p:txBody>
      </p:sp>
      <p:sp>
        <p:nvSpPr>
          <p:cNvPr id="3" name="Pladsholder til tekst 2">
            <a:extLst>
              <a:ext uri="{FF2B5EF4-FFF2-40B4-BE49-F238E27FC236}">
                <a16:creationId xmlns:a16="http://schemas.microsoft.com/office/drawing/2014/main" id="{FB110FF3-3911-BC40-275E-A5C49E1CFF63}"/>
              </a:ext>
            </a:extLst>
          </p:cNvPr>
          <p:cNvSpPr>
            <a:spLocks noGrp="1"/>
          </p:cNvSpPr>
          <p:nvPr>
            <p:ph type="body" sz="half" idx="16"/>
          </p:nvPr>
        </p:nvSpPr>
        <p:spPr>
          <a:xfrm>
            <a:off x="2046418" y="2609312"/>
            <a:ext cx="7877511" cy="3108543"/>
          </a:xfrm>
        </p:spPr>
        <p:txBody>
          <a:bodyPr/>
          <a:lstStyle/>
          <a:p>
            <a:pPr>
              <a:lnSpc>
                <a:spcPct val="114000"/>
              </a:lnSpc>
            </a:pPr>
            <a:r>
              <a:rPr lang="da-DK" sz="1400" dirty="0">
                <a:solidFill>
                  <a:srgbClr val="043838"/>
                </a:solidFill>
              </a:rPr>
              <a:t>I de tre cases er der en række kommunikationsudfordringer, som går igen:</a:t>
            </a:r>
          </a:p>
          <a:p>
            <a:pPr>
              <a:lnSpc>
                <a:spcPct val="114000"/>
              </a:lnSpc>
            </a:pPr>
            <a:endParaRPr lang="da-DK" sz="1400" dirty="0">
              <a:solidFill>
                <a:srgbClr val="043838"/>
              </a:solidFill>
            </a:endParaRPr>
          </a:p>
          <a:p>
            <a:pPr marL="285750" indent="-285750">
              <a:lnSpc>
                <a:spcPct val="114000"/>
              </a:lnSpc>
              <a:buFont typeface="Arial" panose="020B0604020202020204" pitchFamily="34" charset="0"/>
              <a:buChar char="•"/>
            </a:pPr>
            <a:r>
              <a:rPr lang="da-DK" sz="1400" b="1" dirty="0">
                <a:solidFill>
                  <a:srgbClr val="043838"/>
                </a:solidFill>
              </a:rPr>
              <a:t>Brud i dialog og koordinering:</a:t>
            </a:r>
            <a:br>
              <a:rPr lang="da-DK" sz="1400" dirty="0">
                <a:solidFill>
                  <a:srgbClr val="043838"/>
                </a:solidFill>
              </a:rPr>
            </a:br>
            <a:r>
              <a:rPr lang="da-DK" sz="1400" dirty="0">
                <a:solidFill>
                  <a:srgbClr val="043838"/>
                </a:solidFill>
              </a:rPr>
              <a:t>Når der opstår problemer i driften, forstærkes de ofte af mangelfuld kommunikation mellem driftsadministration, driftspersonale og slutbrugere. Det fører til misforståelser og manglende handling.</a:t>
            </a:r>
          </a:p>
          <a:p>
            <a:pPr marL="285750" indent="-285750">
              <a:lnSpc>
                <a:spcPct val="114000"/>
              </a:lnSpc>
              <a:buFont typeface="Arial" panose="020B0604020202020204" pitchFamily="34" charset="0"/>
              <a:buChar char="•"/>
            </a:pPr>
            <a:r>
              <a:rPr lang="da-DK" sz="1400" b="1" dirty="0">
                <a:solidFill>
                  <a:srgbClr val="043838"/>
                </a:solidFill>
              </a:rPr>
              <a:t>Manglende adfærdsændring:</a:t>
            </a:r>
            <a:br>
              <a:rPr lang="da-DK" sz="1400" dirty="0">
                <a:solidFill>
                  <a:srgbClr val="043838"/>
                </a:solidFill>
              </a:rPr>
            </a:br>
            <a:r>
              <a:rPr lang="da-DK" sz="1400" dirty="0">
                <a:solidFill>
                  <a:srgbClr val="043838"/>
                </a:solidFill>
              </a:rPr>
              <a:t>Når kommunikationen ikke er klar, modtagerorienteret og konkret, så ændrer slutbrugerne ikke adfærd, hvilket hindrer bæredygtighedstiltag i at få den ønskede effekt.</a:t>
            </a:r>
          </a:p>
          <a:p>
            <a:pPr marL="285750" indent="-285750">
              <a:lnSpc>
                <a:spcPct val="114000"/>
              </a:lnSpc>
              <a:buFont typeface="Arial" panose="020B0604020202020204" pitchFamily="34" charset="0"/>
              <a:buChar char="•"/>
            </a:pPr>
            <a:r>
              <a:rPr lang="da-DK" sz="1400" b="1" dirty="0">
                <a:solidFill>
                  <a:srgbClr val="043838"/>
                </a:solidFill>
              </a:rPr>
              <a:t>Indvirkning på bæredygtighedsmål:</a:t>
            </a:r>
            <a:br>
              <a:rPr lang="da-DK" sz="1400" dirty="0">
                <a:solidFill>
                  <a:srgbClr val="043838"/>
                </a:solidFill>
              </a:rPr>
            </a:br>
            <a:r>
              <a:rPr lang="da-DK" sz="1400" dirty="0">
                <a:solidFill>
                  <a:srgbClr val="043838"/>
                </a:solidFill>
              </a:rPr>
              <a:t>Utilstrækkelig kommunikation fører til konflikter, ressourcespild og løsninger, der ikke forankres, og dermed opnås ikke det fulde bæredygtighedspotentiale.</a:t>
            </a:r>
          </a:p>
          <a:p>
            <a:endParaRPr lang="da-DK" dirty="0"/>
          </a:p>
        </p:txBody>
      </p:sp>
    </p:spTree>
    <p:extLst>
      <p:ext uri="{BB962C8B-B14F-4D97-AF65-F5344CB8AC3E}">
        <p14:creationId xmlns:p14="http://schemas.microsoft.com/office/powerpoint/2010/main" val="1256438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D75EA-10E6-6EF1-D068-F7801A14BF15}"/>
              </a:ext>
            </a:extLst>
          </p:cNvPr>
          <p:cNvSpPr>
            <a:spLocks noGrp="1"/>
          </p:cNvSpPr>
          <p:nvPr>
            <p:ph type="title"/>
          </p:nvPr>
        </p:nvSpPr>
        <p:spPr/>
        <p:txBody>
          <a:bodyPr/>
          <a:lstStyle/>
          <a:p>
            <a:r>
              <a:rPr lang="da-DK" dirty="0"/>
              <a:t>Kommunikationsudfordringer</a:t>
            </a:r>
          </a:p>
        </p:txBody>
      </p:sp>
      <p:sp>
        <p:nvSpPr>
          <p:cNvPr id="3" name="Pladsholder til tekst 2">
            <a:extLst>
              <a:ext uri="{FF2B5EF4-FFF2-40B4-BE49-F238E27FC236}">
                <a16:creationId xmlns:a16="http://schemas.microsoft.com/office/drawing/2014/main" id="{FB110FF3-3911-BC40-275E-A5C49E1CFF63}"/>
              </a:ext>
            </a:extLst>
          </p:cNvPr>
          <p:cNvSpPr>
            <a:spLocks noGrp="1"/>
          </p:cNvSpPr>
          <p:nvPr>
            <p:ph type="body" sz="half" idx="16"/>
          </p:nvPr>
        </p:nvSpPr>
        <p:spPr/>
        <p:txBody>
          <a:bodyPr/>
          <a:lstStyle/>
          <a:p>
            <a:pPr>
              <a:lnSpc>
                <a:spcPct val="114000"/>
              </a:lnSpc>
            </a:pPr>
            <a:r>
              <a:rPr lang="da-DK" sz="1400" dirty="0">
                <a:solidFill>
                  <a:srgbClr val="043838"/>
                </a:solidFill>
              </a:rPr>
              <a:t>Her er en række underliggende årsager til udfordringerne:</a:t>
            </a:r>
            <a:br>
              <a:rPr lang="da-DK" sz="1400" dirty="0">
                <a:solidFill>
                  <a:srgbClr val="043838"/>
                </a:solidFill>
              </a:rPr>
            </a:br>
            <a:endParaRPr lang="da-DK" sz="1400" dirty="0">
              <a:solidFill>
                <a:srgbClr val="043838"/>
              </a:solidFill>
            </a:endParaRPr>
          </a:p>
          <a:p>
            <a:pPr marL="285750" indent="-285750">
              <a:lnSpc>
                <a:spcPct val="114000"/>
              </a:lnSpc>
              <a:buFont typeface="Arial" panose="020B0604020202020204" pitchFamily="34" charset="0"/>
              <a:buChar char="•"/>
            </a:pPr>
            <a:r>
              <a:rPr lang="da-DK" sz="1400" dirty="0">
                <a:solidFill>
                  <a:srgbClr val="043838"/>
                </a:solidFill>
              </a:rPr>
              <a:t>Slutbrugerne kan være utilfredse over lange </a:t>
            </a:r>
            <a:r>
              <a:rPr lang="da-DK" sz="1400" dirty="0" err="1">
                <a:solidFill>
                  <a:srgbClr val="043838"/>
                </a:solidFill>
              </a:rPr>
              <a:t>svartider</a:t>
            </a:r>
            <a:r>
              <a:rPr lang="da-DK" sz="1400" dirty="0">
                <a:solidFill>
                  <a:srgbClr val="043838"/>
                </a:solidFill>
              </a:rPr>
              <a:t> fra driften.</a:t>
            </a:r>
          </a:p>
          <a:p>
            <a:pPr marL="285750" indent="-285750">
              <a:lnSpc>
                <a:spcPct val="114000"/>
              </a:lnSpc>
              <a:buFont typeface="Arial" panose="020B0604020202020204" pitchFamily="34" charset="0"/>
              <a:buChar char="•"/>
            </a:pPr>
            <a:r>
              <a:rPr lang="da-DK" sz="1400" dirty="0">
                <a:solidFill>
                  <a:srgbClr val="043838"/>
                </a:solidFill>
              </a:rPr>
              <a:t>Driftspersonale og driftsadministration er ofte optaget af andre opgaver og kan derfor ikke altid prioritere nye henvendelser.</a:t>
            </a:r>
          </a:p>
          <a:p>
            <a:pPr marL="285750" indent="-285750">
              <a:lnSpc>
                <a:spcPct val="114000"/>
              </a:lnSpc>
              <a:buFont typeface="Arial" panose="020B0604020202020204" pitchFamily="34" charset="0"/>
              <a:buChar char="•"/>
            </a:pPr>
            <a:r>
              <a:rPr lang="da-DK" sz="1400" dirty="0">
                <a:solidFill>
                  <a:srgbClr val="043838"/>
                </a:solidFill>
              </a:rPr>
              <a:t>Driftspersonale og administration mangler i nogle tilfælde tilstrækkelig teknisk indsigt til at kunne besvare spørgsmål om bygningen.</a:t>
            </a:r>
          </a:p>
          <a:p>
            <a:pPr marL="285750" indent="-285750">
              <a:lnSpc>
                <a:spcPct val="114000"/>
              </a:lnSpc>
              <a:buFont typeface="Arial" panose="020B0604020202020204" pitchFamily="34" charset="0"/>
              <a:buChar char="•"/>
            </a:pPr>
            <a:r>
              <a:rPr lang="da-DK" sz="1400" dirty="0">
                <a:solidFill>
                  <a:srgbClr val="043838"/>
                </a:solidFill>
              </a:rPr>
              <a:t>Slutbrugerne har hverken viden eller ressourcer til at </a:t>
            </a:r>
            <a:r>
              <a:rPr lang="da-DK" dirty="0">
                <a:solidFill>
                  <a:srgbClr val="043838"/>
                </a:solidFill>
              </a:rPr>
              <a:t>håndtere driftsproblemer selv.</a:t>
            </a:r>
            <a:endParaRPr lang="da-DK" sz="1400" dirty="0">
              <a:solidFill>
                <a:srgbClr val="043838"/>
              </a:solidFill>
            </a:endParaRPr>
          </a:p>
          <a:p>
            <a:pPr marL="285750" indent="-285750">
              <a:lnSpc>
                <a:spcPct val="114000"/>
              </a:lnSpc>
              <a:buFont typeface="Arial" panose="020B0604020202020204" pitchFamily="34" charset="0"/>
              <a:buChar char="•"/>
            </a:pPr>
            <a:r>
              <a:rPr lang="da-DK" sz="1400" dirty="0">
                <a:solidFill>
                  <a:srgbClr val="043838"/>
                </a:solidFill>
              </a:rPr>
              <a:t>Slutbrugerne oplever at have mangelfulde kontaktoplysninger til driftspersonalet.</a:t>
            </a:r>
          </a:p>
          <a:p>
            <a:pPr marL="285750" indent="-285750">
              <a:lnSpc>
                <a:spcPct val="114000"/>
              </a:lnSpc>
              <a:buFont typeface="Arial" panose="020B0604020202020204" pitchFamily="34" charset="0"/>
              <a:buChar char="•"/>
            </a:pPr>
            <a:r>
              <a:rPr lang="da-DK" sz="1400" dirty="0">
                <a:solidFill>
                  <a:srgbClr val="043838"/>
                </a:solidFill>
              </a:rPr>
              <a:t>Ressourcesvage slutbrugere overses ofte i kommunikationen, hvilket skaber yderligere barrierer for dialog og løsning af driftsproblemer.</a:t>
            </a:r>
          </a:p>
          <a:p>
            <a:pPr>
              <a:lnSpc>
                <a:spcPct val="114000"/>
              </a:lnSpc>
            </a:pPr>
            <a:endParaRPr lang="da-DK" dirty="0"/>
          </a:p>
        </p:txBody>
      </p:sp>
    </p:spTree>
    <p:extLst>
      <p:ext uri="{BB962C8B-B14F-4D97-AF65-F5344CB8AC3E}">
        <p14:creationId xmlns:p14="http://schemas.microsoft.com/office/powerpoint/2010/main" val="3317356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8AD75EA-10E6-6EF1-D068-F7801A14BF15}"/>
              </a:ext>
            </a:extLst>
          </p:cNvPr>
          <p:cNvSpPr>
            <a:spLocks noGrp="1"/>
          </p:cNvSpPr>
          <p:nvPr>
            <p:ph type="title"/>
          </p:nvPr>
        </p:nvSpPr>
        <p:spPr/>
        <p:txBody>
          <a:bodyPr/>
          <a:lstStyle/>
          <a:p>
            <a:r>
              <a:rPr lang="da-DK" sz="4500" dirty="0">
                <a:solidFill>
                  <a:schemeClr val="accent6"/>
                </a:solidFill>
                <a:cs typeface="Archivo Medium" pitchFamily="2" charset="0"/>
              </a:rPr>
              <a:t>Eksempler fra praksis</a:t>
            </a:r>
            <a:endParaRPr lang="da-DK" dirty="0"/>
          </a:p>
        </p:txBody>
      </p:sp>
      <p:sp>
        <p:nvSpPr>
          <p:cNvPr id="3" name="Pladsholder til tekst 2">
            <a:extLst>
              <a:ext uri="{FF2B5EF4-FFF2-40B4-BE49-F238E27FC236}">
                <a16:creationId xmlns:a16="http://schemas.microsoft.com/office/drawing/2014/main" id="{FB110FF3-3911-BC40-275E-A5C49E1CFF63}"/>
              </a:ext>
            </a:extLst>
          </p:cNvPr>
          <p:cNvSpPr>
            <a:spLocks noGrp="1"/>
          </p:cNvSpPr>
          <p:nvPr>
            <p:ph type="body" sz="half" idx="16"/>
          </p:nvPr>
        </p:nvSpPr>
        <p:spPr/>
        <p:txBody>
          <a:bodyPr/>
          <a:lstStyle/>
          <a:p>
            <a:pPr>
              <a:lnSpc>
                <a:spcPct val="150000"/>
              </a:lnSpc>
            </a:pPr>
            <a:r>
              <a:rPr lang="da-DK" sz="1400" b="1" dirty="0">
                <a:solidFill>
                  <a:srgbClr val="043838"/>
                </a:solidFill>
              </a:rPr>
              <a:t>KAB om vigtigheden af kommunikation:</a:t>
            </a:r>
            <a:br>
              <a:rPr lang="da-DK" sz="1400" b="1" dirty="0">
                <a:solidFill>
                  <a:srgbClr val="043838"/>
                </a:solidFill>
              </a:rPr>
            </a:br>
            <a:endParaRPr lang="da-DK" sz="1400" b="1" dirty="0">
              <a:solidFill>
                <a:srgbClr val="043838"/>
              </a:solidFill>
            </a:endParaRPr>
          </a:p>
          <a:p>
            <a:pPr>
              <a:lnSpc>
                <a:spcPct val="150000"/>
              </a:lnSpc>
            </a:pPr>
            <a:r>
              <a:rPr lang="da-DK" sz="1400" i="1" dirty="0">
                <a:solidFill>
                  <a:srgbClr val="043838"/>
                </a:solidFill>
              </a:rPr>
              <a:t>”Hvis vi formår at kommunikere ordentligt ud til beboerne, så er der egentlig ikke utilfredshed. Det handler ikke altid om at løse alle problemer, men om at forklare, hvorfor noget bliver løst, og hvorfor noget måske ikke gør. Det er en vigtig erfaring, som gør en stor forskel i hverdagen.”</a:t>
            </a:r>
            <a:br>
              <a:rPr lang="da-DK" sz="1400" i="1" dirty="0">
                <a:solidFill>
                  <a:srgbClr val="043838"/>
                </a:solidFill>
              </a:rPr>
            </a:br>
            <a:endParaRPr lang="da-DK" sz="1400" i="1" dirty="0">
              <a:solidFill>
                <a:srgbClr val="043838"/>
              </a:solidFill>
            </a:endParaRPr>
          </a:p>
          <a:p>
            <a:pPr>
              <a:lnSpc>
                <a:spcPct val="150000"/>
              </a:lnSpc>
            </a:pPr>
            <a:r>
              <a:rPr lang="da-DK" sz="1400" dirty="0">
                <a:solidFill>
                  <a:srgbClr val="043838"/>
                </a:solidFill>
              </a:rPr>
              <a:t>(Driftsadministrativ, Boligselskabet KAB)</a:t>
            </a:r>
          </a:p>
          <a:p>
            <a:endParaRPr lang="da-DK" dirty="0"/>
          </a:p>
        </p:txBody>
      </p:sp>
    </p:spTree>
    <p:extLst>
      <p:ext uri="{BB962C8B-B14F-4D97-AF65-F5344CB8AC3E}">
        <p14:creationId xmlns:p14="http://schemas.microsoft.com/office/powerpoint/2010/main" val="38433158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557F928E-303D-DFC5-8885-42E63F03A5B9}"/>
              </a:ext>
            </a:extLst>
          </p:cNvPr>
          <p:cNvSpPr>
            <a:spLocks noGrp="1"/>
          </p:cNvSpPr>
          <p:nvPr>
            <p:ph type="body" sz="quarter" idx="10"/>
          </p:nvPr>
        </p:nvSpPr>
        <p:spPr/>
        <p:txBody>
          <a:bodyPr/>
          <a:lstStyle/>
          <a:p>
            <a:r>
              <a:rPr lang="da-DK" dirty="0" err="1"/>
              <a:t>Personaer</a:t>
            </a:r>
            <a:endParaRPr lang="da-DK" dirty="0"/>
          </a:p>
        </p:txBody>
      </p:sp>
      <p:sp>
        <p:nvSpPr>
          <p:cNvPr id="3" name="Pladsholder til tekst 2">
            <a:extLst>
              <a:ext uri="{FF2B5EF4-FFF2-40B4-BE49-F238E27FC236}">
                <a16:creationId xmlns:a16="http://schemas.microsoft.com/office/drawing/2014/main" id="{BA8B10B6-04CA-EB1D-C96C-497C6ABB26C4}"/>
              </a:ext>
            </a:extLst>
          </p:cNvPr>
          <p:cNvSpPr>
            <a:spLocks noGrp="1"/>
          </p:cNvSpPr>
          <p:nvPr>
            <p:ph type="body" sz="half" idx="13"/>
          </p:nvPr>
        </p:nvSpPr>
        <p:spPr>
          <a:xfrm>
            <a:off x="838198" y="2160490"/>
            <a:ext cx="7593107" cy="3204885"/>
          </a:xfrm>
        </p:spPr>
        <p:txBody>
          <a:bodyPr/>
          <a:lstStyle/>
          <a:p>
            <a:r>
              <a:rPr lang="da-DK" b="1" dirty="0"/>
              <a:t>En persona er en konkret beskrivelse af en typisk person i din målgruppe.</a:t>
            </a:r>
            <a:br>
              <a:rPr lang="da-DK" b="1" dirty="0"/>
            </a:br>
            <a:r>
              <a:rPr lang="da-DK" dirty="0" err="1"/>
              <a:t>Personaen</a:t>
            </a:r>
            <a:r>
              <a:rPr lang="da-DK" dirty="0"/>
              <a:t> hjælper dig med at gøre målgruppen mindre abstrakt og se kommunikationen fra modtagerens perspektiv. Lav </a:t>
            </a:r>
            <a:r>
              <a:rPr lang="da-DK" dirty="0" err="1"/>
              <a:t>personaer</a:t>
            </a:r>
            <a:r>
              <a:rPr lang="da-DK" dirty="0"/>
              <a:t> så I har et eksempel på en person, der passer til hver brugergruppe I har.</a:t>
            </a:r>
          </a:p>
          <a:p>
            <a:r>
              <a:rPr lang="da-DK" b="1" dirty="0"/>
              <a:t>En persona kan fx beskrive:</a:t>
            </a:r>
            <a:endParaRPr lang="da-DK" dirty="0"/>
          </a:p>
          <a:p>
            <a:pPr marL="285750" indent="-285750">
              <a:buFont typeface="Arial" panose="020B0604020202020204" pitchFamily="34" charset="0"/>
              <a:buChar char="•"/>
            </a:pPr>
            <a:r>
              <a:rPr lang="da-DK" dirty="0"/>
              <a:t>Hvem personen er og hvilken rolle personen har?</a:t>
            </a:r>
          </a:p>
          <a:p>
            <a:pPr marL="285750" indent="-285750">
              <a:buFont typeface="Arial" panose="020B0604020202020204" pitchFamily="34" charset="0"/>
              <a:buChar char="•"/>
            </a:pPr>
            <a:r>
              <a:rPr lang="da-DK" dirty="0"/>
              <a:t>Personens hverdag og behov?</a:t>
            </a:r>
          </a:p>
          <a:p>
            <a:pPr marL="285750" indent="-285750">
              <a:buFont typeface="Arial" panose="020B0604020202020204" pitchFamily="34" charset="0"/>
              <a:buChar char="•"/>
            </a:pPr>
            <a:r>
              <a:rPr lang="da-DK" dirty="0"/>
              <a:t>Hvad personen allerede ved?</a:t>
            </a:r>
          </a:p>
          <a:p>
            <a:pPr marL="285750" indent="-285750">
              <a:buFont typeface="Arial" panose="020B0604020202020204" pitchFamily="34" charset="0"/>
              <a:buChar char="•"/>
            </a:pPr>
            <a:r>
              <a:rPr lang="da-DK" dirty="0"/>
              <a:t>Hvilke barrierer personen kan have? </a:t>
            </a:r>
          </a:p>
          <a:p>
            <a:pPr marL="285750" indent="-285750">
              <a:buFont typeface="Arial" panose="020B0604020202020204" pitchFamily="34" charset="0"/>
              <a:buChar char="•"/>
            </a:pPr>
            <a:r>
              <a:rPr lang="da-DK" dirty="0"/>
              <a:t>Hvilke kanaler personen typisk bruger?</a:t>
            </a:r>
          </a:p>
        </p:txBody>
      </p:sp>
      <p:sp>
        <p:nvSpPr>
          <p:cNvPr id="4" name="Pladsholder til tekst 3">
            <a:extLst>
              <a:ext uri="{FF2B5EF4-FFF2-40B4-BE49-F238E27FC236}">
                <a16:creationId xmlns:a16="http://schemas.microsoft.com/office/drawing/2014/main" id="{497A5641-A284-0B97-A175-6B3E78A18D2D}"/>
              </a:ext>
            </a:extLst>
          </p:cNvPr>
          <p:cNvSpPr>
            <a:spLocks noGrp="1"/>
          </p:cNvSpPr>
          <p:nvPr>
            <p:ph type="body" sz="half" idx="14"/>
          </p:nvPr>
        </p:nvSpPr>
        <p:spPr/>
        <p:txBody>
          <a:bodyPr/>
          <a:lstStyle/>
          <a:p>
            <a:r>
              <a:rPr lang="da-DK" dirty="0"/>
              <a:t>(Nielsen, L. 2013)</a:t>
            </a:r>
          </a:p>
        </p:txBody>
      </p:sp>
    </p:spTree>
    <p:extLst>
      <p:ext uri="{BB962C8B-B14F-4D97-AF65-F5344CB8AC3E}">
        <p14:creationId xmlns:p14="http://schemas.microsoft.com/office/powerpoint/2010/main" val="2453551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C9026D71-198F-B675-039A-EA8EDF00F35F}"/>
              </a:ext>
            </a:extLst>
          </p:cNvPr>
          <p:cNvSpPr>
            <a:spLocks noGrp="1"/>
          </p:cNvSpPr>
          <p:nvPr>
            <p:ph type="body" sz="quarter" idx="12"/>
          </p:nvPr>
        </p:nvSpPr>
        <p:spPr/>
        <p:txBody>
          <a:bodyPr/>
          <a:lstStyle/>
          <a:p>
            <a:r>
              <a:rPr lang="da-DK" dirty="0"/>
              <a:t>Flemming fra IT</a:t>
            </a:r>
          </a:p>
        </p:txBody>
      </p:sp>
      <p:sp>
        <p:nvSpPr>
          <p:cNvPr id="3" name="Pladsholder til tekst 2">
            <a:extLst>
              <a:ext uri="{FF2B5EF4-FFF2-40B4-BE49-F238E27FC236}">
                <a16:creationId xmlns:a16="http://schemas.microsoft.com/office/drawing/2014/main" id="{3BE98A05-FA03-4C68-9B7C-E6BB59C2EA5D}"/>
              </a:ext>
            </a:extLst>
          </p:cNvPr>
          <p:cNvSpPr>
            <a:spLocks noGrp="1"/>
          </p:cNvSpPr>
          <p:nvPr>
            <p:ph type="body" sz="half" idx="14"/>
          </p:nvPr>
        </p:nvSpPr>
        <p:spPr>
          <a:xfrm>
            <a:off x="3723508" y="2508760"/>
            <a:ext cx="7684190" cy="3914341"/>
          </a:xfrm>
        </p:spPr>
        <p:txBody>
          <a:bodyPr/>
          <a:lstStyle/>
          <a:p>
            <a:r>
              <a:rPr lang="da-DK" sz="1200" b="1" dirty="0"/>
              <a:t>Hvem er personen, og hvilken rolle har personen?</a:t>
            </a:r>
            <a:br>
              <a:rPr lang="da-DK" sz="1200" dirty="0"/>
            </a:br>
            <a:r>
              <a:rPr lang="da-DK" sz="1200" dirty="0"/>
              <a:t>Flemming er 50 år og arbejder som projektleder i IT-afdelingen på 4. sal. Han har været i organisationen i 15 år og kender huset og arbejdsgangene godt.</a:t>
            </a:r>
          </a:p>
          <a:p>
            <a:r>
              <a:rPr lang="da-DK" sz="1200" b="1" dirty="0"/>
              <a:t>Personens hverdag og behov</a:t>
            </a:r>
            <a:br>
              <a:rPr lang="da-DK" sz="1200" dirty="0"/>
            </a:br>
            <a:r>
              <a:rPr lang="da-DK" sz="1200" dirty="0"/>
              <a:t>Han har travlt, sidder ofte i møder og vil helst have information, der er kort, konkret og relevant for hans arbejdsdag. Flemming interesserer sig mest af alt for IT-afdelingens arbejde.</a:t>
            </a:r>
          </a:p>
          <a:p>
            <a:r>
              <a:rPr lang="da-DK" sz="1200" b="1" dirty="0"/>
              <a:t>Hvad ved personen allerede?</a:t>
            </a:r>
            <a:br>
              <a:rPr lang="da-DK" sz="1200" dirty="0"/>
            </a:br>
            <a:r>
              <a:rPr lang="da-DK" sz="1200" dirty="0"/>
              <a:t>Han ved, at organisationen arbejder med bæredygtighed i FM-afdelingen, men følger ikke tæt med i nye initiativer og kender ikke nødvendigvis baggrunden for dem.</a:t>
            </a:r>
          </a:p>
          <a:p>
            <a:r>
              <a:rPr lang="da-DK" sz="1200" b="1" dirty="0"/>
              <a:t>Hvilke barrierer kan personen have?</a:t>
            </a:r>
            <a:br>
              <a:rPr lang="da-DK" sz="1200" dirty="0"/>
            </a:br>
            <a:r>
              <a:rPr lang="da-DK" sz="1200" dirty="0"/>
              <a:t>Han læser ikke lange mails, er skeptisk over for ændringer, der gør hverdagen mere besværlig, og kan hurtigt sortere budskaber fra, hvis han ikke kan se, hvorfor de er relevante for ham.</a:t>
            </a:r>
          </a:p>
          <a:p>
            <a:r>
              <a:rPr lang="da-DK" sz="1200" b="1" dirty="0"/>
              <a:t>Hvilke kanaler bruger personen typisk?</a:t>
            </a:r>
            <a:br>
              <a:rPr lang="da-DK" sz="1200" dirty="0"/>
            </a:br>
            <a:r>
              <a:rPr lang="da-DK" sz="1200" dirty="0"/>
              <a:t>Mail, Teams og information på infoskærme. Han går sjældent selv ind på intranettet for at lede efter information.</a:t>
            </a:r>
          </a:p>
          <a:p>
            <a:endParaRPr lang="da-DK" sz="1200" dirty="0"/>
          </a:p>
          <a:p>
            <a:endParaRPr lang="da-DK" sz="1200" dirty="0"/>
          </a:p>
        </p:txBody>
      </p:sp>
    </p:spTree>
    <p:extLst>
      <p:ext uri="{BB962C8B-B14F-4D97-AF65-F5344CB8AC3E}">
        <p14:creationId xmlns:p14="http://schemas.microsoft.com/office/powerpoint/2010/main" val="5562080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BC4AA401-91BE-A70F-D165-0CEED6435957}"/>
              </a:ext>
            </a:extLst>
          </p:cNvPr>
          <p:cNvSpPr>
            <a:spLocks noGrp="1"/>
          </p:cNvSpPr>
          <p:nvPr>
            <p:ph type="body" sz="quarter" idx="10"/>
          </p:nvPr>
        </p:nvSpPr>
        <p:spPr/>
        <p:txBody>
          <a:bodyPr/>
          <a:lstStyle/>
          <a:p>
            <a:r>
              <a:rPr lang="da-DK" sz="5400" dirty="0">
                <a:cs typeface="Archivo Medium" pitchFamily="2" charset="77"/>
              </a:rPr>
              <a:t>Anbefalinger</a:t>
            </a:r>
          </a:p>
        </p:txBody>
      </p:sp>
      <p:sp>
        <p:nvSpPr>
          <p:cNvPr id="3" name="Pladsholder til tekst 2">
            <a:extLst>
              <a:ext uri="{FF2B5EF4-FFF2-40B4-BE49-F238E27FC236}">
                <a16:creationId xmlns:a16="http://schemas.microsoft.com/office/drawing/2014/main" id="{10B8D58D-76DE-7CEC-1148-0325D0A26BF3}"/>
              </a:ext>
            </a:extLst>
          </p:cNvPr>
          <p:cNvSpPr>
            <a:spLocks noGrp="1"/>
          </p:cNvSpPr>
          <p:nvPr>
            <p:ph type="body" sz="half" idx="13"/>
          </p:nvPr>
        </p:nvSpPr>
        <p:spPr>
          <a:xfrm>
            <a:off x="838198" y="2160491"/>
            <a:ext cx="7135369" cy="3898934"/>
          </a:xfrm>
        </p:spPr>
        <p:txBody>
          <a:bodyPr/>
          <a:lstStyle/>
          <a:p>
            <a:pPr marL="285750" indent="-285750">
              <a:lnSpc>
                <a:spcPct val="150000"/>
              </a:lnSpc>
              <a:buFont typeface="Arial" panose="020B0604020202020204" pitchFamily="34" charset="0"/>
              <a:buChar char="•"/>
            </a:pPr>
            <a:r>
              <a:rPr lang="da-DK" sz="1400" dirty="0">
                <a:solidFill>
                  <a:schemeClr val="tx2"/>
                </a:solidFill>
              </a:rPr>
              <a:t>Formulér budskabet klart og enkelt, så det er let at forstå for modtageren.</a:t>
            </a:r>
          </a:p>
          <a:p>
            <a:pPr marL="285750" indent="-285750">
              <a:lnSpc>
                <a:spcPct val="150000"/>
              </a:lnSpc>
              <a:buFont typeface="Arial" panose="020B0604020202020204" pitchFamily="34" charset="0"/>
              <a:buChar char="•"/>
            </a:pPr>
            <a:r>
              <a:rPr lang="da-DK" sz="1400" dirty="0">
                <a:solidFill>
                  <a:schemeClr val="tx2"/>
                </a:solidFill>
              </a:rPr>
              <a:t>Tilpas kommunikationen til forskellige målgrupper, deres behov, viden og rolle.</a:t>
            </a:r>
          </a:p>
          <a:p>
            <a:pPr marL="285750" indent="-285750">
              <a:lnSpc>
                <a:spcPct val="150000"/>
              </a:lnSpc>
              <a:buFont typeface="Arial" panose="020B0604020202020204" pitchFamily="34" charset="0"/>
              <a:buChar char="•"/>
            </a:pPr>
            <a:r>
              <a:rPr lang="da-DK" sz="1400" dirty="0">
                <a:solidFill>
                  <a:schemeClr val="tx2"/>
                </a:solidFill>
              </a:rPr>
              <a:t>Undgå for mange beskeder på én gang, så vigtige budskaber ikke drukner.</a:t>
            </a:r>
          </a:p>
          <a:p>
            <a:pPr marL="285750" indent="-285750">
              <a:lnSpc>
                <a:spcPct val="150000"/>
              </a:lnSpc>
              <a:buFont typeface="Arial" panose="020B0604020202020204" pitchFamily="34" charset="0"/>
              <a:buChar char="•"/>
            </a:pPr>
            <a:r>
              <a:rPr lang="da-DK" sz="1400" dirty="0">
                <a:solidFill>
                  <a:schemeClr val="tx2"/>
                </a:solidFill>
              </a:rPr>
              <a:t>Gør det tydeligt, hvad modtageren skal gøre, og hvordan det skal gøres.</a:t>
            </a:r>
          </a:p>
          <a:p>
            <a:pPr marL="285750" indent="-285750">
              <a:lnSpc>
                <a:spcPct val="150000"/>
              </a:lnSpc>
              <a:buFont typeface="Arial" panose="020B0604020202020204" pitchFamily="34" charset="0"/>
              <a:buChar char="•"/>
            </a:pPr>
            <a:r>
              <a:rPr lang="da-DK" sz="1400" dirty="0">
                <a:solidFill>
                  <a:schemeClr val="tx2"/>
                </a:solidFill>
              </a:rPr>
              <a:t>Giv mulighed for dialog, spørgsmål og feedback, hvor det er relevant.</a:t>
            </a:r>
          </a:p>
          <a:p>
            <a:pPr marL="285750" indent="-285750">
              <a:lnSpc>
                <a:spcPct val="150000"/>
              </a:lnSpc>
              <a:buFont typeface="Arial" panose="020B0604020202020204" pitchFamily="34" charset="0"/>
              <a:buChar char="•"/>
            </a:pPr>
            <a:r>
              <a:rPr lang="da-DK" dirty="0">
                <a:solidFill>
                  <a:schemeClr val="tx2"/>
                </a:solidFill>
              </a:rPr>
              <a:t>Følg op på budskabet og justér kommunikationen.</a:t>
            </a:r>
          </a:p>
          <a:p>
            <a:pPr marL="285750" indent="-285750">
              <a:lnSpc>
                <a:spcPct val="150000"/>
              </a:lnSpc>
              <a:buFont typeface="Arial" panose="020B0604020202020204" pitchFamily="34" charset="0"/>
              <a:buChar char="•"/>
            </a:pPr>
            <a:r>
              <a:rPr lang="da-DK" dirty="0">
                <a:solidFill>
                  <a:schemeClr val="tx2"/>
                </a:solidFill>
              </a:rPr>
              <a:t>Tilpas kommunikationen til ressourcesvage slutbrugere, </a:t>
            </a:r>
            <a:br>
              <a:rPr lang="da-DK" dirty="0">
                <a:solidFill>
                  <a:schemeClr val="tx2"/>
                </a:solidFill>
              </a:rPr>
            </a:br>
            <a:r>
              <a:rPr lang="da-DK" dirty="0">
                <a:solidFill>
                  <a:schemeClr val="tx2"/>
                </a:solidFill>
              </a:rPr>
              <a:t>så de også bliver inkluderet.</a:t>
            </a:r>
          </a:p>
        </p:txBody>
      </p:sp>
    </p:spTree>
    <p:extLst>
      <p:ext uri="{BB962C8B-B14F-4D97-AF65-F5344CB8AC3E}">
        <p14:creationId xmlns:p14="http://schemas.microsoft.com/office/powerpoint/2010/main" val="144582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74701764-A50A-9E24-3C99-02821973A137}"/>
              </a:ext>
            </a:extLst>
          </p:cNvPr>
          <p:cNvSpPr>
            <a:spLocks noGrp="1"/>
          </p:cNvSpPr>
          <p:nvPr>
            <p:ph type="body" sz="half" idx="15"/>
          </p:nvPr>
        </p:nvSpPr>
        <p:spPr>
          <a:xfrm>
            <a:off x="1909301" y="2900715"/>
            <a:ext cx="5810160" cy="1990353"/>
          </a:xfrm>
        </p:spPr>
        <p:txBody>
          <a:bodyPr/>
          <a:lstStyle/>
          <a:p>
            <a:pPr>
              <a:lnSpc>
                <a:spcPct val="150000"/>
              </a:lnSpc>
            </a:pPr>
            <a:r>
              <a:rPr lang="da-DK" sz="1400" dirty="0">
                <a:solidFill>
                  <a:schemeClr val="bg1"/>
                </a:solidFill>
              </a:rPr>
              <a:t>Hvordan kommunikerer I om bæredygtighedsinitiativer i jeres organisation?</a:t>
            </a:r>
            <a:br>
              <a:rPr lang="da-DK" sz="1400" dirty="0">
                <a:solidFill>
                  <a:schemeClr val="bg1"/>
                </a:solidFill>
              </a:rPr>
            </a:br>
            <a:endParaRPr lang="da-DK" sz="1400" dirty="0">
              <a:solidFill>
                <a:schemeClr val="bg1"/>
              </a:solidFill>
            </a:endParaRPr>
          </a:p>
          <a:p>
            <a:pPr>
              <a:lnSpc>
                <a:spcPct val="150000"/>
              </a:lnSpc>
            </a:pPr>
            <a:r>
              <a:rPr lang="da-DK" sz="1400" dirty="0">
                <a:solidFill>
                  <a:schemeClr val="bg1"/>
                </a:solidFill>
              </a:rPr>
              <a:t>Har I oplevet eksempler på succes eller fiasko i kommunikationen om bæredygtighed? Hvad har I lært af dette?</a:t>
            </a:r>
          </a:p>
          <a:p>
            <a:endParaRPr lang="da-DK" dirty="0"/>
          </a:p>
        </p:txBody>
      </p:sp>
      <p:sp>
        <p:nvSpPr>
          <p:cNvPr id="3" name="Pladsholder til tekst 2">
            <a:extLst>
              <a:ext uri="{FF2B5EF4-FFF2-40B4-BE49-F238E27FC236}">
                <a16:creationId xmlns:a16="http://schemas.microsoft.com/office/drawing/2014/main" id="{93F67B6E-1ED8-3465-6982-D2351E98362B}"/>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3182623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B6FCE-93B7-B2BA-ACEE-4F9820B2F462}"/>
              </a:ext>
            </a:extLst>
          </p:cNvPr>
          <p:cNvSpPr>
            <a:spLocks noGrp="1"/>
          </p:cNvSpPr>
          <p:nvPr>
            <p:ph type="title"/>
          </p:nvPr>
        </p:nvSpPr>
        <p:spPr/>
        <p:txBody>
          <a:bodyPr/>
          <a:lstStyle/>
          <a:p>
            <a:r>
              <a:rPr lang="da-DK" dirty="0">
                <a:cs typeface="Archivo Medium" pitchFamily="2" charset="77"/>
              </a:rPr>
              <a:t>Tænk som modtageren</a:t>
            </a:r>
            <a:endParaRPr lang="da-DK" dirty="0"/>
          </a:p>
        </p:txBody>
      </p:sp>
      <p:sp>
        <p:nvSpPr>
          <p:cNvPr id="3" name="Pladsholder til indhold 2">
            <a:extLst>
              <a:ext uri="{FF2B5EF4-FFF2-40B4-BE49-F238E27FC236}">
                <a16:creationId xmlns:a16="http://schemas.microsoft.com/office/drawing/2014/main" id="{09D72BA5-EAB5-2CB9-FCBA-8BBCFBED25D4}"/>
              </a:ext>
            </a:extLst>
          </p:cNvPr>
          <p:cNvSpPr>
            <a:spLocks noGrp="1"/>
          </p:cNvSpPr>
          <p:nvPr>
            <p:ph idx="1"/>
          </p:nvPr>
        </p:nvSpPr>
        <p:spPr/>
        <p:txBody>
          <a:bodyPr/>
          <a:lstStyle/>
          <a:p>
            <a:r>
              <a:rPr lang="da-DK" dirty="0"/>
              <a:t>Vælg et konkret kommunikationseksempel fra jeres organisation, som har et bæredygtighedsfokus. Det kan være en mail, en intranettekst, et infoskilt eller en besked i en app. Besvar spørgsmålene nedenfor ud fra modtagerens perspektiv.</a:t>
            </a:r>
          </a:p>
        </p:txBody>
      </p:sp>
      <p:sp>
        <p:nvSpPr>
          <p:cNvPr id="5" name="Pladsholder til tekst 4">
            <a:extLst>
              <a:ext uri="{FF2B5EF4-FFF2-40B4-BE49-F238E27FC236}">
                <a16:creationId xmlns:a16="http://schemas.microsoft.com/office/drawing/2014/main" id="{365EC526-A308-00D8-F718-91FF222A41DC}"/>
              </a:ext>
            </a:extLst>
          </p:cNvPr>
          <p:cNvSpPr>
            <a:spLocks noGrp="1"/>
          </p:cNvSpPr>
          <p:nvPr>
            <p:ph type="body" sz="half" idx="14"/>
          </p:nvPr>
        </p:nvSpPr>
        <p:spPr/>
        <p:txBody>
          <a:bodyPr/>
          <a:lstStyle/>
          <a:p>
            <a:r>
              <a:rPr lang="da-DK" dirty="0"/>
              <a:t>Øvelse 3.1</a:t>
            </a:r>
          </a:p>
        </p:txBody>
      </p:sp>
      <p:graphicFrame>
        <p:nvGraphicFramePr>
          <p:cNvPr id="6" name="Tabel 5">
            <a:extLst>
              <a:ext uri="{FF2B5EF4-FFF2-40B4-BE49-F238E27FC236}">
                <a16:creationId xmlns:a16="http://schemas.microsoft.com/office/drawing/2014/main" id="{163C4769-F794-34F3-C7D7-0611559053C5}"/>
              </a:ext>
            </a:extLst>
          </p:cNvPr>
          <p:cNvGraphicFramePr>
            <a:graphicFrameLocks noGrp="1"/>
          </p:cNvGraphicFramePr>
          <p:nvPr>
            <p:extLst>
              <p:ext uri="{D42A27DB-BD31-4B8C-83A1-F6EECF244321}">
                <p14:modId xmlns:p14="http://schemas.microsoft.com/office/powerpoint/2010/main" val="3599151046"/>
              </p:ext>
            </p:extLst>
          </p:nvPr>
        </p:nvGraphicFramePr>
        <p:xfrm>
          <a:off x="1383640" y="2815376"/>
          <a:ext cx="9424720" cy="3460615"/>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36072">
                <a:tc>
                  <a:txBody>
                    <a:bodyPr/>
                    <a:lstStyle/>
                    <a:p>
                      <a:r>
                        <a:rPr lang="da-DK" sz="1400" b="1" dirty="0">
                          <a:solidFill>
                            <a:schemeClr val="tx2"/>
                          </a:solidFill>
                          <a:latin typeface="+mn-lt"/>
                          <a:cs typeface="Archivo" pitchFamily="2" charset="77"/>
                        </a:rPr>
                        <a:t>Spørgsmål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693221">
                <a:tc>
                  <a:txBody>
                    <a:bodyPr/>
                    <a:lstStyle/>
                    <a:p>
                      <a:r>
                        <a:rPr lang="da-DK" sz="1400" b="0" dirty="0">
                          <a:solidFill>
                            <a:schemeClr val="tx2"/>
                          </a:solidFill>
                          <a:latin typeface="+mn-lt"/>
                        </a:rPr>
                        <a:t>Hvilket kommunikationseksempel har du valg?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894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ville du som modtager forstå som værende budskabet?</a:t>
                      </a:r>
                      <a:br>
                        <a:rPr lang="da-DK" sz="1400" b="0" dirty="0">
                          <a:solidFill>
                            <a:schemeClr val="tx2"/>
                          </a:solidFill>
                          <a:latin typeface="+mn-lt"/>
                        </a:rPr>
                      </a:br>
                      <a:r>
                        <a:rPr lang="da-DK" sz="1400" b="0" dirty="0">
                          <a:solidFill>
                            <a:schemeClr val="tx2"/>
                          </a:solidFill>
                          <a:latin typeface="+mn-lt"/>
                        </a:rPr>
                        <a:t>Er det tydeligt, hvad modtageren skal gøre – og hvorfor?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9580685"/>
                  </a:ext>
                </a:extLst>
              </a:tr>
              <a:tr h="693221">
                <a:tc>
                  <a:txBody>
                    <a:bodyPr/>
                    <a:lstStyle/>
                    <a:p>
                      <a:r>
                        <a:rPr lang="da-DK" sz="1400" b="0" dirty="0">
                          <a:solidFill>
                            <a:schemeClr val="tx2"/>
                          </a:solidFill>
                          <a:latin typeface="+mn-lt"/>
                        </a:rPr>
                        <a:t>Er tonen, sproget og kanalen tilpasset dig som modtager?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693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kunne få dig til at overse eller ignorere beskeden?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7809268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3B6FCE-93B7-B2BA-ACEE-4F9820B2F462}"/>
              </a:ext>
            </a:extLst>
          </p:cNvPr>
          <p:cNvSpPr>
            <a:spLocks noGrp="1"/>
          </p:cNvSpPr>
          <p:nvPr>
            <p:ph type="title"/>
          </p:nvPr>
        </p:nvSpPr>
        <p:spPr/>
        <p:txBody>
          <a:bodyPr/>
          <a:lstStyle/>
          <a:p>
            <a:r>
              <a:rPr lang="da-DK" dirty="0">
                <a:cs typeface="Archivo Medium" pitchFamily="2" charset="77"/>
              </a:rPr>
              <a:t>Tænk som modtageren</a:t>
            </a:r>
            <a:endParaRPr lang="da-DK" dirty="0"/>
          </a:p>
        </p:txBody>
      </p:sp>
      <p:sp>
        <p:nvSpPr>
          <p:cNvPr id="3" name="Pladsholder til indhold 2">
            <a:extLst>
              <a:ext uri="{FF2B5EF4-FFF2-40B4-BE49-F238E27FC236}">
                <a16:creationId xmlns:a16="http://schemas.microsoft.com/office/drawing/2014/main" id="{09D72BA5-EAB5-2CB9-FCBA-8BBCFBED25D4}"/>
              </a:ext>
            </a:extLst>
          </p:cNvPr>
          <p:cNvSpPr>
            <a:spLocks noGrp="1"/>
          </p:cNvSpPr>
          <p:nvPr>
            <p:ph idx="1"/>
          </p:nvPr>
        </p:nvSpPr>
        <p:spPr/>
        <p:txBody>
          <a:bodyPr/>
          <a:lstStyle/>
          <a:p>
            <a:r>
              <a:rPr lang="da-DK" dirty="0">
                <a:solidFill>
                  <a:schemeClr val="accent5"/>
                </a:solidFill>
              </a:rPr>
              <a:t>Eksempel</a:t>
            </a:r>
            <a:endParaRPr lang="da-DK" dirty="0"/>
          </a:p>
        </p:txBody>
      </p:sp>
      <p:sp>
        <p:nvSpPr>
          <p:cNvPr id="5" name="Pladsholder til tekst 4">
            <a:extLst>
              <a:ext uri="{FF2B5EF4-FFF2-40B4-BE49-F238E27FC236}">
                <a16:creationId xmlns:a16="http://schemas.microsoft.com/office/drawing/2014/main" id="{365EC526-A308-00D8-F718-91FF222A41DC}"/>
              </a:ext>
            </a:extLst>
          </p:cNvPr>
          <p:cNvSpPr>
            <a:spLocks noGrp="1"/>
          </p:cNvSpPr>
          <p:nvPr>
            <p:ph type="body" sz="half" idx="14"/>
          </p:nvPr>
        </p:nvSpPr>
        <p:spPr/>
        <p:txBody>
          <a:bodyPr/>
          <a:lstStyle/>
          <a:p>
            <a:r>
              <a:rPr lang="da-DK" dirty="0"/>
              <a:t>Øvelse 3.1</a:t>
            </a:r>
          </a:p>
        </p:txBody>
      </p:sp>
      <p:graphicFrame>
        <p:nvGraphicFramePr>
          <p:cNvPr id="6" name="Tabel 5">
            <a:extLst>
              <a:ext uri="{FF2B5EF4-FFF2-40B4-BE49-F238E27FC236}">
                <a16:creationId xmlns:a16="http://schemas.microsoft.com/office/drawing/2014/main" id="{163C4769-F794-34F3-C7D7-0611559053C5}"/>
              </a:ext>
            </a:extLst>
          </p:cNvPr>
          <p:cNvGraphicFramePr>
            <a:graphicFrameLocks noGrp="1"/>
          </p:cNvGraphicFramePr>
          <p:nvPr>
            <p:extLst>
              <p:ext uri="{D42A27DB-BD31-4B8C-83A1-F6EECF244321}">
                <p14:modId xmlns:p14="http://schemas.microsoft.com/office/powerpoint/2010/main" val="2411914766"/>
              </p:ext>
            </p:extLst>
          </p:nvPr>
        </p:nvGraphicFramePr>
        <p:xfrm>
          <a:off x="1383640" y="2815376"/>
          <a:ext cx="9424720" cy="3537213"/>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36072">
                <a:tc>
                  <a:txBody>
                    <a:bodyPr/>
                    <a:lstStyle/>
                    <a:p>
                      <a:r>
                        <a:rPr lang="da-DK" sz="1400" b="1" dirty="0">
                          <a:solidFill>
                            <a:schemeClr val="tx2"/>
                          </a:solidFill>
                          <a:latin typeface="+mn-lt"/>
                          <a:cs typeface="Archivo" pitchFamily="2" charset="77"/>
                        </a:rPr>
                        <a:t>Spørgsmål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693221">
                <a:tc>
                  <a:txBody>
                    <a:bodyPr/>
                    <a:lstStyle/>
                    <a:p>
                      <a:r>
                        <a:rPr lang="da-DK" sz="1400" b="0" dirty="0">
                          <a:solidFill>
                            <a:schemeClr val="tx2"/>
                          </a:solidFill>
                          <a:latin typeface="+mn-lt"/>
                        </a:rPr>
                        <a:t>Hvilket kommunikationseksempel har du valg?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En intern nyhed på intranettet om overgangen til </a:t>
                      </a:r>
                      <a:r>
                        <a:rPr lang="da-DK" sz="1400" dirty="0" err="1">
                          <a:solidFill>
                            <a:schemeClr val="tx2"/>
                          </a:solidFill>
                          <a:latin typeface="+mn-lt"/>
                        </a:rPr>
                        <a:t>free</a:t>
                      </a:r>
                      <a:r>
                        <a:rPr lang="da-DK" sz="1400" dirty="0">
                          <a:solidFill>
                            <a:schemeClr val="tx2"/>
                          </a:solidFill>
                          <a:latin typeface="+mn-lt"/>
                        </a:rPr>
                        <a:t> </a:t>
                      </a:r>
                      <a:r>
                        <a:rPr lang="da-DK" sz="1400" dirty="0" err="1">
                          <a:solidFill>
                            <a:schemeClr val="tx2"/>
                          </a:solidFill>
                          <a:latin typeface="+mn-lt"/>
                        </a:rPr>
                        <a:t>seating</a:t>
                      </a:r>
                      <a:r>
                        <a:rPr lang="da-DK" sz="1400" dirty="0">
                          <a:solidFill>
                            <a:schemeClr val="tx2"/>
                          </a:solidFill>
                          <a:latin typeface="+mn-lt"/>
                        </a:rPr>
                        <a:t> i hele organisationen som led i arealoptimering.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894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ville du som modtager forstå som værende budskabet?</a:t>
                      </a:r>
                      <a:br>
                        <a:rPr lang="da-DK" sz="1400" b="0" dirty="0">
                          <a:solidFill>
                            <a:schemeClr val="tx2"/>
                          </a:solidFill>
                          <a:latin typeface="+mn-lt"/>
                        </a:rPr>
                      </a:br>
                      <a:r>
                        <a:rPr lang="da-DK" sz="1400" b="0" dirty="0">
                          <a:solidFill>
                            <a:schemeClr val="tx2"/>
                          </a:solidFill>
                          <a:latin typeface="+mn-lt"/>
                        </a:rPr>
                        <a:t>Er det tydeligt, hvad modtageren skal gøre – og hvorfor?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Budskabet er, at faste pladser fjernes, og man skal booke en plads dagligt. Det fremgår, hvad man skal gøre, men ikke hvorfor det er nødvendigt, eller hvad gevinsten er for medarbejderen.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79580685"/>
                  </a:ext>
                </a:extLst>
              </a:tr>
              <a:tr h="693221">
                <a:tc>
                  <a:txBody>
                    <a:bodyPr/>
                    <a:lstStyle/>
                    <a:p>
                      <a:r>
                        <a:rPr lang="da-DK" sz="1400" b="0" dirty="0">
                          <a:solidFill>
                            <a:schemeClr val="tx2"/>
                          </a:solidFill>
                          <a:latin typeface="+mn-lt"/>
                        </a:rPr>
                        <a:t>Er tonen, sproget og kanalen tilpasset dig som modtager?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Nej, teksten er meget ledelsespræget og taler ikke om arbejdsmiljø eller tryghed. Den er kun på intranettet og ikke fulgt op mundtligt.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6932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kunne få dig til at overse eller ignorere beskeden?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Manglende kobling til min hverdag og bekymringer, ingen konkrete eksempler, og at det hele fremstår som en ensidig top-</a:t>
                      </a:r>
                      <a:r>
                        <a:rPr lang="da-DK" sz="1400" dirty="0" err="1">
                          <a:solidFill>
                            <a:schemeClr val="tx2"/>
                          </a:solidFill>
                          <a:latin typeface="+mn-lt"/>
                        </a:rPr>
                        <a:t>down</a:t>
                      </a:r>
                      <a:r>
                        <a:rPr lang="da-DK" sz="1400" dirty="0">
                          <a:solidFill>
                            <a:schemeClr val="tx2"/>
                          </a:solidFill>
                          <a:latin typeface="+mn-lt"/>
                        </a:rPr>
                        <a:t> beslutning.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25762449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9F21D9-BF32-BA18-7DF6-A75F120BDA28}"/>
              </a:ext>
            </a:extLst>
          </p:cNvPr>
          <p:cNvSpPr>
            <a:spLocks noGrp="1"/>
          </p:cNvSpPr>
          <p:nvPr>
            <p:ph type="title"/>
          </p:nvPr>
        </p:nvSpPr>
        <p:spPr/>
        <p:txBody>
          <a:bodyPr/>
          <a:lstStyle/>
          <a:p>
            <a:r>
              <a:rPr lang="da-DK" dirty="0"/>
              <a:t>3.2</a:t>
            </a:r>
          </a:p>
        </p:txBody>
      </p:sp>
      <p:sp>
        <p:nvSpPr>
          <p:cNvPr id="3" name="Pladsholder til tekst 2">
            <a:extLst>
              <a:ext uri="{FF2B5EF4-FFF2-40B4-BE49-F238E27FC236}">
                <a16:creationId xmlns:a16="http://schemas.microsoft.com/office/drawing/2014/main" id="{263F0E27-E029-BAF8-B1B7-FB6684566D05}"/>
              </a:ext>
            </a:extLst>
          </p:cNvPr>
          <p:cNvSpPr>
            <a:spLocks noGrp="1"/>
          </p:cNvSpPr>
          <p:nvPr>
            <p:ph type="body" sz="quarter" idx="10"/>
          </p:nvPr>
        </p:nvSpPr>
        <p:spPr/>
        <p:txBody>
          <a:bodyPr/>
          <a:lstStyle/>
          <a:p>
            <a:r>
              <a:rPr lang="da-DK" sz="4000" dirty="0">
                <a:solidFill>
                  <a:schemeClr val="accent6"/>
                </a:solidFill>
                <a:cs typeface="Archivo Medium" pitchFamily="2" charset="0"/>
              </a:rPr>
              <a:t>Involvering af brugerne</a:t>
            </a:r>
            <a:endParaRPr lang="da-DK" dirty="0"/>
          </a:p>
        </p:txBody>
      </p:sp>
      <p:sp>
        <p:nvSpPr>
          <p:cNvPr id="4" name="Pladsholder til tekst 3">
            <a:extLst>
              <a:ext uri="{FF2B5EF4-FFF2-40B4-BE49-F238E27FC236}">
                <a16:creationId xmlns:a16="http://schemas.microsoft.com/office/drawing/2014/main" id="{8EC90F93-01E6-87CF-4D97-1ADBC160ADC4}"/>
              </a:ext>
            </a:extLst>
          </p:cNvPr>
          <p:cNvSpPr>
            <a:spLocks noGrp="1"/>
          </p:cNvSpPr>
          <p:nvPr>
            <p:ph type="body" sz="half" idx="13"/>
          </p:nvPr>
        </p:nvSpPr>
        <p:spPr/>
        <p:txBody>
          <a:bodyPr/>
          <a:lstStyle/>
          <a:p>
            <a:r>
              <a:rPr lang="da-DK" sz="1400" dirty="0">
                <a:solidFill>
                  <a:srgbClr val="F3FBF5"/>
                </a:solidFill>
              </a:rPr>
              <a:t>Inddragelse af brugerne i kommunikation og bæredygtighedsinitiativer til at styrke og forankre initiativer og strategi.</a:t>
            </a:r>
          </a:p>
        </p:txBody>
      </p:sp>
    </p:spTree>
    <p:extLst>
      <p:ext uri="{BB962C8B-B14F-4D97-AF65-F5344CB8AC3E}">
        <p14:creationId xmlns:p14="http://schemas.microsoft.com/office/powerpoint/2010/main" val="1619540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E4163A-3F7A-5802-E9A2-500740936172}"/>
              </a:ext>
            </a:extLst>
          </p:cNvPr>
          <p:cNvSpPr>
            <a:spLocks noGrp="1"/>
          </p:cNvSpPr>
          <p:nvPr>
            <p:ph type="title"/>
          </p:nvPr>
        </p:nvSpPr>
        <p:spPr/>
        <p:txBody>
          <a:bodyPr/>
          <a:lstStyle/>
          <a:p>
            <a:r>
              <a:rPr lang="da-DK" dirty="0"/>
              <a:t>Formål og indhold</a:t>
            </a:r>
          </a:p>
        </p:txBody>
      </p:sp>
      <p:sp>
        <p:nvSpPr>
          <p:cNvPr id="3" name="Pladsholder til tekst 2">
            <a:extLst>
              <a:ext uri="{FF2B5EF4-FFF2-40B4-BE49-F238E27FC236}">
                <a16:creationId xmlns:a16="http://schemas.microsoft.com/office/drawing/2014/main" id="{D2B5AFF9-4CED-3190-BC05-694691ABBBA4}"/>
              </a:ext>
            </a:extLst>
          </p:cNvPr>
          <p:cNvSpPr>
            <a:spLocks noGrp="1"/>
          </p:cNvSpPr>
          <p:nvPr>
            <p:ph type="body" sz="half" idx="14"/>
          </p:nvPr>
        </p:nvSpPr>
        <p:spPr/>
        <p:txBody>
          <a:bodyPr/>
          <a:lstStyle/>
          <a:p>
            <a:r>
              <a:rPr lang="da-DK" sz="1400" dirty="0"/>
              <a:t>Formålet med dette delmodul er at vise, hvordan FM kan skabe forståelse, ejerskab og engagement gennem brugerinvolvering.</a:t>
            </a:r>
          </a:p>
          <a:p>
            <a:endParaRPr lang="da-DK" sz="1400" dirty="0"/>
          </a:p>
          <a:p>
            <a:r>
              <a:rPr lang="da-DK" sz="1400" b="1" dirty="0"/>
              <a:t>Indhold:</a:t>
            </a:r>
          </a:p>
          <a:p>
            <a:pPr marL="285750" indent="-285750">
              <a:buFont typeface="Arial" panose="020B0604020202020204" pitchFamily="34" charset="0"/>
              <a:buChar char="•"/>
            </a:pPr>
            <a:r>
              <a:rPr lang="da-DK" sz="1400" dirty="0"/>
              <a:t>Hvad er brugerinvolvering?</a:t>
            </a:r>
          </a:p>
          <a:p>
            <a:pPr marL="285750" indent="-285750">
              <a:buFont typeface="Arial" panose="020B0604020202020204" pitchFamily="34" charset="0"/>
              <a:buChar char="•"/>
            </a:pPr>
            <a:r>
              <a:rPr lang="da-DK" sz="1400" dirty="0"/>
              <a:t>Elementer i involveringen</a:t>
            </a:r>
          </a:p>
          <a:p>
            <a:pPr marL="285750" indent="-285750">
              <a:buFont typeface="Arial" panose="020B0604020202020204" pitchFamily="34" charset="0"/>
              <a:buChar char="•"/>
            </a:pPr>
            <a:r>
              <a:rPr lang="da-DK" sz="1400" dirty="0"/>
              <a:t>Barriere og løsninger</a:t>
            </a:r>
          </a:p>
          <a:p>
            <a:pPr marL="285750" indent="-285750">
              <a:buFont typeface="Arial" panose="020B0604020202020204" pitchFamily="34" charset="0"/>
              <a:buChar char="•"/>
            </a:pPr>
            <a:r>
              <a:rPr lang="da-DK" sz="1400" dirty="0"/>
              <a:t>Social bæredygtighed gennem involvering</a:t>
            </a:r>
          </a:p>
        </p:txBody>
      </p:sp>
    </p:spTree>
    <p:extLst>
      <p:ext uri="{BB962C8B-B14F-4D97-AF65-F5344CB8AC3E}">
        <p14:creationId xmlns:p14="http://schemas.microsoft.com/office/powerpoint/2010/main" val="113636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001B2-F2C5-63B3-CB23-1F2210D2D310}"/>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0B54EA1C-8955-F7BD-3E56-6CB6BA635E1A}"/>
              </a:ext>
            </a:extLst>
          </p:cNvPr>
          <p:cNvSpPr>
            <a:spLocks noGrp="1"/>
          </p:cNvSpPr>
          <p:nvPr>
            <p:ph type="body" sz="quarter" idx="10"/>
          </p:nvPr>
        </p:nvSpPr>
        <p:spPr>
          <a:xfrm>
            <a:off x="838198" y="1210204"/>
            <a:ext cx="7312379" cy="838200"/>
          </a:xfrm>
        </p:spPr>
        <p:txBody>
          <a:bodyPr/>
          <a:lstStyle/>
          <a:p>
            <a:r>
              <a:rPr lang="da-DK" dirty="0">
                <a:cs typeface="Archivo Medium" pitchFamily="2" charset="77"/>
              </a:rPr>
              <a:t>Hvad er brugerinvolvering?</a:t>
            </a:r>
          </a:p>
        </p:txBody>
      </p:sp>
      <p:sp>
        <p:nvSpPr>
          <p:cNvPr id="3" name="Pladsholder til tekst 2">
            <a:extLst>
              <a:ext uri="{FF2B5EF4-FFF2-40B4-BE49-F238E27FC236}">
                <a16:creationId xmlns:a16="http://schemas.microsoft.com/office/drawing/2014/main" id="{4777658B-254C-ACF7-DA26-BBBAB6579CDD}"/>
              </a:ext>
            </a:extLst>
          </p:cNvPr>
          <p:cNvSpPr>
            <a:spLocks noGrp="1"/>
          </p:cNvSpPr>
          <p:nvPr>
            <p:ph type="body" sz="half" idx="13"/>
          </p:nvPr>
        </p:nvSpPr>
        <p:spPr>
          <a:xfrm>
            <a:off x="838198" y="2295956"/>
            <a:ext cx="6665687" cy="3351840"/>
          </a:xfrm>
        </p:spPr>
        <p:txBody>
          <a:bodyPr/>
          <a:lstStyle/>
          <a:p>
            <a:pPr>
              <a:lnSpc>
                <a:spcPct val="100000"/>
              </a:lnSpc>
            </a:pPr>
            <a:r>
              <a:rPr lang="da-DK" b="1" dirty="0"/>
              <a:t>Definition: </a:t>
            </a:r>
            <a:r>
              <a:rPr lang="da-DK" dirty="0"/>
              <a:t>brugerinvolvering er en proces, hvor slutbrugerne aktivt inddrages i planlægning, implementering og drift af bæredygtighedstiltag. </a:t>
            </a:r>
            <a:br>
              <a:rPr lang="da-DK" dirty="0"/>
            </a:br>
            <a:r>
              <a:rPr lang="da-DK" dirty="0"/>
              <a:t>I dette modul tages udgangspunkt i slutbrugerne, men der kunne også være andre grupper, man ønsker at involvere.</a:t>
            </a:r>
          </a:p>
          <a:p>
            <a:pPr>
              <a:lnSpc>
                <a:spcPct val="100000"/>
              </a:lnSpc>
            </a:pPr>
            <a:r>
              <a:rPr lang="da-DK" b="1" dirty="0"/>
              <a:t>Hvorfor er brugerinvolvering vigtig?</a:t>
            </a:r>
          </a:p>
          <a:p>
            <a:pPr marL="285750" indent="-285750">
              <a:lnSpc>
                <a:spcPct val="100000"/>
              </a:lnSpc>
              <a:buFont typeface="Arial" panose="020B0604020202020204" pitchFamily="34" charset="0"/>
              <a:buChar char="•"/>
            </a:pPr>
            <a:r>
              <a:rPr lang="da-DK" dirty="0"/>
              <a:t>Sikring af at bæredygtighedsinitiativer forstås, accepteres og anvendes korrekt, og dermed er der større sandsynlighed for effektive bæredygtige løsninger.</a:t>
            </a:r>
          </a:p>
          <a:p>
            <a:pPr marL="285750" indent="-285750">
              <a:lnSpc>
                <a:spcPct val="100000"/>
              </a:lnSpc>
              <a:buFont typeface="Arial" panose="020B0604020202020204" pitchFamily="34" charset="0"/>
              <a:buChar char="•"/>
            </a:pPr>
            <a:r>
              <a:rPr lang="da-DK" dirty="0"/>
              <a:t>Når slutbrugerne inddrages, styrkes både motivation og ejerskab, </a:t>
            </a:r>
            <a:br>
              <a:rPr lang="da-DK" dirty="0"/>
            </a:br>
            <a:r>
              <a:rPr lang="da-DK" dirty="0"/>
              <a:t>hvilket mindsker modstand mod ændringer og nye løsninger.</a:t>
            </a:r>
          </a:p>
          <a:p>
            <a:pPr marL="285750" indent="-285750">
              <a:lnSpc>
                <a:spcPct val="100000"/>
              </a:lnSpc>
              <a:buFont typeface="Arial" panose="020B0604020202020204" pitchFamily="34" charset="0"/>
              <a:buChar char="•"/>
            </a:pPr>
            <a:r>
              <a:rPr lang="da-DK" dirty="0"/>
              <a:t>Inddragelsen skaber mulighed for, at slutbrugerne kan give </a:t>
            </a:r>
            <a:br>
              <a:rPr lang="da-DK" dirty="0"/>
            </a:br>
            <a:r>
              <a:rPr lang="da-DK" dirty="0"/>
              <a:t>feedback, hvilket kan bidrage til løbende forbedringer af </a:t>
            </a:r>
            <a:br>
              <a:rPr lang="da-DK" dirty="0"/>
            </a:br>
            <a:r>
              <a:rPr lang="da-DK" dirty="0"/>
              <a:t>drift, kommunikation og brugervenlighed.</a:t>
            </a:r>
          </a:p>
          <a:p>
            <a:pPr lvl="0">
              <a:lnSpc>
                <a:spcPct val="100000"/>
              </a:lnSpc>
            </a:pPr>
            <a:endParaRPr lang="da-DK" dirty="0"/>
          </a:p>
        </p:txBody>
      </p:sp>
      <p:sp>
        <p:nvSpPr>
          <p:cNvPr id="4" name="Pladsholder til tekst 3">
            <a:extLst>
              <a:ext uri="{FF2B5EF4-FFF2-40B4-BE49-F238E27FC236}">
                <a16:creationId xmlns:a16="http://schemas.microsoft.com/office/drawing/2014/main" id="{55E215ED-4D0E-8DB9-02BD-C21DEBE48467}"/>
              </a:ext>
            </a:extLst>
          </p:cNvPr>
          <p:cNvSpPr txBox="1">
            <a:spLocks/>
          </p:cNvSpPr>
          <p:nvPr/>
        </p:nvSpPr>
        <p:spPr>
          <a:xfrm>
            <a:off x="838198" y="5783263"/>
            <a:ext cx="4439920" cy="315157"/>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solidFill>
                  <a:schemeClr val="accent1"/>
                </a:solidFill>
                <a:cs typeface="Archivo" pitchFamily="2" charset="77"/>
              </a:rPr>
              <a:t>(Johansson, 2017; Johansson, 2020b) </a:t>
            </a:r>
          </a:p>
        </p:txBody>
      </p:sp>
    </p:spTree>
    <p:extLst>
      <p:ext uri="{BB962C8B-B14F-4D97-AF65-F5344CB8AC3E}">
        <p14:creationId xmlns:p14="http://schemas.microsoft.com/office/powerpoint/2010/main" val="2258818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7394ADEF-4711-4643-6A1C-DC1BC8A41D65}"/>
              </a:ext>
            </a:extLst>
          </p:cNvPr>
          <p:cNvSpPr>
            <a:spLocks noGrp="1"/>
          </p:cNvSpPr>
          <p:nvPr>
            <p:ph type="body" sz="quarter" idx="10"/>
          </p:nvPr>
        </p:nvSpPr>
        <p:spPr>
          <a:xfrm>
            <a:off x="734059" y="1067264"/>
            <a:ext cx="10723882" cy="838200"/>
          </a:xfrm>
        </p:spPr>
        <p:txBody>
          <a:bodyPr/>
          <a:lstStyle/>
          <a:p>
            <a:pPr algn="ctr"/>
            <a:r>
              <a:rPr lang="da-DK" dirty="0">
                <a:cs typeface="Archivo Medium" pitchFamily="2" charset="77"/>
              </a:rPr>
              <a:t>Elementer i involveringen</a:t>
            </a:r>
          </a:p>
        </p:txBody>
      </p:sp>
      <p:sp>
        <p:nvSpPr>
          <p:cNvPr id="4" name="Pladsholder til tekst 3">
            <a:extLst>
              <a:ext uri="{FF2B5EF4-FFF2-40B4-BE49-F238E27FC236}">
                <a16:creationId xmlns:a16="http://schemas.microsoft.com/office/drawing/2014/main" id="{129FED48-06D6-E830-9ADB-83FBE609E196}"/>
              </a:ext>
            </a:extLst>
          </p:cNvPr>
          <p:cNvSpPr>
            <a:spLocks noGrp="1"/>
          </p:cNvSpPr>
          <p:nvPr>
            <p:ph type="body" sz="half" idx="15"/>
          </p:nvPr>
        </p:nvSpPr>
        <p:spPr>
          <a:xfrm>
            <a:off x="597249" y="1916837"/>
            <a:ext cx="10723882" cy="315158"/>
          </a:xfrm>
        </p:spPr>
        <p:txBody>
          <a:bodyPr/>
          <a:lstStyle/>
          <a:p>
            <a:pPr algn="ctr"/>
            <a:r>
              <a:rPr lang="da-DK" dirty="0"/>
              <a:t>Nedenfor er illustreret en række centrale elementer til involvering af slutbrugere.</a:t>
            </a:r>
          </a:p>
        </p:txBody>
      </p:sp>
      <p:sp>
        <p:nvSpPr>
          <p:cNvPr id="10" name="Afrundet rektangel 9">
            <a:extLst>
              <a:ext uri="{FF2B5EF4-FFF2-40B4-BE49-F238E27FC236}">
                <a16:creationId xmlns:a16="http://schemas.microsoft.com/office/drawing/2014/main" id="{50F599B5-F2C2-830C-B6AC-EDB4F2A1545E}"/>
              </a:ext>
            </a:extLst>
          </p:cNvPr>
          <p:cNvSpPr/>
          <p:nvPr/>
        </p:nvSpPr>
        <p:spPr>
          <a:xfrm>
            <a:off x="4313663" y="3053038"/>
            <a:ext cx="3073949" cy="186821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600" b="1" i="0" u="none" strike="noStrike" dirty="0">
                <a:solidFill>
                  <a:schemeClr val="bg1"/>
                </a:solidFill>
                <a:effectLst/>
                <a:cs typeface="Archivo" pitchFamily="2" charset="77"/>
              </a:rPr>
              <a:t>Effektiv slutbrugerinvolvering</a:t>
            </a:r>
          </a:p>
        </p:txBody>
      </p:sp>
      <p:sp>
        <p:nvSpPr>
          <p:cNvPr id="17" name="Tekstfelt 16">
            <a:extLst>
              <a:ext uri="{FF2B5EF4-FFF2-40B4-BE49-F238E27FC236}">
                <a16:creationId xmlns:a16="http://schemas.microsoft.com/office/drawing/2014/main" id="{58CE8079-BA93-20F8-B1E6-F1FF9DE9BD15}"/>
              </a:ext>
            </a:extLst>
          </p:cNvPr>
          <p:cNvSpPr txBox="1"/>
          <p:nvPr/>
        </p:nvSpPr>
        <p:spPr>
          <a:xfrm>
            <a:off x="7521334" y="4230631"/>
            <a:ext cx="3913790" cy="1056379"/>
          </a:xfrm>
          <a:prstGeom prst="rect">
            <a:avLst/>
          </a:prstGeom>
          <a:noFill/>
        </p:spPr>
        <p:txBody>
          <a:bodyPr wrap="square">
            <a:spAutoFit/>
          </a:bodyPr>
          <a:lstStyle/>
          <a:p>
            <a:pPr algn="ctr">
              <a:lnSpc>
                <a:spcPct val="114000"/>
              </a:lnSpc>
            </a:pPr>
            <a:r>
              <a:rPr lang="da-DK" sz="1400" b="1" dirty="0"/>
              <a:t>Kommunikér målrettet</a:t>
            </a:r>
            <a:br>
              <a:rPr lang="da-DK" sz="1400" b="1" dirty="0"/>
            </a:br>
            <a:r>
              <a:rPr lang="da-DK" sz="1400" dirty="0"/>
              <a:t>Brug konkrete og visuelle budskaber, som passer til målgruppen. Gør det tydeligt, hvordan brugernes input bliver brugt.</a:t>
            </a:r>
          </a:p>
        </p:txBody>
      </p:sp>
      <p:sp>
        <p:nvSpPr>
          <p:cNvPr id="12" name="Tekstfelt 11">
            <a:extLst>
              <a:ext uri="{FF2B5EF4-FFF2-40B4-BE49-F238E27FC236}">
                <a16:creationId xmlns:a16="http://schemas.microsoft.com/office/drawing/2014/main" id="{18053119-73C3-465B-0F38-5BD7A89256DB}"/>
              </a:ext>
            </a:extLst>
          </p:cNvPr>
          <p:cNvSpPr txBox="1"/>
          <p:nvPr/>
        </p:nvSpPr>
        <p:spPr>
          <a:xfrm>
            <a:off x="597249" y="2758446"/>
            <a:ext cx="3519038" cy="1056379"/>
          </a:xfrm>
          <a:prstGeom prst="rect">
            <a:avLst/>
          </a:prstGeom>
          <a:noFill/>
        </p:spPr>
        <p:txBody>
          <a:bodyPr wrap="square">
            <a:spAutoFit/>
          </a:bodyPr>
          <a:lstStyle/>
          <a:p>
            <a:pPr algn="ctr">
              <a:lnSpc>
                <a:spcPct val="114000"/>
              </a:lnSpc>
            </a:pPr>
            <a:r>
              <a:rPr lang="da-DK" sz="1400" b="1" dirty="0"/>
              <a:t>Inddrag tidligt</a:t>
            </a:r>
            <a:br>
              <a:rPr lang="da-DK" sz="1400" b="1" dirty="0"/>
            </a:br>
            <a:r>
              <a:rPr lang="da-DK" sz="1400" dirty="0"/>
              <a:t>Invitér brugere med i behovsafdækning og idéudvikling. Brug deres input og gør dem til medejere af løsningen.</a:t>
            </a:r>
            <a:r>
              <a:rPr lang="da-DK" sz="1400" b="1" dirty="0"/>
              <a:t> </a:t>
            </a:r>
          </a:p>
        </p:txBody>
      </p:sp>
      <p:sp>
        <p:nvSpPr>
          <p:cNvPr id="15" name="Tekstfelt 14">
            <a:extLst>
              <a:ext uri="{FF2B5EF4-FFF2-40B4-BE49-F238E27FC236}">
                <a16:creationId xmlns:a16="http://schemas.microsoft.com/office/drawing/2014/main" id="{9832488B-77BA-60EC-2265-E59E163BC83F}"/>
              </a:ext>
            </a:extLst>
          </p:cNvPr>
          <p:cNvSpPr txBox="1"/>
          <p:nvPr/>
        </p:nvSpPr>
        <p:spPr>
          <a:xfrm>
            <a:off x="7526107" y="2758445"/>
            <a:ext cx="3909017" cy="1298689"/>
          </a:xfrm>
          <a:prstGeom prst="rect">
            <a:avLst/>
          </a:prstGeom>
          <a:noFill/>
        </p:spPr>
        <p:txBody>
          <a:bodyPr wrap="square">
            <a:spAutoFit/>
          </a:bodyPr>
          <a:lstStyle/>
          <a:p>
            <a:pPr algn="ctr">
              <a:lnSpc>
                <a:spcPct val="114000"/>
              </a:lnSpc>
            </a:pPr>
            <a:r>
              <a:rPr lang="da-DK" sz="1400" b="1" dirty="0"/>
              <a:t>Skab løbende dialog</a:t>
            </a:r>
            <a:br>
              <a:rPr lang="da-DK" sz="1400" b="1" dirty="0"/>
            </a:br>
            <a:r>
              <a:rPr lang="da-DK" sz="1400" dirty="0"/>
              <a:t>Afhold eks. workshops, infomøder eller dialogcaféer. Brug lette feedbackmuligheder fx intranet og løbende dialog.</a:t>
            </a:r>
          </a:p>
        </p:txBody>
      </p:sp>
      <p:sp>
        <p:nvSpPr>
          <p:cNvPr id="19" name="Tekstfelt 18">
            <a:extLst>
              <a:ext uri="{FF2B5EF4-FFF2-40B4-BE49-F238E27FC236}">
                <a16:creationId xmlns:a16="http://schemas.microsoft.com/office/drawing/2014/main" id="{5BF638A8-057B-F28E-362A-4BE397ADAC56}"/>
              </a:ext>
            </a:extLst>
          </p:cNvPr>
          <p:cNvSpPr txBox="1"/>
          <p:nvPr/>
        </p:nvSpPr>
        <p:spPr>
          <a:xfrm>
            <a:off x="399873" y="4230631"/>
            <a:ext cx="3913790" cy="1056379"/>
          </a:xfrm>
          <a:prstGeom prst="rect">
            <a:avLst/>
          </a:prstGeom>
          <a:noFill/>
        </p:spPr>
        <p:txBody>
          <a:bodyPr wrap="square">
            <a:spAutoFit/>
          </a:bodyPr>
          <a:lstStyle/>
          <a:p>
            <a:pPr algn="ctr">
              <a:lnSpc>
                <a:spcPct val="114000"/>
              </a:lnSpc>
            </a:pPr>
            <a:r>
              <a:rPr lang="da-DK" sz="1400" b="1" dirty="0"/>
              <a:t>Involver brugerambassadører</a:t>
            </a:r>
            <a:br>
              <a:rPr lang="da-DK" sz="1400" b="1" dirty="0"/>
            </a:br>
            <a:r>
              <a:rPr lang="da-DK" sz="1400" dirty="0"/>
              <a:t>Find engagerede slutbrugere, som kan </a:t>
            </a:r>
            <a:br>
              <a:rPr lang="da-DK" sz="1400" dirty="0"/>
            </a:br>
            <a:r>
              <a:rPr lang="da-DK" sz="1400" dirty="0"/>
              <a:t>være ambassadører, der kan støtte op, hjælpe andre og give feedback.</a:t>
            </a:r>
          </a:p>
        </p:txBody>
      </p:sp>
      <p:sp>
        <p:nvSpPr>
          <p:cNvPr id="21" name="Tekstfelt 20">
            <a:extLst>
              <a:ext uri="{FF2B5EF4-FFF2-40B4-BE49-F238E27FC236}">
                <a16:creationId xmlns:a16="http://schemas.microsoft.com/office/drawing/2014/main" id="{FB7793D4-5FEB-8479-ADDA-F94F83CBC044}"/>
              </a:ext>
            </a:extLst>
          </p:cNvPr>
          <p:cNvSpPr txBox="1"/>
          <p:nvPr/>
        </p:nvSpPr>
        <p:spPr>
          <a:xfrm>
            <a:off x="4002294" y="5174626"/>
            <a:ext cx="3519039" cy="1056379"/>
          </a:xfrm>
          <a:prstGeom prst="rect">
            <a:avLst/>
          </a:prstGeom>
          <a:noFill/>
        </p:spPr>
        <p:txBody>
          <a:bodyPr wrap="square">
            <a:spAutoFit/>
          </a:bodyPr>
          <a:lstStyle/>
          <a:p>
            <a:pPr algn="ctr">
              <a:lnSpc>
                <a:spcPct val="114000"/>
              </a:lnSpc>
            </a:pPr>
            <a:r>
              <a:rPr lang="da-DK" sz="1400" b="1" dirty="0"/>
              <a:t>Modtagervenlige løsninger</a:t>
            </a:r>
            <a:br>
              <a:rPr lang="da-DK" sz="1400" b="1" dirty="0"/>
            </a:br>
            <a:r>
              <a:rPr lang="da-DK" sz="1400" dirty="0"/>
              <a:t>Anvend værktøjer og processer, der er nemme for modtageren at forstå og anvende.</a:t>
            </a:r>
          </a:p>
        </p:txBody>
      </p:sp>
      <p:sp>
        <p:nvSpPr>
          <p:cNvPr id="6" name="Pladsholder til tekst 3">
            <a:extLst>
              <a:ext uri="{FF2B5EF4-FFF2-40B4-BE49-F238E27FC236}">
                <a16:creationId xmlns:a16="http://schemas.microsoft.com/office/drawing/2014/main" id="{F10F0181-1431-7C85-C2EA-87DABC5C7F58}"/>
              </a:ext>
            </a:extLst>
          </p:cNvPr>
          <p:cNvSpPr txBox="1">
            <a:spLocks/>
          </p:cNvSpPr>
          <p:nvPr/>
        </p:nvSpPr>
        <p:spPr>
          <a:xfrm>
            <a:off x="7668953" y="5946829"/>
            <a:ext cx="4439920" cy="315157"/>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da-DK" dirty="0"/>
          </a:p>
        </p:txBody>
      </p:sp>
      <p:sp>
        <p:nvSpPr>
          <p:cNvPr id="11" name="Pladsholder til tekst 1">
            <a:extLst>
              <a:ext uri="{FF2B5EF4-FFF2-40B4-BE49-F238E27FC236}">
                <a16:creationId xmlns:a16="http://schemas.microsoft.com/office/drawing/2014/main" id="{8991B634-BF95-253C-F47F-C8912AFE4772}"/>
              </a:ext>
            </a:extLst>
          </p:cNvPr>
          <p:cNvSpPr>
            <a:spLocks noGrp="1"/>
          </p:cNvSpPr>
          <p:nvPr>
            <p:ph type="body" sz="half" idx="14"/>
          </p:nvPr>
        </p:nvSpPr>
        <p:spPr/>
        <p:txBody>
          <a:bodyPr/>
          <a:lstStyle/>
          <a:p>
            <a:r>
              <a:rPr lang="da-DK" dirty="0">
                <a:solidFill>
                  <a:schemeClr val="accent1"/>
                </a:solidFill>
              </a:rPr>
              <a:t>(</a:t>
            </a:r>
            <a:r>
              <a:rPr lang="da-DK" dirty="0">
                <a:solidFill>
                  <a:schemeClr val="accent1"/>
                </a:solidFill>
                <a:hlinkClick r:id="rId2">
                  <a:extLst>
                    <a:ext uri="{A12FA001-AC4F-418D-AE19-62706E023703}">
                      <ahyp:hlinkClr xmlns:ahyp="http://schemas.microsoft.com/office/drawing/2018/hyperlinkcolor" val="tx"/>
                    </a:ext>
                  </a:extLst>
                </a:hlinkClick>
              </a:rPr>
              <a:t>Jensen, 2022</a:t>
            </a:r>
            <a:r>
              <a:rPr lang="da-DK" dirty="0">
                <a:solidFill>
                  <a:schemeClr val="accent1"/>
                </a:solidFill>
              </a:rPr>
              <a:t>; Johansson, 2017; Johansson, 2020b) </a:t>
            </a:r>
          </a:p>
        </p:txBody>
      </p:sp>
    </p:spTree>
    <p:extLst>
      <p:ext uri="{BB962C8B-B14F-4D97-AF65-F5344CB8AC3E}">
        <p14:creationId xmlns:p14="http://schemas.microsoft.com/office/powerpoint/2010/main" val="10428090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6224395-9556-8C9D-85D1-D2FA69B6C7B8}"/>
              </a:ext>
            </a:extLst>
          </p:cNvPr>
          <p:cNvSpPr>
            <a:spLocks noGrp="1"/>
          </p:cNvSpPr>
          <p:nvPr>
            <p:ph type="ctrTitle"/>
          </p:nvPr>
        </p:nvSpPr>
        <p:spPr>
          <a:xfrm>
            <a:off x="1524000" y="1122363"/>
            <a:ext cx="9144000" cy="909637"/>
          </a:xfrm>
        </p:spPr>
        <p:txBody>
          <a:bodyPr>
            <a:normAutofit fontScale="90000"/>
          </a:bodyPr>
          <a:lstStyle/>
          <a:p>
            <a:r>
              <a:rPr lang="da-DK" dirty="0">
                <a:cs typeface="Archivo Medium" pitchFamily="2" charset="77"/>
              </a:rPr>
              <a:t>Barriere og løsninger</a:t>
            </a:r>
          </a:p>
        </p:txBody>
      </p:sp>
      <p:sp>
        <p:nvSpPr>
          <p:cNvPr id="3" name="Undertitel 2">
            <a:extLst>
              <a:ext uri="{FF2B5EF4-FFF2-40B4-BE49-F238E27FC236}">
                <a16:creationId xmlns:a16="http://schemas.microsoft.com/office/drawing/2014/main" id="{1CB9AB36-C5D3-FCB5-620A-7C2E1B7C7157}"/>
              </a:ext>
            </a:extLst>
          </p:cNvPr>
          <p:cNvSpPr>
            <a:spLocks noGrp="1"/>
          </p:cNvSpPr>
          <p:nvPr>
            <p:ph type="subTitle" idx="1"/>
          </p:nvPr>
        </p:nvSpPr>
        <p:spPr>
          <a:xfrm>
            <a:off x="1524000" y="2047392"/>
            <a:ext cx="9144000" cy="365125"/>
          </a:xfrm>
        </p:spPr>
        <p:txBody>
          <a:bodyPr/>
          <a:lstStyle/>
          <a:p>
            <a:r>
              <a:rPr lang="da-DK" sz="1400" dirty="0"/>
              <a:t>Nedenfor ses et par eksempler på barriere og løsninger for brugerinvolvering.</a:t>
            </a:r>
          </a:p>
        </p:txBody>
      </p:sp>
      <p:sp>
        <p:nvSpPr>
          <p:cNvPr id="4" name="Pladsholder til slidenummer 3">
            <a:extLst>
              <a:ext uri="{FF2B5EF4-FFF2-40B4-BE49-F238E27FC236}">
                <a16:creationId xmlns:a16="http://schemas.microsoft.com/office/drawing/2014/main" id="{FF549D8A-0074-55AF-11B6-ABD301003871}"/>
              </a:ext>
            </a:extLst>
          </p:cNvPr>
          <p:cNvSpPr>
            <a:spLocks noGrp="1"/>
          </p:cNvSpPr>
          <p:nvPr>
            <p:ph type="sldNum" sz="quarter" idx="12"/>
          </p:nvPr>
        </p:nvSpPr>
        <p:spPr/>
        <p:txBody>
          <a:bodyPr/>
          <a:lstStyle/>
          <a:p>
            <a:r>
              <a:rPr lang="da-DK" sz="1000" dirty="0">
                <a:solidFill>
                  <a:schemeClr val="accent1"/>
                </a:solidFill>
                <a:cs typeface="Archivo" pitchFamily="2" charset="77"/>
              </a:rPr>
              <a:t>(Johansson, 2017)</a:t>
            </a:r>
          </a:p>
        </p:txBody>
      </p:sp>
      <p:graphicFrame>
        <p:nvGraphicFramePr>
          <p:cNvPr id="5" name="Tabel 4">
            <a:extLst>
              <a:ext uri="{FF2B5EF4-FFF2-40B4-BE49-F238E27FC236}">
                <a16:creationId xmlns:a16="http://schemas.microsoft.com/office/drawing/2014/main" id="{0187638D-98F1-995F-1541-8A60521B2EA2}"/>
              </a:ext>
            </a:extLst>
          </p:cNvPr>
          <p:cNvGraphicFramePr>
            <a:graphicFrameLocks noGrp="1"/>
          </p:cNvGraphicFramePr>
          <p:nvPr>
            <p:extLst>
              <p:ext uri="{D42A27DB-BD31-4B8C-83A1-F6EECF244321}">
                <p14:modId xmlns:p14="http://schemas.microsoft.com/office/powerpoint/2010/main" val="1494403632"/>
              </p:ext>
            </p:extLst>
          </p:nvPr>
        </p:nvGraphicFramePr>
        <p:xfrm>
          <a:off x="2460978" y="2672031"/>
          <a:ext cx="7439378" cy="3063606"/>
        </p:xfrm>
        <a:graphic>
          <a:graphicData uri="http://schemas.openxmlformats.org/drawingml/2006/table">
            <a:tbl>
              <a:tblPr firstRow="1" bandRow="1">
                <a:tableStyleId>{5C22544A-7EE6-4342-B048-85BDC9FD1C3A}</a:tableStyleId>
              </a:tblPr>
              <a:tblGrid>
                <a:gridCol w="3719689">
                  <a:extLst>
                    <a:ext uri="{9D8B030D-6E8A-4147-A177-3AD203B41FA5}">
                      <a16:colId xmlns:a16="http://schemas.microsoft.com/office/drawing/2014/main" val="1321439343"/>
                    </a:ext>
                  </a:extLst>
                </a:gridCol>
                <a:gridCol w="3719689">
                  <a:extLst>
                    <a:ext uri="{9D8B030D-6E8A-4147-A177-3AD203B41FA5}">
                      <a16:colId xmlns:a16="http://schemas.microsoft.com/office/drawing/2014/main" val="2292403199"/>
                    </a:ext>
                  </a:extLst>
                </a:gridCol>
              </a:tblGrid>
              <a:tr h="467519">
                <a:tc>
                  <a:txBody>
                    <a:bodyPr/>
                    <a:lstStyle/>
                    <a:p>
                      <a:r>
                        <a:rPr lang="da-DK" sz="1400" b="0" dirty="0">
                          <a:latin typeface="+mn-lt"/>
                          <a:cs typeface="Archivo" pitchFamily="2" charset="77"/>
                        </a:rPr>
                        <a:t>Barriere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solidFill>
                  </a:tcPr>
                </a:tc>
                <a:tc>
                  <a:txBody>
                    <a:bodyPr/>
                    <a:lstStyle/>
                    <a:p>
                      <a:r>
                        <a:rPr lang="da-DK" sz="1400" b="0" dirty="0">
                          <a:latin typeface="+mn-lt"/>
                          <a:cs typeface="Archivo" pitchFamily="2" charset="77"/>
                        </a:rPr>
                        <a:t>Løsning</a:t>
                      </a:r>
                    </a:p>
                  </a:txBody>
                  <a:tcPr anchor="ctr">
                    <a:lnL w="1270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378245139"/>
                  </a:ext>
                </a:extLst>
              </a:tr>
              <a:tr h="1162472">
                <a:tc>
                  <a:txBody>
                    <a:bodyPr/>
                    <a:lstStyle/>
                    <a:p>
                      <a:pPr marL="0" indent="0">
                        <a:buFont typeface="Arial" panose="020B0604020202020204" pitchFamily="34" charset="0"/>
                        <a:buNone/>
                      </a:pPr>
                      <a:r>
                        <a:rPr lang="da-DK" sz="1400" b="0" i="0" u="none" strike="noStrike" kern="1200" dirty="0">
                          <a:solidFill>
                            <a:schemeClr val="dk1"/>
                          </a:solidFill>
                          <a:effectLst/>
                          <a:latin typeface="+mn-lt"/>
                          <a:ea typeface="+mn-ea"/>
                          <a:cs typeface="Archivo" pitchFamily="2" charset="77"/>
                        </a:rPr>
                        <a:t>Manglende interesse eller forståelse fra modtagerne.</a:t>
                      </a:r>
                    </a:p>
                    <a:p>
                      <a:pPr marL="0" indent="0">
                        <a:buFont typeface="Arial" panose="020B0604020202020204" pitchFamily="34" charset="0"/>
                        <a:buNone/>
                      </a:pPr>
                      <a:endParaRPr lang="da-DK" sz="1400" b="0" i="0" u="none" strike="noStrike" kern="1200" dirty="0">
                        <a:solidFill>
                          <a:schemeClr val="dk1"/>
                        </a:solidFill>
                        <a:effectLst/>
                        <a:latin typeface="+mn-lt"/>
                        <a:ea typeface="+mn-ea"/>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400" dirty="0">
                          <a:solidFill>
                            <a:srgbClr val="013738"/>
                          </a:solidFill>
                          <a:latin typeface="+mn-lt"/>
                        </a:rPr>
                        <a:t>Skab motivation ved at synliggøre fordelene ved bæredygtighed fx økonomiske besparelser.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505063"/>
                  </a:ext>
                </a:extLst>
              </a:tr>
              <a:tr h="1433615">
                <a:tc>
                  <a:txBody>
                    <a:bodyPr/>
                    <a:lstStyle/>
                    <a:p>
                      <a:pPr marL="0" indent="0">
                        <a:buFont typeface="Arial" panose="020B0604020202020204" pitchFamily="34" charset="0"/>
                        <a:buNone/>
                      </a:pPr>
                      <a:r>
                        <a:rPr lang="da-DK" sz="1400" b="0" i="0" u="none" strike="noStrike" kern="1200" dirty="0">
                          <a:solidFill>
                            <a:schemeClr val="dk1"/>
                          </a:solidFill>
                          <a:effectLst/>
                          <a:latin typeface="+mn-lt"/>
                          <a:ea typeface="+mn-ea"/>
                          <a:cs typeface="Archivo" pitchFamily="2" charset="77"/>
                        </a:rPr>
                        <a:t>Komplekse teknologier, der kræver høj teknisk forståelse.</a:t>
                      </a:r>
                    </a:p>
                    <a:p>
                      <a:pPr marL="171450" indent="-171450">
                        <a:buFont typeface="Arial" panose="020B0604020202020204" pitchFamily="34" charset="0"/>
                        <a:buChar char="•"/>
                      </a:pPr>
                      <a:endParaRPr lang="da-DK" sz="1400" b="0" i="0" u="none" strike="noStrike" kern="1200" dirty="0">
                        <a:solidFill>
                          <a:schemeClr val="dk1"/>
                        </a:solidFill>
                        <a:effectLst/>
                        <a:latin typeface="+mn-lt"/>
                        <a:ea typeface="+mn-ea"/>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da-DK" sz="1400" dirty="0">
                          <a:solidFill>
                            <a:srgbClr val="013738"/>
                          </a:solidFill>
                          <a:latin typeface="+mn-lt"/>
                        </a:rPr>
                        <a:t>Tilbyd enkel vejledning fx gennem digitale værktøjer eller workshops​.</a:t>
                      </a:r>
                    </a:p>
                    <a:p>
                      <a:pPr marL="171450" indent="-171450">
                        <a:buFont typeface="Arial" panose="020B0604020202020204" pitchFamily="34" charset="0"/>
                        <a:buChar char="•"/>
                      </a:pPr>
                      <a:endParaRPr lang="da-DK" sz="1400" b="0" i="0" u="none" strike="noStrike" kern="1200" dirty="0">
                        <a:solidFill>
                          <a:schemeClr val="dk1"/>
                        </a:solidFill>
                        <a:effectLst/>
                        <a:latin typeface="+mn-lt"/>
                        <a:ea typeface="+mn-ea"/>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25198966"/>
                  </a:ext>
                </a:extLst>
              </a:tr>
            </a:tbl>
          </a:graphicData>
        </a:graphic>
      </p:graphicFrame>
    </p:spTree>
    <p:extLst>
      <p:ext uri="{BB962C8B-B14F-4D97-AF65-F5344CB8AC3E}">
        <p14:creationId xmlns:p14="http://schemas.microsoft.com/office/powerpoint/2010/main" val="736253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1064B26B-646A-3735-A7F3-104C0A88A4C7}"/>
              </a:ext>
            </a:extLst>
          </p:cNvPr>
          <p:cNvSpPr txBox="1"/>
          <p:nvPr/>
        </p:nvSpPr>
        <p:spPr>
          <a:xfrm>
            <a:off x="2611262" y="1556969"/>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Archivo Medium" pitchFamily="2" charset="0"/>
                <a:cs typeface="Archivo Medium" pitchFamily="2" charset="0"/>
              </a:rPr>
              <a:t>Eksempler fra praksis</a:t>
            </a:r>
          </a:p>
        </p:txBody>
      </p:sp>
      <p:sp>
        <p:nvSpPr>
          <p:cNvPr id="7" name="Tekstfelt 6">
            <a:extLst>
              <a:ext uri="{FF2B5EF4-FFF2-40B4-BE49-F238E27FC236}">
                <a16:creationId xmlns:a16="http://schemas.microsoft.com/office/drawing/2014/main" id="{16030F3B-691E-D19F-E888-3F8AEF813417}"/>
              </a:ext>
            </a:extLst>
          </p:cNvPr>
          <p:cNvSpPr txBox="1"/>
          <p:nvPr/>
        </p:nvSpPr>
        <p:spPr>
          <a:xfrm>
            <a:off x="2611262" y="2814203"/>
            <a:ext cx="6875638" cy="2316788"/>
          </a:xfrm>
          <a:prstGeom prst="rect">
            <a:avLst/>
          </a:prstGeom>
          <a:noFill/>
        </p:spPr>
        <p:txBody>
          <a:bodyPr wrap="square" rtlCol="0">
            <a:spAutoFit/>
          </a:bodyPr>
          <a:lstStyle/>
          <a:p>
            <a:pPr>
              <a:lnSpc>
                <a:spcPct val="150000"/>
              </a:lnSpc>
            </a:pPr>
            <a:r>
              <a:rPr lang="da-DK" sz="1400" b="1" dirty="0">
                <a:solidFill>
                  <a:schemeClr val="tx2"/>
                </a:solidFill>
                <a:latin typeface="Quicksand" pitchFamily="2" charset="0"/>
              </a:rPr>
              <a:t>Succeshistorie</a:t>
            </a:r>
            <a:r>
              <a:rPr lang="da-DK" sz="1400" dirty="0">
                <a:solidFill>
                  <a:schemeClr val="tx2"/>
                </a:solidFill>
                <a:latin typeface="Quicksand" pitchFamily="2" charset="0"/>
              </a:rPr>
              <a:t>: I eksemplet fra Grøndalsvænge har man styrket den sociale bæredygtighed ved fælles arbejdsopgaver. Her har beboerne fået stærkere relationer til hinanden og driften ved at løfte opgaver som</a:t>
            </a:r>
            <a:r>
              <a:rPr lang="da-DK" sz="1400" dirty="0">
                <a:latin typeface="Quicksand" pitchFamily="2" charset="0"/>
              </a:rPr>
              <a:t>​ fx at rydde op sammen, og på udearealerne samler man affald og passer de grønne arealer. </a:t>
            </a:r>
            <a:br>
              <a:rPr lang="da-DK" sz="1400" dirty="0">
                <a:latin typeface="Quicksand" pitchFamily="2" charset="0"/>
              </a:rPr>
            </a:br>
            <a:endParaRPr lang="da-DK" sz="1400" dirty="0"/>
          </a:p>
          <a:p>
            <a:pPr>
              <a:lnSpc>
                <a:spcPct val="150000"/>
              </a:lnSpc>
            </a:pPr>
            <a:r>
              <a:rPr lang="da-DK" sz="1400" b="1" dirty="0">
                <a:latin typeface="Quicksand" pitchFamily="2" charset="0"/>
              </a:rPr>
              <a:t>Udfordringer:  </a:t>
            </a:r>
            <a:r>
              <a:rPr lang="da-DK" sz="1400" dirty="0">
                <a:latin typeface="Quicksand" pitchFamily="2" charset="0"/>
              </a:rPr>
              <a:t>I Lærkehaven III førte manglende direkte kontakt mellem beboere og driftspersonale til frustration og ineffektiv problemløsning​.</a:t>
            </a:r>
          </a:p>
        </p:txBody>
      </p:sp>
    </p:spTree>
    <p:extLst>
      <p:ext uri="{BB962C8B-B14F-4D97-AF65-F5344CB8AC3E}">
        <p14:creationId xmlns:p14="http://schemas.microsoft.com/office/powerpoint/2010/main" val="4081842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el 3">
            <a:extLst>
              <a:ext uri="{FF2B5EF4-FFF2-40B4-BE49-F238E27FC236}">
                <a16:creationId xmlns:a16="http://schemas.microsoft.com/office/drawing/2014/main" id="{CECD36F1-8B06-BB54-E02B-00D6F5A9F149}"/>
              </a:ext>
            </a:extLst>
          </p:cNvPr>
          <p:cNvGraphicFramePr>
            <a:graphicFrameLocks noGrp="1"/>
          </p:cNvGraphicFramePr>
          <p:nvPr>
            <p:extLst>
              <p:ext uri="{D42A27DB-BD31-4B8C-83A1-F6EECF244321}">
                <p14:modId xmlns:p14="http://schemas.microsoft.com/office/powerpoint/2010/main" val="144091343"/>
              </p:ext>
            </p:extLst>
          </p:nvPr>
        </p:nvGraphicFramePr>
        <p:xfrm>
          <a:off x="1802075" y="2735633"/>
          <a:ext cx="9000000" cy="3273298"/>
        </p:xfrm>
        <a:graphic>
          <a:graphicData uri="http://schemas.openxmlformats.org/drawingml/2006/table">
            <a:tbl>
              <a:tblPr firstRow="1" bandRow="1">
                <a:tableStyleId>{5C22544A-7EE6-4342-B048-85BDC9FD1C3A}</a:tableStyleId>
              </a:tblPr>
              <a:tblGrid>
                <a:gridCol w="1237626">
                  <a:extLst>
                    <a:ext uri="{9D8B030D-6E8A-4147-A177-3AD203B41FA5}">
                      <a16:colId xmlns:a16="http://schemas.microsoft.com/office/drawing/2014/main" val="1253915757"/>
                    </a:ext>
                  </a:extLst>
                </a:gridCol>
                <a:gridCol w="3297057">
                  <a:extLst>
                    <a:ext uri="{9D8B030D-6E8A-4147-A177-3AD203B41FA5}">
                      <a16:colId xmlns:a16="http://schemas.microsoft.com/office/drawing/2014/main" val="1321439343"/>
                    </a:ext>
                  </a:extLst>
                </a:gridCol>
                <a:gridCol w="4465317">
                  <a:extLst>
                    <a:ext uri="{9D8B030D-6E8A-4147-A177-3AD203B41FA5}">
                      <a16:colId xmlns:a16="http://schemas.microsoft.com/office/drawing/2014/main" val="2292403199"/>
                    </a:ext>
                  </a:extLst>
                </a:gridCol>
              </a:tblGrid>
              <a:tr h="234884">
                <a:tc>
                  <a:txBody>
                    <a:bodyPr/>
                    <a:lstStyle/>
                    <a:p>
                      <a:endParaRPr lang="da-DK" sz="1400" b="0" dirty="0">
                        <a:solidFill>
                          <a:schemeClr val="bg1"/>
                        </a:solidFill>
                        <a:latin typeface="+mn-lt"/>
                        <a:cs typeface="Archivo" pitchFamily="2" charset="77"/>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0" dirty="0">
                          <a:solidFill>
                            <a:schemeClr val="bg1"/>
                          </a:solidFill>
                          <a:latin typeface="+mn-lt"/>
                          <a:cs typeface="Archivo" pitchFamily="2" charset="77"/>
                        </a:rPr>
                        <a:t>Barriere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tc>
                  <a:txBody>
                    <a:bodyPr/>
                    <a:lstStyle/>
                    <a:p>
                      <a:r>
                        <a:rPr lang="da-DK" sz="1400" b="0" dirty="0">
                          <a:solidFill>
                            <a:schemeClr val="bg1"/>
                          </a:solidFill>
                          <a:latin typeface="+mn-lt"/>
                          <a:cs typeface="Archivo" pitchFamily="2" charset="77"/>
                        </a:rPr>
                        <a:t>Løsninger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tx2"/>
                    </a:solidFill>
                  </a:tcPr>
                </a:tc>
                <a:extLst>
                  <a:ext uri="{0D108BD9-81ED-4DB2-BD59-A6C34878D82A}">
                    <a16:rowId xmlns:a16="http://schemas.microsoft.com/office/drawing/2014/main" val="1378245139"/>
                  </a:ext>
                </a:extLst>
              </a:tr>
              <a:tr h="850655">
                <a:tc>
                  <a:txBody>
                    <a:bodyPr/>
                    <a:lstStyle/>
                    <a:p>
                      <a:pPr marL="0" indent="0" algn="ctr">
                        <a:buFont typeface="Arial" panose="020B0604020202020204" pitchFamily="34" charset="0"/>
                        <a:buNone/>
                      </a:pPr>
                      <a:r>
                        <a:rPr lang="da-DK" sz="1400" b="0" i="0" u="none" strike="noStrike" kern="1200" dirty="0" err="1">
                          <a:solidFill>
                            <a:schemeClr val="dk1"/>
                          </a:solidFill>
                          <a:effectLst/>
                          <a:latin typeface="+mn-lt"/>
                          <a:ea typeface="+mn-ea"/>
                          <a:cs typeface="Archivo" pitchFamily="2" charset="77"/>
                        </a:rPr>
                        <a:t>Økohus</a:t>
                      </a:r>
                      <a:r>
                        <a:rPr lang="da-DK" sz="1400" b="0" i="0" u="none" strike="noStrike" kern="1200" dirty="0">
                          <a:solidFill>
                            <a:schemeClr val="dk1"/>
                          </a:solidFill>
                          <a:effectLst/>
                          <a:latin typeface="+mn-lt"/>
                          <a:ea typeface="+mn-ea"/>
                          <a:cs typeface="Archivo" pitchFamily="2" charset="77"/>
                        </a:rPr>
                        <a:t> 99</a:t>
                      </a: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nSpc>
                          <a:spcPct val="150000"/>
                        </a:lnSpc>
                        <a:buFont typeface="Arial" panose="020B0604020202020204" pitchFamily="34" charset="0"/>
                        <a:buNone/>
                      </a:pPr>
                      <a:r>
                        <a:rPr lang="da-DK" sz="1400" dirty="0">
                          <a:solidFill>
                            <a:schemeClr val="tx2"/>
                          </a:solidFill>
                          <a:latin typeface="+mn-lt"/>
                        </a:rPr>
                        <a:t>Energimålere var tænkt som en adfærdsregulator, men brugerne forstod ikke deres funktion.</a:t>
                      </a:r>
                    </a:p>
                    <a:p>
                      <a:pPr marL="0" indent="0">
                        <a:buFont typeface="Arial" panose="020B0604020202020204" pitchFamily="34" charset="0"/>
                        <a:buNone/>
                      </a:pPr>
                      <a:endParaRPr lang="da-DK" sz="1400" b="0" i="0" u="none" strike="noStrike" kern="1200" dirty="0">
                        <a:solidFill>
                          <a:schemeClr val="dk1"/>
                        </a:solidFill>
                        <a:effectLst/>
                        <a:latin typeface="+mn-lt"/>
                        <a:ea typeface="+mn-ea"/>
                        <a:cs typeface="Archivo" pitchFamily="2" charset="77"/>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pPr marL="0" lvl="0" indent="0">
                        <a:lnSpc>
                          <a:spcPct val="150000"/>
                        </a:lnSpc>
                        <a:buFont typeface="Arial" panose="020B0604020202020204" pitchFamily="34" charset="0"/>
                        <a:buNone/>
                      </a:pPr>
                      <a:r>
                        <a:rPr lang="da-DK" sz="1400" dirty="0">
                          <a:solidFill>
                            <a:schemeClr val="tx2"/>
                          </a:solidFill>
                          <a:latin typeface="+mn-lt"/>
                        </a:rPr>
                        <a:t>Udvikling af letforståeligt informationsmateriale og introduktion af QR-koder til digital vejledning​.</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67505063"/>
                  </a:ext>
                </a:extLst>
              </a:tr>
              <a:tr h="584033">
                <a:tc rowSpan="2">
                  <a:txBody>
                    <a:bodyPr/>
                    <a:lstStyle/>
                    <a:p>
                      <a:pPr marL="0" indent="0" algn="ctr">
                        <a:buFont typeface="Arial" panose="020B0604020202020204" pitchFamily="34" charset="0"/>
                        <a:buNone/>
                      </a:pPr>
                      <a:r>
                        <a:rPr lang="da-DK" sz="1400" b="0" i="0" u="none" strike="noStrike" kern="1200" dirty="0">
                          <a:solidFill>
                            <a:schemeClr val="dk1"/>
                          </a:solidFill>
                          <a:effectLst/>
                          <a:latin typeface="+mn-lt"/>
                          <a:ea typeface="+mn-ea"/>
                          <a:cs typeface="Archivo" pitchFamily="2" charset="77"/>
                        </a:rPr>
                        <a:t>Grøndalsvænge</a:t>
                      </a: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rowSpan="2">
                  <a:txBody>
                    <a:bodyPr/>
                    <a:lstStyle/>
                    <a:p>
                      <a:pPr marL="0" lvl="0" indent="0">
                        <a:lnSpc>
                          <a:spcPct val="150000"/>
                        </a:lnSpc>
                        <a:buFont typeface="Arial" panose="020B0604020202020204" pitchFamily="34" charset="0"/>
                        <a:buNone/>
                      </a:pPr>
                      <a:r>
                        <a:rPr lang="da-DK" sz="1400" dirty="0">
                          <a:solidFill>
                            <a:schemeClr val="tx2"/>
                          </a:solidFill>
                          <a:latin typeface="+mn-lt"/>
                        </a:rPr>
                        <a:t>Forskellige niveauer af engagement </a:t>
                      </a:r>
                      <a:r>
                        <a:rPr lang="da-DK" sz="1400" dirty="0">
                          <a:solidFill>
                            <a:schemeClr val="tx1"/>
                          </a:solidFill>
                          <a:latin typeface="+mn-lt"/>
                        </a:rPr>
                        <a:t>blandt beboerne gjorde selvforvaltning (hvor</a:t>
                      </a:r>
                      <a:r>
                        <a:rPr lang="da-DK" sz="1400" dirty="0">
                          <a:solidFill>
                            <a:schemeClr val="tx1"/>
                          </a:solidFill>
                          <a:latin typeface="+mn-lt"/>
                          <a:cs typeface="Arial Narrow"/>
                        </a:rPr>
                        <a:t> beboerne skal hjælpe til med driftsopgaver) </a:t>
                      </a:r>
                      <a:r>
                        <a:rPr lang="da-DK" sz="1400" dirty="0">
                          <a:solidFill>
                            <a:schemeClr val="tx1"/>
                          </a:solidFill>
                          <a:latin typeface="+mn-lt"/>
                        </a:rPr>
                        <a:t>udfordrende.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lvl="0" indent="0">
                        <a:lnSpc>
                          <a:spcPct val="150000"/>
                        </a:lnSpc>
                        <a:buFont typeface="Arial" panose="020B0604020202020204" pitchFamily="34" charset="0"/>
                        <a:buNone/>
                      </a:pPr>
                      <a:r>
                        <a:rPr lang="da-DK" sz="1400" dirty="0">
                          <a:solidFill>
                            <a:schemeClr val="tx2"/>
                          </a:solidFill>
                          <a:latin typeface="+mn-lt"/>
                        </a:rPr>
                        <a:t>Tydelig kommunikation om ansvar og fordele ved deltagelse​.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3482599243"/>
                  </a:ext>
                </a:extLst>
              </a:tr>
              <a:tr h="0">
                <a:tc vMerge="1">
                  <a:txBody>
                    <a:bodyPr/>
                    <a:lstStyle/>
                    <a:p>
                      <a:pPr marL="0" indent="0" algn="ctr">
                        <a:buFont typeface="Arial" panose="020B0604020202020204" pitchFamily="34" charset="0"/>
                        <a:buNone/>
                      </a:pPr>
                      <a:endParaRPr lang="da-DK" sz="1400" b="0" i="0" u="none" strike="noStrike" kern="1200" dirty="0">
                        <a:solidFill>
                          <a:schemeClr val="dk1"/>
                        </a:solidFill>
                        <a:effectLst/>
                        <a:latin typeface="Quicksand" pitchFamily="2" charset="77"/>
                        <a:ea typeface="+mn-ea"/>
                        <a:cs typeface="Archivo" pitchFamily="2" charset="77"/>
                      </a:endParaRPr>
                    </a:p>
                  </a:txBody>
                  <a:tcPr vert="vert27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vMerge="1">
                  <a:txBody>
                    <a:bodyPr/>
                    <a:lstStyle/>
                    <a:p>
                      <a:pPr marL="0" lvl="0" indent="0">
                        <a:lnSpc>
                          <a:spcPct val="150000"/>
                        </a:lnSpc>
                        <a:buFont typeface="Arial" panose="020B0604020202020204" pitchFamily="34" charset="0"/>
                        <a:buNone/>
                      </a:pPr>
                      <a:endParaRPr lang="da-DK" sz="1400" dirty="0">
                        <a:solidFill>
                          <a:schemeClr val="tx2"/>
                        </a:solidFill>
                        <a:latin typeface="Quicksand" pitchFamily="2" charset="0"/>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lang="da-DK" sz="1400" dirty="0">
                          <a:solidFill>
                            <a:srgbClr val="013738"/>
                          </a:solidFill>
                          <a:latin typeface="+mn-lt"/>
                        </a:rPr>
                        <a:t>Facebook blev anvendt til at fremme hurtig kommunikation og styrke fællesskabet blandt beboerne​.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510869747"/>
                  </a:ext>
                </a:extLst>
              </a:tr>
            </a:tbl>
          </a:graphicData>
        </a:graphic>
      </p:graphicFrame>
      <p:sp>
        <p:nvSpPr>
          <p:cNvPr id="5" name="Tekstfelt 4">
            <a:extLst>
              <a:ext uri="{FF2B5EF4-FFF2-40B4-BE49-F238E27FC236}">
                <a16:creationId xmlns:a16="http://schemas.microsoft.com/office/drawing/2014/main" id="{6BA57F63-C744-6DAF-13B3-CD7C5DDA32D2}"/>
              </a:ext>
            </a:extLst>
          </p:cNvPr>
          <p:cNvSpPr txBox="1"/>
          <p:nvPr/>
        </p:nvSpPr>
        <p:spPr>
          <a:xfrm>
            <a:off x="1802075" y="1454607"/>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Eksempler fra praksis</a:t>
            </a:r>
          </a:p>
        </p:txBody>
      </p:sp>
    </p:spTree>
    <p:extLst>
      <p:ext uri="{BB962C8B-B14F-4D97-AF65-F5344CB8AC3E}">
        <p14:creationId xmlns:p14="http://schemas.microsoft.com/office/powerpoint/2010/main" val="1035358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4E9AB686-2F66-5987-3DB9-52E1C7637528}"/>
              </a:ext>
            </a:extLst>
          </p:cNvPr>
          <p:cNvSpPr>
            <a:spLocks noGrp="1"/>
          </p:cNvSpPr>
          <p:nvPr>
            <p:ph type="body" sz="half" idx="4294967295"/>
          </p:nvPr>
        </p:nvSpPr>
        <p:spPr>
          <a:xfrm>
            <a:off x="4152486" y="2766464"/>
            <a:ext cx="7186945" cy="3210265"/>
          </a:xfrm>
        </p:spPr>
        <p:txBody>
          <a:bodyPr/>
          <a:lstStyle/>
          <a:p>
            <a:r>
              <a:rPr lang="da-DK" b="1" dirty="0"/>
              <a:t>I stedet for kun at kommunikere beslutningen: </a:t>
            </a:r>
            <a:r>
              <a:rPr lang="da-DK" dirty="0"/>
              <a:t>“Fra næste måned indfører vi </a:t>
            </a:r>
            <a:r>
              <a:rPr lang="da-DK" dirty="0" err="1"/>
              <a:t>free</a:t>
            </a:r>
            <a:r>
              <a:rPr lang="da-DK" dirty="0"/>
              <a:t> </a:t>
            </a:r>
            <a:r>
              <a:rPr lang="da-DK" dirty="0" err="1"/>
              <a:t>seating</a:t>
            </a:r>
            <a:r>
              <a:rPr lang="da-DK" dirty="0"/>
              <a:t>.”</a:t>
            </a:r>
          </a:p>
          <a:p>
            <a:r>
              <a:rPr lang="da-DK" b="1" dirty="0"/>
              <a:t>kan du adressere den forventede bekymring: </a:t>
            </a:r>
            <a:r>
              <a:rPr lang="da-DK" dirty="0"/>
              <a:t>“Måske tænker du: Betyder det, at jeg aldrig kan finde en plads tæt på mit team?</a:t>
            </a:r>
            <a:br>
              <a:rPr lang="da-DK" dirty="0"/>
            </a:br>
            <a:r>
              <a:rPr lang="da-DK" dirty="0"/>
              <a:t>Derfor har vi indrettet zoner, så teams fortsat kan sidde i nærheden af hinanden.”</a:t>
            </a:r>
          </a:p>
          <a:p>
            <a:r>
              <a:rPr lang="da-DK" b="1" dirty="0"/>
              <a:t>- Men pas på du ikke prikker til en bekymring, som ikke var der før. </a:t>
            </a:r>
          </a:p>
          <a:p>
            <a:endParaRPr lang="da-DK" b="1" dirty="0"/>
          </a:p>
          <a:p>
            <a:endParaRPr lang="da-DK" b="1" dirty="0"/>
          </a:p>
          <a:p>
            <a:endParaRPr lang="da-DK" b="1" dirty="0"/>
          </a:p>
        </p:txBody>
      </p:sp>
      <p:sp>
        <p:nvSpPr>
          <p:cNvPr id="4" name="Pladsholder til tekst 3">
            <a:extLst>
              <a:ext uri="{FF2B5EF4-FFF2-40B4-BE49-F238E27FC236}">
                <a16:creationId xmlns:a16="http://schemas.microsoft.com/office/drawing/2014/main" id="{26A0EE6B-BA99-18C4-85B9-F1E2E1FD4010}"/>
              </a:ext>
            </a:extLst>
          </p:cNvPr>
          <p:cNvSpPr>
            <a:spLocks noGrp="1"/>
          </p:cNvSpPr>
          <p:nvPr>
            <p:ph type="body" sz="half" idx="4294967295"/>
          </p:nvPr>
        </p:nvSpPr>
        <p:spPr>
          <a:xfrm>
            <a:off x="7122161" y="6349993"/>
            <a:ext cx="4439920" cy="315157"/>
          </a:xfrm>
        </p:spPr>
        <p:txBody>
          <a:bodyPr/>
          <a:lstStyle/>
          <a:p>
            <a:pPr algn="r"/>
            <a:r>
              <a:rPr lang="da-DK" sz="1000" dirty="0"/>
              <a:t>(McGuire, 1964; Roozenbeek &amp; van der Linden, 2022)</a:t>
            </a:r>
            <a:endParaRPr lang="da-DK" sz="1000" dirty="0">
              <a:solidFill>
                <a:schemeClr val="accent1"/>
              </a:solidFill>
            </a:endParaRPr>
          </a:p>
        </p:txBody>
      </p:sp>
      <p:sp>
        <p:nvSpPr>
          <p:cNvPr id="7" name="Titel 1">
            <a:extLst>
              <a:ext uri="{FF2B5EF4-FFF2-40B4-BE49-F238E27FC236}">
                <a16:creationId xmlns:a16="http://schemas.microsoft.com/office/drawing/2014/main" id="{318D9621-BB21-E22A-9E80-00B50E6B4FF9}"/>
              </a:ext>
            </a:extLst>
          </p:cNvPr>
          <p:cNvSpPr txBox="1">
            <a:spLocks/>
          </p:cNvSpPr>
          <p:nvPr/>
        </p:nvSpPr>
        <p:spPr>
          <a:xfrm>
            <a:off x="4071486" y="1341940"/>
            <a:ext cx="7047087" cy="118763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dirty="0"/>
              <a:t>Kom bekymringerne i forkøbet</a:t>
            </a:r>
          </a:p>
        </p:txBody>
      </p:sp>
      <p:sp>
        <p:nvSpPr>
          <p:cNvPr id="2" name="Afrundet rektangel 1">
            <a:extLst>
              <a:ext uri="{FF2B5EF4-FFF2-40B4-BE49-F238E27FC236}">
                <a16:creationId xmlns:a16="http://schemas.microsoft.com/office/drawing/2014/main" id="{1710CD42-0B1D-118B-D864-14DF8F8D5D48}"/>
              </a:ext>
            </a:extLst>
          </p:cNvPr>
          <p:cNvSpPr/>
          <p:nvPr/>
        </p:nvSpPr>
        <p:spPr>
          <a:xfrm>
            <a:off x="4152486" y="4660006"/>
            <a:ext cx="2172099" cy="85605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600" b="1" i="0" u="none" strike="noStrike" dirty="0">
                <a:solidFill>
                  <a:schemeClr val="bg1"/>
                </a:solidFill>
                <a:effectLst/>
                <a:cs typeface="Archivo" pitchFamily="2" charset="77"/>
              </a:rPr>
              <a:t>1. Forudse</a:t>
            </a:r>
          </a:p>
        </p:txBody>
      </p:sp>
      <p:sp>
        <p:nvSpPr>
          <p:cNvPr id="5" name="Afrundet rektangel 4">
            <a:extLst>
              <a:ext uri="{FF2B5EF4-FFF2-40B4-BE49-F238E27FC236}">
                <a16:creationId xmlns:a16="http://schemas.microsoft.com/office/drawing/2014/main" id="{2154F87C-07F3-253A-0C1D-781813F0EFD0}"/>
              </a:ext>
            </a:extLst>
          </p:cNvPr>
          <p:cNvSpPr/>
          <p:nvPr/>
        </p:nvSpPr>
        <p:spPr>
          <a:xfrm>
            <a:off x="6508979" y="4660006"/>
            <a:ext cx="2172099" cy="85605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600" b="1" dirty="0">
                <a:solidFill>
                  <a:schemeClr val="bg1"/>
                </a:solidFill>
                <a:cs typeface="Archivo" pitchFamily="2" charset="77"/>
              </a:rPr>
              <a:t>2. Anerkend</a:t>
            </a:r>
            <a:endParaRPr lang="da-DK" sz="1600" b="1" i="0" u="none" strike="noStrike" dirty="0">
              <a:solidFill>
                <a:schemeClr val="bg1"/>
              </a:solidFill>
              <a:effectLst/>
              <a:cs typeface="Archivo" pitchFamily="2" charset="77"/>
            </a:endParaRPr>
          </a:p>
        </p:txBody>
      </p:sp>
      <p:sp>
        <p:nvSpPr>
          <p:cNvPr id="6" name="Afrundet rektangel 5">
            <a:extLst>
              <a:ext uri="{FF2B5EF4-FFF2-40B4-BE49-F238E27FC236}">
                <a16:creationId xmlns:a16="http://schemas.microsoft.com/office/drawing/2014/main" id="{C2220C54-1848-245B-009F-EFE68A4E8E41}"/>
              </a:ext>
            </a:extLst>
          </p:cNvPr>
          <p:cNvSpPr/>
          <p:nvPr/>
        </p:nvSpPr>
        <p:spPr>
          <a:xfrm>
            <a:off x="8865472" y="4660006"/>
            <a:ext cx="2172099" cy="856054"/>
          </a:xfrm>
          <a:prstGeom prst="round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ctr"/>
          <a:lstStyle/>
          <a:p>
            <a:pPr algn="ctr"/>
            <a:r>
              <a:rPr lang="da-DK" sz="1600" b="1" dirty="0">
                <a:solidFill>
                  <a:schemeClr val="bg1"/>
                </a:solidFill>
                <a:cs typeface="Archivo" pitchFamily="2" charset="77"/>
              </a:rPr>
              <a:t>3. Besvar</a:t>
            </a:r>
            <a:endParaRPr lang="da-DK" sz="1600" b="1" i="0" u="none" strike="noStrike" dirty="0">
              <a:solidFill>
                <a:schemeClr val="bg1"/>
              </a:solidFill>
              <a:effectLst/>
              <a:cs typeface="Archivo" pitchFamily="2" charset="77"/>
            </a:endParaRPr>
          </a:p>
        </p:txBody>
      </p:sp>
    </p:spTree>
    <p:extLst>
      <p:ext uri="{BB962C8B-B14F-4D97-AF65-F5344CB8AC3E}">
        <p14:creationId xmlns:p14="http://schemas.microsoft.com/office/powerpoint/2010/main" val="135275903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8DA6D-2DC8-A633-F9D2-B66FB5BF76C3}"/>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B8D3FA45-A0F3-0B89-8FB7-E9C6D52986BE}"/>
              </a:ext>
            </a:extLst>
          </p:cNvPr>
          <p:cNvSpPr>
            <a:spLocks noGrp="1"/>
          </p:cNvSpPr>
          <p:nvPr>
            <p:ph type="body" sz="quarter" idx="10"/>
          </p:nvPr>
        </p:nvSpPr>
        <p:spPr>
          <a:xfrm>
            <a:off x="838199" y="922753"/>
            <a:ext cx="6545264" cy="838200"/>
          </a:xfrm>
        </p:spPr>
        <p:txBody>
          <a:bodyPr/>
          <a:lstStyle/>
          <a:p>
            <a:r>
              <a:rPr lang="da-DK" sz="5400" dirty="0">
                <a:latin typeface="Archivo Medium" pitchFamily="2" charset="77"/>
                <a:cs typeface="Archivo Medium" pitchFamily="2" charset="77"/>
              </a:rPr>
              <a:t>Anbefalinger</a:t>
            </a:r>
          </a:p>
        </p:txBody>
      </p:sp>
      <p:sp>
        <p:nvSpPr>
          <p:cNvPr id="3" name="Pladsholder til tekst 2">
            <a:extLst>
              <a:ext uri="{FF2B5EF4-FFF2-40B4-BE49-F238E27FC236}">
                <a16:creationId xmlns:a16="http://schemas.microsoft.com/office/drawing/2014/main" id="{E087F366-FF27-7F98-8CB5-E81B86D1739B}"/>
              </a:ext>
            </a:extLst>
          </p:cNvPr>
          <p:cNvSpPr>
            <a:spLocks noGrp="1"/>
          </p:cNvSpPr>
          <p:nvPr>
            <p:ph type="body" sz="half" idx="13"/>
          </p:nvPr>
        </p:nvSpPr>
        <p:spPr>
          <a:xfrm>
            <a:off x="838199" y="1946002"/>
            <a:ext cx="7135369" cy="3898934"/>
          </a:xfrm>
        </p:spPr>
        <p:txBody>
          <a:bodyPr/>
          <a:lstStyle/>
          <a:p>
            <a:pPr marL="285750" indent="-285750">
              <a:lnSpc>
                <a:spcPct val="100000"/>
              </a:lnSpc>
              <a:buFont typeface="Arial" panose="020B0604020202020204" pitchFamily="34" charset="0"/>
              <a:buChar char="•"/>
            </a:pPr>
            <a:r>
              <a:rPr lang="da-DK" dirty="0"/>
              <a:t>Effektiv kommunikation og brugerinvolvering skaber motivation, ejerskab og bedre resultater.</a:t>
            </a:r>
          </a:p>
          <a:p>
            <a:pPr marL="285750" indent="-285750">
              <a:lnSpc>
                <a:spcPct val="100000"/>
              </a:lnSpc>
              <a:buFont typeface="Arial" panose="020B0604020202020204" pitchFamily="34" charset="0"/>
              <a:buChar char="•"/>
            </a:pPr>
            <a:r>
              <a:rPr lang="da-DK" dirty="0"/>
              <a:t>Inddrag slutbrugerne tidligt ved at tale med dem, før beslutninger træffes, og brug evt. deres input som grundlag for løsninger.</a:t>
            </a:r>
          </a:p>
          <a:p>
            <a:pPr marL="285750" indent="-285750">
              <a:lnSpc>
                <a:spcPct val="100000"/>
              </a:lnSpc>
              <a:buFont typeface="Arial" panose="020B0604020202020204" pitchFamily="34" charset="0"/>
              <a:buChar char="•"/>
            </a:pPr>
            <a:r>
              <a:rPr lang="da-DK" dirty="0"/>
              <a:t>Skab trygge og uformelle rammer for inddragelse, så det er lettere for </a:t>
            </a:r>
            <a:br>
              <a:rPr lang="da-DK" dirty="0"/>
            </a:br>
            <a:r>
              <a:rPr lang="da-DK" dirty="0"/>
              <a:t>brugerne at dele deres erfaringer og perspektiver.</a:t>
            </a:r>
          </a:p>
          <a:p>
            <a:pPr marL="285750" indent="-285750">
              <a:lnSpc>
                <a:spcPct val="100000"/>
              </a:lnSpc>
              <a:buFont typeface="Arial" panose="020B0604020202020204" pitchFamily="34" charset="0"/>
              <a:buChar char="•"/>
            </a:pPr>
            <a:r>
              <a:rPr lang="da-DK" dirty="0"/>
              <a:t>Test idéer i mindre skala først fx ved brugerambassadører, og </a:t>
            </a:r>
            <a:br>
              <a:rPr lang="da-DK" dirty="0"/>
            </a:br>
            <a:r>
              <a:rPr lang="da-DK" dirty="0"/>
              <a:t>justér dem ud fra slutbrugernes feedback.</a:t>
            </a:r>
          </a:p>
          <a:p>
            <a:pPr marL="285750" indent="-285750">
              <a:lnSpc>
                <a:spcPct val="100000"/>
              </a:lnSpc>
              <a:buFont typeface="Arial" panose="020B0604020202020204" pitchFamily="34" charset="0"/>
              <a:buChar char="•"/>
            </a:pPr>
            <a:r>
              <a:rPr lang="da-DK" dirty="0"/>
              <a:t>Giv brugerne mulighed for at vælge eller prioritere mellem </a:t>
            </a:r>
            <a:br>
              <a:rPr lang="da-DK" dirty="0"/>
            </a:br>
            <a:r>
              <a:rPr lang="da-DK" dirty="0"/>
              <a:t>forskellige forslag, så de oplever medejerskab.</a:t>
            </a:r>
          </a:p>
          <a:p>
            <a:pPr marL="285750" indent="-285750">
              <a:lnSpc>
                <a:spcPct val="100000"/>
              </a:lnSpc>
              <a:buFont typeface="Arial" panose="020B0604020202020204" pitchFamily="34" charset="0"/>
              <a:buChar char="•"/>
            </a:pPr>
            <a:r>
              <a:rPr lang="da-DK" dirty="0"/>
              <a:t>Respekter, at slutbrugere har forskellige ønsker og </a:t>
            </a:r>
            <a:br>
              <a:rPr lang="da-DK" dirty="0"/>
            </a:br>
            <a:r>
              <a:rPr lang="da-DK" dirty="0"/>
              <a:t>muligheder for at deltage, og skab fleksibilitet </a:t>
            </a:r>
            <a:br>
              <a:rPr lang="da-DK" dirty="0"/>
            </a:br>
            <a:r>
              <a:rPr lang="da-DK" dirty="0"/>
              <a:t>i inddragelsen.</a:t>
            </a:r>
          </a:p>
          <a:p>
            <a:pPr marL="285750" indent="-285750">
              <a:lnSpc>
                <a:spcPct val="100000"/>
              </a:lnSpc>
              <a:buFont typeface="Arial" panose="020B0604020202020204" pitchFamily="34" charset="0"/>
              <a:buChar char="•"/>
            </a:pPr>
            <a:r>
              <a:rPr lang="da-DK" dirty="0"/>
              <a:t>Kom bekymringer i forkøbet</a:t>
            </a:r>
          </a:p>
        </p:txBody>
      </p:sp>
    </p:spTree>
    <p:extLst>
      <p:ext uri="{BB962C8B-B14F-4D97-AF65-F5344CB8AC3E}">
        <p14:creationId xmlns:p14="http://schemas.microsoft.com/office/powerpoint/2010/main" val="4218331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77B8BD9-8726-FF16-E707-AE2CDF4206BD}"/>
              </a:ext>
            </a:extLst>
          </p:cNvPr>
          <p:cNvSpPr>
            <a:spLocks noGrp="1"/>
          </p:cNvSpPr>
          <p:nvPr>
            <p:ph type="body" sz="half" idx="15"/>
          </p:nvPr>
        </p:nvSpPr>
        <p:spPr/>
        <p:txBody>
          <a:bodyPr/>
          <a:lstStyle/>
          <a:p>
            <a:pPr>
              <a:lnSpc>
                <a:spcPct val="150000"/>
              </a:lnSpc>
            </a:pPr>
            <a:r>
              <a:rPr lang="da-DK" sz="1400" dirty="0">
                <a:solidFill>
                  <a:schemeClr val="bg1"/>
                </a:solidFill>
                <a:latin typeface="Quicksand" pitchFamily="2" charset="0"/>
              </a:rPr>
              <a:t>Hvornår giver det værdi at involvere slutbrugerne? Og hvornår gør det ikke?</a:t>
            </a:r>
            <a:br>
              <a:rPr lang="da-DK" sz="1400" dirty="0">
                <a:solidFill>
                  <a:schemeClr val="bg1"/>
                </a:solidFill>
                <a:latin typeface="Quicksand" pitchFamily="2" charset="0"/>
              </a:rPr>
            </a:br>
            <a:endParaRPr lang="da-DK" sz="1400" dirty="0">
              <a:solidFill>
                <a:schemeClr val="bg1"/>
              </a:solidFill>
              <a:latin typeface="Quicksand" pitchFamily="2" charset="0"/>
            </a:endParaRPr>
          </a:p>
          <a:p>
            <a:pPr>
              <a:lnSpc>
                <a:spcPct val="150000"/>
              </a:lnSpc>
            </a:pPr>
            <a:r>
              <a:rPr lang="da-DK" sz="1400" dirty="0">
                <a:solidFill>
                  <a:schemeClr val="bg1"/>
                </a:solidFill>
                <a:latin typeface="Quicksand" pitchFamily="2" charset="0"/>
              </a:rPr>
              <a:t>Hvilke typer brugere bliver typisk inddraget i jeres organisation? Og hvem bliver overset?</a:t>
            </a:r>
            <a:br>
              <a:rPr lang="da-DK" sz="1400" dirty="0">
                <a:solidFill>
                  <a:schemeClr val="bg1"/>
                </a:solidFill>
                <a:latin typeface="Quicksand" pitchFamily="2" charset="0"/>
              </a:rPr>
            </a:br>
            <a:endParaRPr lang="da-DK" sz="1400" dirty="0">
              <a:solidFill>
                <a:schemeClr val="bg1"/>
              </a:solidFill>
              <a:latin typeface="Quicksand" pitchFamily="2" charset="0"/>
            </a:endParaRPr>
          </a:p>
          <a:p>
            <a:pPr>
              <a:lnSpc>
                <a:spcPct val="150000"/>
              </a:lnSpc>
            </a:pPr>
            <a:r>
              <a:rPr lang="da-DK" sz="1400" dirty="0">
                <a:solidFill>
                  <a:schemeClr val="bg1"/>
                </a:solidFill>
                <a:latin typeface="Quicksand" pitchFamily="2" charset="0"/>
              </a:rPr>
              <a:t>Har I oplevet en situation, hvor brugerinvolvering lykkedes (eller mislykkedes)? Hvorfor?</a:t>
            </a:r>
          </a:p>
          <a:p>
            <a:endParaRPr lang="da-DK" dirty="0"/>
          </a:p>
        </p:txBody>
      </p:sp>
      <p:sp>
        <p:nvSpPr>
          <p:cNvPr id="3" name="Pladsholder til tekst 2">
            <a:extLst>
              <a:ext uri="{FF2B5EF4-FFF2-40B4-BE49-F238E27FC236}">
                <a16:creationId xmlns:a16="http://schemas.microsoft.com/office/drawing/2014/main" id="{41D880C6-8987-A25C-EAE6-EF0BE18C545C}"/>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29231715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4B9DD-AEA2-DCF7-A71C-8154F250D921}"/>
              </a:ext>
            </a:extLst>
          </p:cNvPr>
          <p:cNvSpPr>
            <a:spLocks noGrp="1"/>
          </p:cNvSpPr>
          <p:nvPr>
            <p:ph type="title"/>
          </p:nvPr>
        </p:nvSpPr>
        <p:spPr/>
        <p:txBody>
          <a:bodyPr/>
          <a:lstStyle/>
          <a:p>
            <a:r>
              <a:rPr lang="da-DK" sz="4400" dirty="0">
                <a:solidFill>
                  <a:srgbClr val="043838"/>
                </a:solidFill>
                <a:cs typeface="Archivo Medium" pitchFamily="2" charset="0"/>
              </a:rPr>
              <a:t>Brugerinvolvering</a:t>
            </a:r>
            <a:endParaRPr lang="da-DK" dirty="0"/>
          </a:p>
        </p:txBody>
      </p:sp>
      <p:sp>
        <p:nvSpPr>
          <p:cNvPr id="3" name="Pladsholder til indhold 2">
            <a:extLst>
              <a:ext uri="{FF2B5EF4-FFF2-40B4-BE49-F238E27FC236}">
                <a16:creationId xmlns:a16="http://schemas.microsoft.com/office/drawing/2014/main" id="{7AD94686-E193-5CF1-84D8-224707A447B0}"/>
              </a:ext>
            </a:extLst>
          </p:cNvPr>
          <p:cNvSpPr>
            <a:spLocks noGrp="1"/>
          </p:cNvSpPr>
          <p:nvPr>
            <p:ph idx="1"/>
          </p:nvPr>
        </p:nvSpPr>
        <p:spPr/>
        <p:txBody>
          <a:bodyPr/>
          <a:lstStyle/>
          <a:p>
            <a:r>
              <a:rPr lang="da-DK" b="0" i="0" u="none" strike="noStrike" dirty="0">
                <a:solidFill>
                  <a:srgbClr val="043838"/>
                </a:solidFill>
                <a:effectLst/>
              </a:rPr>
              <a:t>Tænk på et projekt/ initiativ inden for bæredygtighed i din organisation, hvor slutbrugere blev (eller ikke blev) inddraget. Udfyld skemaet ud fra dette.</a:t>
            </a:r>
            <a:endParaRPr lang="da-DK" dirty="0">
              <a:solidFill>
                <a:srgbClr val="043838"/>
              </a:solidFill>
            </a:endParaRPr>
          </a:p>
        </p:txBody>
      </p:sp>
      <p:sp>
        <p:nvSpPr>
          <p:cNvPr id="5" name="Pladsholder til tekst 4">
            <a:extLst>
              <a:ext uri="{FF2B5EF4-FFF2-40B4-BE49-F238E27FC236}">
                <a16:creationId xmlns:a16="http://schemas.microsoft.com/office/drawing/2014/main" id="{1D52B5E4-5B0F-1597-1285-A54A6DC320E7}"/>
              </a:ext>
            </a:extLst>
          </p:cNvPr>
          <p:cNvSpPr>
            <a:spLocks noGrp="1"/>
          </p:cNvSpPr>
          <p:nvPr>
            <p:ph type="body" sz="half" idx="14"/>
          </p:nvPr>
        </p:nvSpPr>
        <p:spPr/>
        <p:txBody>
          <a:bodyPr/>
          <a:lstStyle/>
          <a:p>
            <a:r>
              <a:rPr lang="da-DK" dirty="0"/>
              <a:t>Øvelse 3.2</a:t>
            </a:r>
          </a:p>
        </p:txBody>
      </p:sp>
      <p:graphicFrame>
        <p:nvGraphicFramePr>
          <p:cNvPr id="6" name="Tabel 5">
            <a:extLst>
              <a:ext uri="{FF2B5EF4-FFF2-40B4-BE49-F238E27FC236}">
                <a16:creationId xmlns:a16="http://schemas.microsoft.com/office/drawing/2014/main" id="{E1806C96-ECB1-1B32-2FF9-A548C1ADFE08}"/>
              </a:ext>
            </a:extLst>
          </p:cNvPr>
          <p:cNvGraphicFramePr>
            <a:graphicFrameLocks noGrp="1"/>
          </p:cNvGraphicFramePr>
          <p:nvPr>
            <p:extLst>
              <p:ext uri="{D42A27DB-BD31-4B8C-83A1-F6EECF244321}">
                <p14:modId xmlns:p14="http://schemas.microsoft.com/office/powerpoint/2010/main" val="2944654328"/>
              </p:ext>
            </p:extLst>
          </p:nvPr>
        </p:nvGraphicFramePr>
        <p:xfrm>
          <a:off x="1399679" y="2621694"/>
          <a:ext cx="9424720" cy="2921395"/>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379588">
                <a:tc>
                  <a:txBody>
                    <a:bodyPr/>
                    <a:lstStyle/>
                    <a:p>
                      <a:r>
                        <a:rPr lang="da-DK" sz="1400" b="1" dirty="0">
                          <a:solidFill>
                            <a:schemeClr val="tx2"/>
                          </a:solidFill>
                          <a:latin typeface="+mn-lt"/>
                          <a:cs typeface="Archivo" pitchFamily="2" charset="77"/>
                        </a:rPr>
                        <a:t>Spørgsmål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524983">
                <a:tc>
                  <a:txBody>
                    <a:bodyPr/>
                    <a:lstStyle/>
                    <a:p>
                      <a:r>
                        <a:rPr lang="da-DK" sz="1400" b="0" dirty="0">
                          <a:solidFill>
                            <a:schemeClr val="tx2"/>
                          </a:solidFill>
                          <a:latin typeface="+mn-lt"/>
                        </a:rPr>
                        <a:t>Hvad handlede </a:t>
                      </a:r>
                      <a:r>
                        <a:rPr lang="da-DK" sz="1400" b="0" i="0" u="none" strike="noStrike" dirty="0">
                          <a:solidFill>
                            <a:srgbClr val="000000"/>
                          </a:solidFill>
                          <a:effectLst/>
                          <a:latin typeface="+mn-lt"/>
                        </a:rPr>
                        <a:t>projektet/ initiativet</a:t>
                      </a:r>
                      <a:r>
                        <a:rPr lang="da-DK" sz="1400" b="0" i="0" u="none" strike="noStrike" dirty="0">
                          <a:solidFill>
                            <a:schemeClr val="tx2"/>
                          </a:solidFill>
                          <a:effectLst/>
                          <a:latin typeface="+mn-lt"/>
                        </a:rPr>
                        <a:t> </a:t>
                      </a:r>
                      <a:r>
                        <a:rPr lang="da-DK" sz="1400" b="0" dirty="0">
                          <a:solidFill>
                            <a:schemeClr val="tx2"/>
                          </a:solidFill>
                          <a:latin typeface="+mn-lt"/>
                        </a:rPr>
                        <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524983">
                <a:tc>
                  <a:txBody>
                    <a:bodyPr/>
                    <a:lstStyle/>
                    <a:p>
                      <a:r>
                        <a:rPr lang="da-DK" sz="1400" b="0" dirty="0">
                          <a:solidFill>
                            <a:schemeClr val="tx2"/>
                          </a:solidFill>
                          <a:latin typeface="+mn-lt"/>
                        </a:rPr>
                        <a:t>Hvem blev (ikke) inddraget? Og hvordan blev de inddraget?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603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fungerede godt ved inddragelsen? Hvad fungerede mindre godt?</a:t>
                      </a:r>
                      <a:endParaRPr lang="da-DK" sz="1400" b="0" dirty="0">
                        <a:solidFill>
                          <a:schemeClr val="tx2"/>
                        </a:solidFill>
                        <a:highlight>
                          <a:srgbClr val="FFFF00"/>
                        </a:highlight>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724116">
                <a:tc>
                  <a:txBody>
                    <a:bodyPr/>
                    <a:lstStyle/>
                    <a:p>
                      <a:r>
                        <a:rPr lang="da-DK" sz="1400" b="0" dirty="0">
                          <a:solidFill>
                            <a:schemeClr val="tx2"/>
                          </a:solidFill>
                          <a:latin typeface="+mn-lt"/>
                        </a:rPr>
                        <a:t>Hvilken forskel gjorde det (eller ville det have gjort), at brugerne blev inddraget?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550818"/>
                  </a:ext>
                </a:extLst>
              </a:tr>
            </a:tbl>
          </a:graphicData>
        </a:graphic>
      </p:graphicFrame>
    </p:spTree>
    <p:extLst>
      <p:ext uri="{BB962C8B-B14F-4D97-AF65-F5344CB8AC3E}">
        <p14:creationId xmlns:p14="http://schemas.microsoft.com/office/powerpoint/2010/main" val="4924060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264B9DD-AEA2-DCF7-A71C-8154F250D921}"/>
              </a:ext>
            </a:extLst>
          </p:cNvPr>
          <p:cNvSpPr>
            <a:spLocks noGrp="1"/>
          </p:cNvSpPr>
          <p:nvPr>
            <p:ph type="title"/>
          </p:nvPr>
        </p:nvSpPr>
        <p:spPr/>
        <p:txBody>
          <a:bodyPr/>
          <a:lstStyle/>
          <a:p>
            <a:r>
              <a:rPr lang="da-DK" sz="4400" dirty="0">
                <a:solidFill>
                  <a:srgbClr val="043838"/>
                </a:solidFill>
                <a:cs typeface="Archivo Medium" pitchFamily="2" charset="0"/>
              </a:rPr>
              <a:t>Brugerinvolvering</a:t>
            </a:r>
            <a:endParaRPr lang="da-DK" dirty="0"/>
          </a:p>
        </p:txBody>
      </p:sp>
      <p:sp>
        <p:nvSpPr>
          <p:cNvPr id="3" name="Pladsholder til indhold 2">
            <a:extLst>
              <a:ext uri="{FF2B5EF4-FFF2-40B4-BE49-F238E27FC236}">
                <a16:creationId xmlns:a16="http://schemas.microsoft.com/office/drawing/2014/main" id="{7AD94686-E193-5CF1-84D8-224707A447B0}"/>
              </a:ext>
            </a:extLst>
          </p:cNvPr>
          <p:cNvSpPr>
            <a:spLocks noGrp="1"/>
          </p:cNvSpPr>
          <p:nvPr>
            <p:ph idx="1"/>
          </p:nvPr>
        </p:nvSpPr>
        <p:spPr/>
        <p:txBody>
          <a:bodyPr/>
          <a:lstStyle/>
          <a:p>
            <a:r>
              <a:rPr lang="da-DK" b="0" i="0" u="none" strike="noStrike" dirty="0">
                <a:solidFill>
                  <a:schemeClr val="accent5"/>
                </a:solidFill>
                <a:effectLst/>
              </a:rPr>
              <a:t>Eksempel</a:t>
            </a:r>
            <a:endParaRPr lang="da-DK" dirty="0">
              <a:solidFill>
                <a:schemeClr val="accent5"/>
              </a:solidFill>
            </a:endParaRPr>
          </a:p>
        </p:txBody>
      </p:sp>
      <p:sp>
        <p:nvSpPr>
          <p:cNvPr id="5" name="Pladsholder til tekst 4">
            <a:extLst>
              <a:ext uri="{FF2B5EF4-FFF2-40B4-BE49-F238E27FC236}">
                <a16:creationId xmlns:a16="http://schemas.microsoft.com/office/drawing/2014/main" id="{1D52B5E4-5B0F-1597-1285-A54A6DC320E7}"/>
              </a:ext>
            </a:extLst>
          </p:cNvPr>
          <p:cNvSpPr>
            <a:spLocks noGrp="1"/>
          </p:cNvSpPr>
          <p:nvPr>
            <p:ph type="body" sz="half" idx="14"/>
          </p:nvPr>
        </p:nvSpPr>
        <p:spPr/>
        <p:txBody>
          <a:bodyPr/>
          <a:lstStyle/>
          <a:p>
            <a:r>
              <a:rPr lang="da-DK" dirty="0"/>
              <a:t>Øvelse 3.2</a:t>
            </a:r>
          </a:p>
        </p:txBody>
      </p:sp>
      <p:graphicFrame>
        <p:nvGraphicFramePr>
          <p:cNvPr id="6" name="Tabel 5">
            <a:extLst>
              <a:ext uri="{FF2B5EF4-FFF2-40B4-BE49-F238E27FC236}">
                <a16:creationId xmlns:a16="http://schemas.microsoft.com/office/drawing/2014/main" id="{E1806C96-ECB1-1B32-2FF9-A548C1ADFE08}"/>
              </a:ext>
            </a:extLst>
          </p:cNvPr>
          <p:cNvGraphicFramePr>
            <a:graphicFrameLocks noGrp="1"/>
          </p:cNvGraphicFramePr>
          <p:nvPr>
            <p:extLst>
              <p:ext uri="{D42A27DB-BD31-4B8C-83A1-F6EECF244321}">
                <p14:modId xmlns:p14="http://schemas.microsoft.com/office/powerpoint/2010/main" val="3849032705"/>
              </p:ext>
            </p:extLst>
          </p:nvPr>
        </p:nvGraphicFramePr>
        <p:xfrm>
          <a:off x="1399679" y="2621694"/>
          <a:ext cx="9424720" cy="3525851"/>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379588">
                <a:tc>
                  <a:txBody>
                    <a:bodyPr/>
                    <a:lstStyle/>
                    <a:p>
                      <a:r>
                        <a:rPr lang="da-DK" sz="1400" b="1" dirty="0">
                          <a:solidFill>
                            <a:schemeClr val="tx2"/>
                          </a:solidFill>
                          <a:latin typeface="+mn-lt"/>
                          <a:cs typeface="Archivo" pitchFamily="2" charset="77"/>
                        </a:rPr>
                        <a:t>Spørgsmål</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524983">
                <a:tc>
                  <a:txBody>
                    <a:bodyPr/>
                    <a:lstStyle/>
                    <a:p>
                      <a:r>
                        <a:rPr lang="da-DK" sz="1400" b="0" dirty="0">
                          <a:solidFill>
                            <a:schemeClr val="tx2"/>
                          </a:solidFill>
                          <a:latin typeface="+mn-lt"/>
                        </a:rPr>
                        <a:t>Hvad handlede </a:t>
                      </a:r>
                      <a:r>
                        <a:rPr lang="da-DK" sz="1400" b="0" i="0" u="none" strike="noStrike" dirty="0">
                          <a:solidFill>
                            <a:srgbClr val="000000"/>
                          </a:solidFill>
                          <a:effectLst/>
                          <a:latin typeface="+mn-lt"/>
                        </a:rPr>
                        <a:t>projektet/ initiativet</a:t>
                      </a:r>
                      <a:r>
                        <a:rPr lang="da-DK" sz="1400" b="0" i="0" u="none" strike="noStrike" dirty="0">
                          <a:solidFill>
                            <a:schemeClr val="tx2"/>
                          </a:solidFill>
                          <a:effectLst/>
                          <a:latin typeface="+mn-lt"/>
                        </a:rPr>
                        <a:t> </a:t>
                      </a:r>
                      <a:r>
                        <a:rPr lang="da-DK" sz="1400" b="0" dirty="0">
                          <a:solidFill>
                            <a:schemeClr val="tx2"/>
                          </a:solidFill>
                          <a:latin typeface="+mn-lt"/>
                        </a:rPr>
                        <a:t>om?</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Indførelse af nyt digitalt mødebookingsystem som led i en samlet arealoptimering og overgang til aktivitetsbaserede arbejdspladser.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524983">
                <a:tc>
                  <a:txBody>
                    <a:bodyPr/>
                    <a:lstStyle/>
                    <a:p>
                      <a:r>
                        <a:rPr lang="da-DK" sz="1400" b="0" dirty="0">
                          <a:solidFill>
                            <a:schemeClr val="tx2"/>
                          </a:solidFill>
                          <a:latin typeface="+mn-lt"/>
                        </a:rPr>
                        <a:t>Hvem blev (ikke) inddraget? Og hvordan blev de inddraget?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Udvalgte medarbejdere fra forskellige afdelinger deltog i test og feedback. HR og IT afholdt infomøder og lavede korte guides.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6032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Hvad fungerede godt ved inddragelsen? Hvad fungerede mindre godt?</a:t>
                      </a:r>
                      <a:endParaRPr lang="da-DK" sz="1400" b="0" dirty="0">
                        <a:solidFill>
                          <a:schemeClr val="tx2"/>
                        </a:solidFill>
                        <a:highlight>
                          <a:srgbClr val="FFFF00"/>
                        </a:highlight>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Det fungerede godt, at brugerne blev inddraget tidligt og fik mulighed for at teste systemet i praksis – det gav konkrete forbedringer. Det fungerede mindre godt, at det kun var en lille gruppe, der blev inddraget, flere medarbejdere følte sig overset og havde ikke den nødvendige viden ved implementeringen.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724116">
                <a:tc>
                  <a:txBody>
                    <a:bodyPr/>
                    <a:lstStyle/>
                    <a:p>
                      <a:r>
                        <a:rPr lang="da-DK" sz="1400" b="0" dirty="0">
                          <a:solidFill>
                            <a:schemeClr val="tx2"/>
                          </a:solidFill>
                          <a:latin typeface="+mn-lt"/>
                        </a:rPr>
                        <a:t>Hvilken forskel gjorde det (eller ville det have gjort), at brugerne blev inddraget?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Det skabte større accept og forståelse, fordi brugerne følte sig hørt, og fordi løsningen faktisk blev bedre. Færre fejl og mindre frustration.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8550818"/>
                  </a:ext>
                </a:extLst>
              </a:tr>
            </a:tbl>
          </a:graphicData>
        </a:graphic>
      </p:graphicFrame>
    </p:spTree>
    <p:extLst>
      <p:ext uri="{BB962C8B-B14F-4D97-AF65-F5344CB8AC3E}">
        <p14:creationId xmlns:p14="http://schemas.microsoft.com/office/powerpoint/2010/main" val="30958153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5773B5-3E1B-A233-5902-D3E86ECEE20F}"/>
              </a:ext>
            </a:extLst>
          </p:cNvPr>
          <p:cNvSpPr>
            <a:spLocks noGrp="1"/>
          </p:cNvSpPr>
          <p:nvPr>
            <p:ph type="title"/>
          </p:nvPr>
        </p:nvSpPr>
        <p:spPr/>
        <p:txBody>
          <a:bodyPr/>
          <a:lstStyle/>
          <a:p>
            <a:r>
              <a:rPr lang="da-DK" dirty="0"/>
              <a:t>3.3</a:t>
            </a:r>
          </a:p>
        </p:txBody>
      </p:sp>
      <p:sp>
        <p:nvSpPr>
          <p:cNvPr id="3" name="Pladsholder til tekst 2">
            <a:extLst>
              <a:ext uri="{FF2B5EF4-FFF2-40B4-BE49-F238E27FC236}">
                <a16:creationId xmlns:a16="http://schemas.microsoft.com/office/drawing/2014/main" id="{A471FA85-436D-1078-D088-A3E4879DC3BF}"/>
              </a:ext>
            </a:extLst>
          </p:cNvPr>
          <p:cNvSpPr>
            <a:spLocks noGrp="1"/>
          </p:cNvSpPr>
          <p:nvPr>
            <p:ph type="body" sz="quarter" idx="10"/>
          </p:nvPr>
        </p:nvSpPr>
        <p:spPr/>
        <p:txBody>
          <a:bodyPr/>
          <a:lstStyle/>
          <a:p>
            <a:r>
              <a:rPr lang="da-DK" dirty="0"/>
              <a:t>Kommunikation og teknologi</a:t>
            </a:r>
          </a:p>
        </p:txBody>
      </p:sp>
      <p:sp>
        <p:nvSpPr>
          <p:cNvPr id="4" name="Pladsholder til tekst 3">
            <a:extLst>
              <a:ext uri="{FF2B5EF4-FFF2-40B4-BE49-F238E27FC236}">
                <a16:creationId xmlns:a16="http://schemas.microsoft.com/office/drawing/2014/main" id="{B6B47AF0-7ABA-5E57-8221-32D6B60820B5}"/>
              </a:ext>
            </a:extLst>
          </p:cNvPr>
          <p:cNvSpPr>
            <a:spLocks noGrp="1"/>
          </p:cNvSpPr>
          <p:nvPr>
            <p:ph type="body" sz="half" idx="13"/>
          </p:nvPr>
        </p:nvSpPr>
        <p:spPr/>
        <p:txBody>
          <a:bodyPr/>
          <a:lstStyle/>
          <a:p>
            <a:r>
              <a:rPr lang="da-DK" dirty="0"/>
              <a:t>Indblik i forskellige digitale værktøjer, hvilke formål de tjener samt eksempler på, hvordan de bedst anvendes i kommunikationen til slutbrugere.</a:t>
            </a:r>
          </a:p>
          <a:p>
            <a:endParaRPr lang="da-DK" dirty="0"/>
          </a:p>
        </p:txBody>
      </p:sp>
    </p:spTree>
    <p:extLst>
      <p:ext uri="{BB962C8B-B14F-4D97-AF65-F5344CB8AC3E}">
        <p14:creationId xmlns:p14="http://schemas.microsoft.com/office/powerpoint/2010/main" val="5075953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D8AA3DC-A662-6197-8FB8-B573792B393C}"/>
              </a:ext>
            </a:extLst>
          </p:cNvPr>
          <p:cNvSpPr>
            <a:spLocks noGrp="1"/>
          </p:cNvSpPr>
          <p:nvPr>
            <p:ph type="title"/>
          </p:nvPr>
        </p:nvSpPr>
        <p:spPr/>
        <p:txBody>
          <a:bodyPr/>
          <a:lstStyle/>
          <a:p>
            <a:r>
              <a:rPr lang="da-DK" dirty="0"/>
              <a:t>Formål og indhold</a:t>
            </a:r>
          </a:p>
        </p:txBody>
      </p:sp>
      <p:sp>
        <p:nvSpPr>
          <p:cNvPr id="3" name="Pladsholder til tekst 2">
            <a:extLst>
              <a:ext uri="{FF2B5EF4-FFF2-40B4-BE49-F238E27FC236}">
                <a16:creationId xmlns:a16="http://schemas.microsoft.com/office/drawing/2014/main" id="{8F00DD70-5CC9-1745-41DA-8DEEF7ECF144}"/>
              </a:ext>
            </a:extLst>
          </p:cNvPr>
          <p:cNvSpPr>
            <a:spLocks noGrp="1"/>
          </p:cNvSpPr>
          <p:nvPr>
            <p:ph type="body" sz="half" idx="14"/>
          </p:nvPr>
        </p:nvSpPr>
        <p:spPr/>
        <p:txBody>
          <a:bodyPr/>
          <a:lstStyle/>
          <a:p>
            <a:r>
              <a:rPr lang="da-DK" sz="1400" dirty="0"/>
              <a:t>Formålet med dette delmodul er at</a:t>
            </a:r>
            <a:r>
              <a:rPr lang="da-DK" sz="1400" dirty="0">
                <a:solidFill>
                  <a:srgbClr val="013738"/>
                </a:solidFill>
                <a:latin typeface="Quicksand" pitchFamily="2" charset="0"/>
              </a:rPr>
              <a:t> se nærmere på, hvordan teknologiske løsninger kan understøtte kommunikation om bæredygtighed samt brugerinvolvering og adfærdsændringer i FM.</a:t>
            </a:r>
          </a:p>
          <a:p>
            <a:endParaRPr lang="da-DK" sz="1400" dirty="0">
              <a:highlight>
                <a:srgbClr val="FFFF00"/>
              </a:highlight>
            </a:endParaRPr>
          </a:p>
          <a:p>
            <a:r>
              <a:rPr lang="da-DK" sz="1400" b="1" dirty="0"/>
              <a:t>Indhold:</a:t>
            </a:r>
          </a:p>
          <a:p>
            <a:pPr marL="285750" indent="-285750">
              <a:buFont typeface="Arial" panose="020B0604020202020204" pitchFamily="34" charset="0"/>
              <a:buChar char="•"/>
            </a:pPr>
            <a:r>
              <a:rPr lang="da-DK" sz="1400" dirty="0"/>
              <a:t>Teknologiens rolle</a:t>
            </a:r>
          </a:p>
          <a:p>
            <a:pPr marL="285750" indent="-285750">
              <a:buFont typeface="Arial" panose="020B0604020202020204" pitchFamily="34" charset="0"/>
              <a:buChar char="•"/>
            </a:pPr>
            <a:r>
              <a:rPr lang="da-DK" sz="1400" dirty="0"/>
              <a:t>Hvorfor bruge teknologi?</a:t>
            </a:r>
          </a:p>
          <a:p>
            <a:pPr marL="285750" indent="-285750">
              <a:buFont typeface="Arial" panose="020B0604020202020204" pitchFamily="34" charset="0"/>
              <a:buChar char="•"/>
            </a:pPr>
            <a:r>
              <a:rPr lang="da-DK" sz="1400" dirty="0"/>
              <a:t>Digitale kommunikationskanaler</a:t>
            </a:r>
          </a:p>
          <a:p>
            <a:pPr marL="285750" indent="-285750">
              <a:buFont typeface="Arial" panose="020B0604020202020204" pitchFamily="34" charset="0"/>
              <a:buChar char="•"/>
            </a:pPr>
            <a:r>
              <a:rPr lang="da-DK" sz="1400" dirty="0"/>
              <a:t>Eksempler på formål teknologien kan understøtte</a:t>
            </a:r>
          </a:p>
          <a:p>
            <a:pPr marL="285750" indent="-285750">
              <a:buFont typeface="Arial" panose="020B0604020202020204" pitchFamily="34" charset="0"/>
              <a:buChar char="•"/>
            </a:pPr>
            <a:r>
              <a:rPr lang="da-DK" dirty="0"/>
              <a:t>Hjælp fra AI</a:t>
            </a:r>
            <a:endParaRPr lang="da-DK" sz="1400" dirty="0"/>
          </a:p>
          <a:p>
            <a:endParaRPr lang="da-DK" dirty="0"/>
          </a:p>
        </p:txBody>
      </p:sp>
    </p:spTree>
    <p:extLst>
      <p:ext uri="{BB962C8B-B14F-4D97-AF65-F5344CB8AC3E}">
        <p14:creationId xmlns:p14="http://schemas.microsoft.com/office/powerpoint/2010/main" val="354342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671CAFFD-5D59-B164-FC0C-09E3146BDE7C}"/>
              </a:ext>
            </a:extLst>
          </p:cNvPr>
          <p:cNvSpPr>
            <a:spLocks noGrp="1"/>
          </p:cNvSpPr>
          <p:nvPr>
            <p:ph type="body" sz="quarter" idx="12"/>
          </p:nvPr>
        </p:nvSpPr>
        <p:spPr/>
        <p:txBody>
          <a:bodyPr/>
          <a:lstStyle/>
          <a:p>
            <a:r>
              <a:rPr lang="da-DK" sz="3600" dirty="0"/>
              <a:t>Hvorfor bruge digital kommunikation?</a:t>
            </a:r>
          </a:p>
        </p:txBody>
      </p:sp>
      <p:sp>
        <p:nvSpPr>
          <p:cNvPr id="3" name="Pladsholder til tekst 2">
            <a:extLst>
              <a:ext uri="{FF2B5EF4-FFF2-40B4-BE49-F238E27FC236}">
                <a16:creationId xmlns:a16="http://schemas.microsoft.com/office/drawing/2014/main" id="{E2A4B649-77DB-1ED4-17BE-5724889289E3}"/>
              </a:ext>
            </a:extLst>
          </p:cNvPr>
          <p:cNvSpPr>
            <a:spLocks noGrp="1"/>
          </p:cNvSpPr>
          <p:nvPr>
            <p:ph type="body" sz="half" idx="14"/>
          </p:nvPr>
        </p:nvSpPr>
        <p:spPr>
          <a:xfrm>
            <a:off x="5278582" y="2651563"/>
            <a:ext cx="6291711" cy="3698429"/>
          </a:xfrm>
        </p:spPr>
        <p:txBody>
          <a:bodyPr/>
          <a:lstStyle/>
          <a:p>
            <a:r>
              <a:rPr lang="da-DK" sz="1400" b="1" dirty="0"/>
              <a:t>Der er en lang række fordele, som man kan opnå ved at bruge teknologi i sin kommunikation om bæredygtighedsinitiativer:</a:t>
            </a:r>
          </a:p>
          <a:p>
            <a:pPr marL="285750" indent="-285750">
              <a:lnSpc>
                <a:spcPct val="100000"/>
              </a:lnSpc>
              <a:spcBef>
                <a:spcPts val="400"/>
              </a:spcBef>
              <a:buFont typeface="Arial" panose="020B0604020202020204" pitchFamily="34" charset="0"/>
              <a:buChar char="•"/>
            </a:pPr>
            <a:r>
              <a:rPr lang="da-DK" sz="1400" b="1" dirty="0"/>
              <a:t>Øget rækkevidde:</a:t>
            </a:r>
            <a:r>
              <a:rPr lang="da-DK" sz="1400" dirty="0"/>
              <a:t> Når hurtigt og bredt ud til forskellige brugergrupper.</a:t>
            </a:r>
          </a:p>
          <a:p>
            <a:pPr marL="285750" indent="-285750">
              <a:lnSpc>
                <a:spcPct val="100000"/>
              </a:lnSpc>
              <a:spcBef>
                <a:spcPts val="400"/>
              </a:spcBef>
              <a:buFont typeface="Arial" panose="020B0604020202020204" pitchFamily="34" charset="0"/>
              <a:buChar char="•"/>
            </a:pPr>
            <a:r>
              <a:rPr lang="da-DK" sz="1400" b="1" dirty="0"/>
              <a:t>Transparens og synlighed:</a:t>
            </a:r>
            <a:r>
              <a:rPr lang="da-DK" sz="1400" dirty="0"/>
              <a:t> Skaber transparens og gøre bæredygtighedsinitiativer synlige og forståelige for en bred målgruppe.</a:t>
            </a:r>
          </a:p>
          <a:p>
            <a:pPr marL="285750" indent="-285750">
              <a:lnSpc>
                <a:spcPct val="100000"/>
              </a:lnSpc>
              <a:spcBef>
                <a:spcPts val="400"/>
              </a:spcBef>
              <a:buFont typeface="Arial" panose="020B0604020202020204" pitchFamily="34" charset="0"/>
              <a:buChar char="•"/>
            </a:pPr>
            <a:r>
              <a:rPr lang="da-DK" sz="1400" b="1" dirty="0"/>
              <a:t>Mulighed for dialog og involvering:</a:t>
            </a:r>
            <a:r>
              <a:rPr lang="da-DK" sz="1400" dirty="0"/>
              <a:t> Åbner for feedback og brugerinddragelse i realtid.</a:t>
            </a:r>
          </a:p>
          <a:p>
            <a:pPr marL="285750" indent="-285750">
              <a:lnSpc>
                <a:spcPct val="100000"/>
              </a:lnSpc>
              <a:spcBef>
                <a:spcPts val="400"/>
              </a:spcBef>
              <a:buFont typeface="Arial" panose="020B0604020202020204" pitchFamily="34" charset="0"/>
              <a:buChar char="•"/>
            </a:pPr>
            <a:r>
              <a:rPr lang="da-DK" sz="1400" b="1" dirty="0"/>
              <a:t>Bedre tilgængelighed:</a:t>
            </a:r>
            <a:r>
              <a:rPr lang="da-DK" sz="1400" dirty="0"/>
              <a:t> Brugerne kan tilgå information, når det passer dem.</a:t>
            </a:r>
          </a:p>
          <a:p>
            <a:pPr marL="285750" indent="-285750">
              <a:lnSpc>
                <a:spcPct val="100000"/>
              </a:lnSpc>
              <a:spcBef>
                <a:spcPts val="400"/>
              </a:spcBef>
              <a:buFont typeface="Arial" panose="020B0604020202020204" pitchFamily="34" charset="0"/>
              <a:buChar char="•"/>
            </a:pPr>
            <a:r>
              <a:rPr lang="da-DK" sz="1400" b="1" dirty="0"/>
              <a:t>Støtte til adfærdsændringer:</a:t>
            </a:r>
            <a:r>
              <a:rPr lang="da-DK" sz="1400" dirty="0"/>
              <a:t> Teknologi kan fremme adfærdsændringer hos brugere, driftspersonale og ledelse.</a:t>
            </a:r>
          </a:p>
          <a:p>
            <a:pPr marL="285750" indent="-285750">
              <a:lnSpc>
                <a:spcPct val="100000"/>
              </a:lnSpc>
              <a:spcBef>
                <a:spcPts val="400"/>
              </a:spcBef>
              <a:buFont typeface="Arial" panose="020B0604020202020204" pitchFamily="34" charset="0"/>
              <a:buChar char="•"/>
            </a:pPr>
            <a:r>
              <a:rPr lang="da-DK" sz="1400" b="1" dirty="0"/>
              <a:t>Løbende opfølgning:</a:t>
            </a:r>
            <a:r>
              <a:rPr lang="da-DK" sz="1400" dirty="0"/>
              <a:t> Gøre det nemt at måle effekt og justere kommunikationen.</a:t>
            </a:r>
            <a:endParaRPr lang="da-DK" sz="1400" dirty="0">
              <a:solidFill>
                <a:srgbClr val="013738"/>
              </a:solidFill>
            </a:endParaRPr>
          </a:p>
          <a:p>
            <a:endParaRPr lang="da-DK" dirty="0"/>
          </a:p>
        </p:txBody>
      </p:sp>
      <p:sp>
        <p:nvSpPr>
          <p:cNvPr id="4" name="Pladsholder til tekst 3">
            <a:extLst>
              <a:ext uri="{FF2B5EF4-FFF2-40B4-BE49-F238E27FC236}">
                <a16:creationId xmlns:a16="http://schemas.microsoft.com/office/drawing/2014/main" id="{6E5AD66F-E0C4-63EE-7A77-6C40EB343FA2}"/>
              </a:ext>
            </a:extLst>
          </p:cNvPr>
          <p:cNvSpPr>
            <a:spLocks noGrp="1"/>
          </p:cNvSpPr>
          <p:nvPr>
            <p:ph type="body" sz="half" idx="15"/>
          </p:nvPr>
        </p:nvSpPr>
        <p:spPr/>
        <p:txBody>
          <a:bodyPr/>
          <a:lstStyle/>
          <a:p>
            <a:r>
              <a:rPr lang="da-DK" sz="1000" dirty="0">
                <a:solidFill>
                  <a:schemeClr val="accent1"/>
                </a:solidFill>
                <a:cs typeface="Archivo" pitchFamily="2" charset="77"/>
              </a:rPr>
              <a:t>(Johansson, 2017; Johansson, 2020a) </a:t>
            </a:r>
          </a:p>
        </p:txBody>
      </p:sp>
    </p:spTree>
    <p:extLst>
      <p:ext uri="{BB962C8B-B14F-4D97-AF65-F5344CB8AC3E}">
        <p14:creationId xmlns:p14="http://schemas.microsoft.com/office/powerpoint/2010/main" val="14583911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D5E32A4-A5AD-9387-8319-FDD9AF992202}"/>
              </a:ext>
            </a:extLst>
          </p:cNvPr>
          <p:cNvSpPr>
            <a:spLocks noGrp="1"/>
          </p:cNvSpPr>
          <p:nvPr>
            <p:ph type="body" sz="half" idx="14"/>
          </p:nvPr>
        </p:nvSpPr>
        <p:spPr/>
        <p:txBody>
          <a:bodyPr/>
          <a:lstStyle/>
          <a:p>
            <a:r>
              <a:rPr lang="da-DK" dirty="0">
                <a:solidFill>
                  <a:schemeClr val="accent1"/>
                </a:solidFill>
                <a:latin typeface="Century Gothic" panose="020B0502020202020204" pitchFamily="34" charset="0"/>
              </a:rPr>
              <a:t>(Johansson, 2017; Johansson, 2020a) </a:t>
            </a:r>
          </a:p>
        </p:txBody>
      </p:sp>
      <p:sp>
        <p:nvSpPr>
          <p:cNvPr id="3" name="Pladsholder til tekst 2">
            <a:extLst>
              <a:ext uri="{FF2B5EF4-FFF2-40B4-BE49-F238E27FC236}">
                <a16:creationId xmlns:a16="http://schemas.microsoft.com/office/drawing/2014/main" id="{5E5C9197-6F98-9E19-6B06-C9211051E8F0}"/>
              </a:ext>
            </a:extLst>
          </p:cNvPr>
          <p:cNvSpPr>
            <a:spLocks noGrp="1"/>
          </p:cNvSpPr>
          <p:nvPr>
            <p:ph type="body" sz="quarter" idx="10"/>
          </p:nvPr>
        </p:nvSpPr>
        <p:spPr>
          <a:xfrm>
            <a:off x="734059" y="936110"/>
            <a:ext cx="10723882" cy="838200"/>
          </a:xfrm>
        </p:spPr>
        <p:txBody>
          <a:bodyPr/>
          <a:lstStyle/>
          <a:p>
            <a:pPr algn="ctr"/>
            <a:r>
              <a:rPr lang="da-DK" sz="4400" dirty="0">
                <a:cs typeface="Archivo Medium" pitchFamily="2" charset="77"/>
              </a:rPr>
              <a:t>Digitale kommunikationskanaler</a:t>
            </a:r>
          </a:p>
        </p:txBody>
      </p:sp>
      <p:sp>
        <p:nvSpPr>
          <p:cNvPr id="4" name="Pladsholder til tekst 3">
            <a:extLst>
              <a:ext uri="{FF2B5EF4-FFF2-40B4-BE49-F238E27FC236}">
                <a16:creationId xmlns:a16="http://schemas.microsoft.com/office/drawing/2014/main" id="{7BF55D6B-8E20-C94B-D847-81776DCE8573}"/>
              </a:ext>
            </a:extLst>
          </p:cNvPr>
          <p:cNvSpPr>
            <a:spLocks noGrp="1"/>
          </p:cNvSpPr>
          <p:nvPr>
            <p:ph type="body" sz="half" idx="15"/>
          </p:nvPr>
        </p:nvSpPr>
        <p:spPr>
          <a:xfrm>
            <a:off x="977899" y="1774311"/>
            <a:ext cx="10236202" cy="585068"/>
          </a:xfrm>
        </p:spPr>
        <p:txBody>
          <a:bodyPr/>
          <a:lstStyle/>
          <a:p>
            <a:pPr algn="ctr"/>
            <a:r>
              <a:rPr lang="da-DK" sz="1400" dirty="0">
                <a:solidFill>
                  <a:schemeClr val="tx2"/>
                </a:solidFill>
              </a:rPr>
              <a:t>I FM og bæredygtighedsarbejdet bruges mange forskellige digitale kommunikationsplatforme.</a:t>
            </a:r>
            <a:br>
              <a:rPr lang="da-DK" sz="1400" dirty="0">
                <a:solidFill>
                  <a:schemeClr val="tx2"/>
                </a:solidFill>
              </a:rPr>
            </a:br>
            <a:r>
              <a:rPr lang="da-DK" sz="1400" dirty="0">
                <a:solidFill>
                  <a:schemeClr val="tx2"/>
                </a:solidFill>
              </a:rPr>
              <a:t>Her er et overblik over typiske typer, hvad de bruges til, og hvad de kan bidrage med.</a:t>
            </a:r>
          </a:p>
        </p:txBody>
      </p:sp>
      <p:graphicFrame>
        <p:nvGraphicFramePr>
          <p:cNvPr id="5" name="Tabel 4">
            <a:extLst>
              <a:ext uri="{FF2B5EF4-FFF2-40B4-BE49-F238E27FC236}">
                <a16:creationId xmlns:a16="http://schemas.microsoft.com/office/drawing/2014/main" id="{1FF8EEFB-B471-02F6-0DD7-AAD7F5F6EB82}"/>
              </a:ext>
            </a:extLst>
          </p:cNvPr>
          <p:cNvGraphicFramePr>
            <a:graphicFrameLocks noGrp="1"/>
          </p:cNvGraphicFramePr>
          <p:nvPr>
            <p:extLst>
              <p:ext uri="{D42A27DB-BD31-4B8C-83A1-F6EECF244321}">
                <p14:modId xmlns:p14="http://schemas.microsoft.com/office/powerpoint/2010/main" val="2053424034"/>
              </p:ext>
            </p:extLst>
          </p:nvPr>
        </p:nvGraphicFramePr>
        <p:xfrm>
          <a:off x="977899" y="2617694"/>
          <a:ext cx="10236202" cy="3366105"/>
        </p:xfrm>
        <a:graphic>
          <a:graphicData uri="http://schemas.openxmlformats.org/drawingml/2006/table">
            <a:tbl>
              <a:tblPr/>
              <a:tblGrid>
                <a:gridCol w="2424290">
                  <a:extLst>
                    <a:ext uri="{9D8B030D-6E8A-4147-A177-3AD203B41FA5}">
                      <a16:colId xmlns:a16="http://schemas.microsoft.com/office/drawing/2014/main" val="3228708262"/>
                    </a:ext>
                  </a:extLst>
                </a:gridCol>
                <a:gridCol w="3905956">
                  <a:extLst>
                    <a:ext uri="{9D8B030D-6E8A-4147-A177-3AD203B41FA5}">
                      <a16:colId xmlns:a16="http://schemas.microsoft.com/office/drawing/2014/main" val="3109873288"/>
                    </a:ext>
                  </a:extLst>
                </a:gridCol>
                <a:gridCol w="3905956">
                  <a:extLst>
                    <a:ext uri="{9D8B030D-6E8A-4147-A177-3AD203B41FA5}">
                      <a16:colId xmlns:a16="http://schemas.microsoft.com/office/drawing/2014/main" val="2974149868"/>
                    </a:ext>
                  </a:extLst>
                </a:gridCol>
              </a:tblGrid>
              <a:tr h="266421">
                <a:tc>
                  <a:txBody>
                    <a:bodyPr/>
                    <a:lstStyle/>
                    <a:p>
                      <a:pPr>
                        <a:lnSpc>
                          <a:spcPct val="114000"/>
                        </a:lnSpc>
                      </a:pPr>
                      <a:r>
                        <a:rPr lang="da-DK" sz="1400" b="1" dirty="0"/>
                        <a:t>Type</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solidFill>
                      <a:schemeClr val="accent5">
                        <a:lumMod val="20000"/>
                        <a:lumOff val="80000"/>
                      </a:schemeClr>
                    </a:solidFill>
                  </a:tcPr>
                </a:tc>
                <a:tc>
                  <a:txBody>
                    <a:bodyPr/>
                    <a:lstStyle/>
                    <a:p>
                      <a:pPr>
                        <a:lnSpc>
                          <a:spcPct val="114000"/>
                        </a:lnSpc>
                      </a:pPr>
                      <a:r>
                        <a:rPr lang="da-DK" sz="1400" b="1" dirty="0"/>
                        <a:t>Eksempler</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solidFill>
                      <a:schemeClr val="accent5">
                        <a:lumMod val="20000"/>
                        <a:lumOff val="80000"/>
                      </a:schemeClr>
                    </a:solidFill>
                  </a:tcPr>
                </a:tc>
                <a:tc>
                  <a:txBody>
                    <a:bodyPr/>
                    <a:lstStyle/>
                    <a:p>
                      <a:pPr>
                        <a:lnSpc>
                          <a:spcPct val="114000"/>
                        </a:lnSpc>
                      </a:pPr>
                      <a:r>
                        <a:rPr lang="da-DK" sz="1400" b="1" dirty="0"/>
                        <a:t>Formål og værdi</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solidFill>
                      <a:schemeClr val="accent5">
                        <a:lumMod val="20000"/>
                        <a:lumOff val="80000"/>
                      </a:schemeClr>
                    </a:solidFill>
                  </a:tcPr>
                </a:tc>
                <a:extLst>
                  <a:ext uri="{0D108BD9-81ED-4DB2-BD59-A6C34878D82A}">
                    <a16:rowId xmlns:a16="http://schemas.microsoft.com/office/drawing/2014/main" val="3472689300"/>
                  </a:ext>
                </a:extLst>
              </a:tr>
              <a:tr h="481367">
                <a:tc>
                  <a:txBody>
                    <a:bodyPr/>
                    <a:lstStyle/>
                    <a:p>
                      <a:pPr>
                        <a:lnSpc>
                          <a:spcPct val="114000"/>
                        </a:lnSpc>
                      </a:pPr>
                      <a:r>
                        <a:rPr lang="da-DK" sz="1400" b="1" dirty="0"/>
                        <a:t>Digitale platforme</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Intranet, nyhedsbreve, hjemmesider, e-mails, medarbejderapps</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Formidler information hurtigt og bredt</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extLst>
                  <a:ext uri="{0D108BD9-81ED-4DB2-BD59-A6C34878D82A}">
                    <a16:rowId xmlns:a16="http://schemas.microsoft.com/office/drawing/2014/main" val="1575544379"/>
                  </a:ext>
                </a:extLst>
              </a:tr>
              <a:tr h="481367">
                <a:tc>
                  <a:txBody>
                    <a:bodyPr/>
                    <a:lstStyle/>
                    <a:p>
                      <a:pPr>
                        <a:lnSpc>
                          <a:spcPct val="114000"/>
                        </a:lnSpc>
                      </a:pPr>
                      <a:r>
                        <a:rPr lang="da-DK" sz="1400" b="1" dirty="0"/>
                        <a:t>Sociale medier</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Facebookgrupper, Teams, Slack</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Understøtter dialog, fællesskab og vidensdeling mellem slutbrugere og drift</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extLst>
                  <a:ext uri="{0D108BD9-81ED-4DB2-BD59-A6C34878D82A}">
                    <a16:rowId xmlns:a16="http://schemas.microsoft.com/office/drawing/2014/main" val="807916515"/>
                  </a:ext>
                </a:extLst>
              </a:tr>
              <a:tr h="600288">
                <a:tc>
                  <a:txBody>
                    <a:bodyPr/>
                    <a:lstStyle/>
                    <a:p>
                      <a:pPr>
                        <a:lnSpc>
                          <a:spcPct val="114000"/>
                        </a:lnSpc>
                      </a:pPr>
                      <a:r>
                        <a:rPr lang="da-DK" sz="1400" b="1" dirty="0"/>
                        <a:t>Fysiske infokanaler</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Digitale opslagstavler, infoskærme, QR-koder med links til guides og instruktioner</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Tilgængelig og lavpraktisk kommunikation, rammer brugere uden digital adgang</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extLst>
                  <a:ext uri="{0D108BD9-81ED-4DB2-BD59-A6C34878D82A}">
                    <a16:rowId xmlns:a16="http://schemas.microsoft.com/office/drawing/2014/main" val="4139620959"/>
                  </a:ext>
                </a:extLst>
              </a:tr>
              <a:tr h="600288">
                <a:tc>
                  <a:txBody>
                    <a:bodyPr/>
                    <a:lstStyle/>
                    <a:p>
                      <a:pPr>
                        <a:lnSpc>
                          <a:spcPct val="114000"/>
                        </a:lnSpc>
                      </a:pPr>
                      <a:r>
                        <a:rPr lang="da-DK" sz="1400" b="1" dirty="0"/>
                        <a:t>Feedbackværktøjer</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QR-koder til evaluering, spørgeskemaer, smileysystemer</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Giver mulighed for hurtig brugerinvolvering og respons i konkrete situationer</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extLst>
                  <a:ext uri="{0D108BD9-81ED-4DB2-BD59-A6C34878D82A}">
                    <a16:rowId xmlns:a16="http://schemas.microsoft.com/office/drawing/2014/main" val="3237941244"/>
                  </a:ext>
                </a:extLst>
              </a:tr>
              <a:tr h="600288">
                <a:tc>
                  <a:txBody>
                    <a:bodyPr/>
                    <a:lstStyle/>
                    <a:p>
                      <a:pPr>
                        <a:lnSpc>
                          <a:spcPct val="114000"/>
                        </a:lnSpc>
                      </a:pPr>
                      <a:r>
                        <a:rPr lang="da-DK" sz="1400" b="1" dirty="0"/>
                        <a:t>Visualiseringsværktøjer</a:t>
                      </a:r>
                      <a:endParaRPr lang="da-DK" sz="1400" dirty="0"/>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Energiskærme, </a:t>
                      </a:r>
                      <a:r>
                        <a:rPr lang="da-DK" sz="1400" dirty="0" err="1"/>
                        <a:t>datadashboards</a:t>
                      </a:r>
                      <a:r>
                        <a:rPr lang="da-DK" sz="1400" dirty="0"/>
                        <a:t>, CO₂-visualisering</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tc>
                  <a:txBody>
                    <a:bodyPr/>
                    <a:lstStyle/>
                    <a:p>
                      <a:pPr>
                        <a:lnSpc>
                          <a:spcPct val="114000"/>
                        </a:lnSpc>
                      </a:pPr>
                      <a:r>
                        <a:rPr lang="da-DK" sz="1400" dirty="0"/>
                        <a:t>Gør bæredygtighed synlig og forståelig, og understøtter bevidsthed og ændringer i adfærden</a:t>
                      </a:r>
                    </a:p>
                  </a:txBody>
                  <a:tcPr marL="76339" marR="76339" marT="38170" marB="38170" anchor="ctr">
                    <a:lnL w="12700" cap="flat" cmpd="sng" algn="ctr">
                      <a:solidFill>
                        <a:schemeClr val="bg1">
                          <a:lumMod val="90000"/>
                        </a:schemeClr>
                      </a:solidFill>
                      <a:prstDash val="solid"/>
                      <a:round/>
                      <a:headEnd type="none" w="med" len="med"/>
                      <a:tailEnd type="none" w="med" len="med"/>
                    </a:lnL>
                    <a:lnR w="12700" cap="flat" cmpd="sng" algn="ctr">
                      <a:solidFill>
                        <a:schemeClr val="bg1">
                          <a:lumMod val="90000"/>
                        </a:schemeClr>
                      </a:solidFill>
                      <a:prstDash val="solid"/>
                      <a:round/>
                      <a:headEnd type="none" w="med" len="med"/>
                      <a:tailEnd type="none" w="med" len="med"/>
                    </a:lnR>
                    <a:lnT w="12700" cap="flat" cmpd="sng" algn="ctr">
                      <a:solidFill>
                        <a:schemeClr val="bg1">
                          <a:lumMod val="90000"/>
                        </a:schemeClr>
                      </a:solidFill>
                      <a:prstDash val="solid"/>
                      <a:round/>
                      <a:headEnd type="none" w="med" len="med"/>
                      <a:tailEnd type="none" w="med" len="med"/>
                    </a:lnT>
                    <a:lnB w="12700" cap="flat" cmpd="sng" algn="ctr">
                      <a:solidFill>
                        <a:schemeClr val="bg1">
                          <a:lumMod val="90000"/>
                        </a:schemeClr>
                      </a:solidFill>
                      <a:prstDash val="solid"/>
                      <a:round/>
                      <a:headEnd type="none" w="med" len="med"/>
                      <a:tailEnd type="none" w="med" len="med"/>
                    </a:lnB>
                  </a:tcPr>
                </a:tc>
                <a:extLst>
                  <a:ext uri="{0D108BD9-81ED-4DB2-BD59-A6C34878D82A}">
                    <a16:rowId xmlns:a16="http://schemas.microsoft.com/office/drawing/2014/main" val="4067872072"/>
                  </a:ext>
                </a:extLst>
              </a:tr>
            </a:tbl>
          </a:graphicData>
        </a:graphic>
      </p:graphicFrame>
    </p:spTree>
    <p:extLst>
      <p:ext uri="{BB962C8B-B14F-4D97-AF65-F5344CB8AC3E}">
        <p14:creationId xmlns:p14="http://schemas.microsoft.com/office/powerpoint/2010/main" val="7901075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F6AAAA3-2FCA-883C-0348-648143C5C3EC}"/>
              </a:ext>
            </a:extLst>
          </p:cNvPr>
          <p:cNvSpPr>
            <a:spLocks noGrp="1"/>
          </p:cNvSpPr>
          <p:nvPr>
            <p:ph type="title" idx="4294967295"/>
          </p:nvPr>
        </p:nvSpPr>
        <p:spPr>
          <a:xfrm>
            <a:off x="976668" y="867413"/>
            <a:ext cx="10238663" cy="772362"/>
          </a:xfrm>
        </p:spPr>
        <p:txBody>
          <a:bodyPr>
            <a:normAutofit/>
          </a:bodyPr>
          <a:lstStyle/>
          <a:p>
            <a:pPr algn="ctr"/>
            <a:r>
              <a:rPr lang="da-DK" sz="3500" dirty="0">
                <a:solidFill>
                  <a:srgbClr val="043838"/>
                </a:solidFill>
                <a:cs typeface="Archivo Medium" pitchFamily="2" charset="77"/>
              </a:rPr>
              <a:t>Eksempler på formål teknologien kan understøtte</a:t>
            </a:r>
          </a:p>
        </p:txBody>
      </p:sp>
      <p:sp>
        <p:nvSpPr>
          <p:cNvPr id="2" name="Pladsholder til tekst 3">
            <a:extLst>
              <a:ext uri="{FF2B5EF4-FFF2-40B4-BE49-F238E27FC236}">
                <a16:creationId xmlns:a16="http://schemas.microsoft.com/office/drawing/2014/main" id="{91243F6B-E433-2795-A4B8-93EBF50E9BFA}"/>
              </a:ext>
            </a:extLst>
          </p:cNvPr>
          <p:cNvSpPr txBox="1">
            <a:spLocks/>
          </p:cNvSpPr>
          <p:nvPr/>
        </p:nvSpPr>
        <p:spPr>
          <a:xfrm>
            <a:off x="1879777" y="1620172"/>
            <a:ext cx="8432443" cy="772361"/>
          </a:xfrm>
          <a:prstGeom prst="rect">
            <a:avLst/>
          </a:prstGeom>
        </p:spPr>
        <p:txBody>
          <a:bodyPr vert="horz" wrap="square" lIns="91440" tIns="45720" rIns="91440" bIns="45720" rtlCol="0">
            <a:noAutofit/>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Quicksand" pitchFamily="2" charset="77"/>
                <a:ea typeface="+mn-ea"/>
                <a:cs typeface="Archivo" pitchFamily="2" charset="77"/>
              </a:defRPr>
            </a:lvl1pPr>
            <a:lvl2pPr marL="457200" indent="0" algn="l" defTabSz="914400" rtl="0" eaLnBrk="1" latinLnBrk="0" hangingPunct="1">
              <a:lnSpc>
                <a:spcPct val="114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114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114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ctr"/>
            <a:r>
              <a:rPr lang="da-DK" dirty="0">
                <a:solidFill>
                  <a:schemeClr val="tx2"/>
                </a:solidFill>
                <a:latin typeface="+mn-lt"/>
              </a:rPr>
              <a:t>Nedenfor ses en række formål, som man kan understøtte med teknologier, og hvilken teknologi, der er særligt egnet til at løfte dette.</a:t>
            </a:r>
          </a:p>
        </p:txBody>
      </p:sp>
      <p:sp>
        <p:nvSpPr>
          <p:cNvPr id="6" name="Afrundet rektangel 5">
            <a:extLst>
              <a:ext uri="{FF2B5EF4-FFF2-40B4-BE49-F238E27FC236}">
                <a16:creationId xmlns:a16="http://schemas.microsoft.com/office/drawing/2014/main" id="{767F831B-BBAA-F27D-6922-22281FF75ABB}"/>
              </a:ext>
            </a:extLst>
          </p:cNvPr>
          <p:cNvSpPr/>
          <p:nvPr/>
        </p:nvSpPr>
        <p:spPr>
          <a:xfrm>
            <a:off x="976668" y="2392533"/>
            <a:ext cx="3303787" cy="3598054"/>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400" b="1" dirty="0">
                <a:solidFill>
                  <a:schemeClr val="accent1"/>
                </a:solidFill>
              </a:rPr>
              <a:t>Vidensdeling og kommunikation</a:t>
            </a:r>
          </a:p>
          <a:p>
            <a:pPr lvl="0">
              <a:lnSpc>
                <a:spcPct val="114000"/>
              </a:lnSpc>
            </a:pPr>
            <a:endParaRPr lang="da-DK" sz="1400" b="1" dirty="0">
              <a:solidFill>
                <a:schemeClr val="tx2"/>
              </a:solidFill>
            </a:endParaRPr>
          </a:p>
          <a:p>
            <a:pPr>
              <a:lnSpc>
                <a:spcPct val="114000"/>
              </a:lnSpc>
            </a:pPr>
            <a:r>
              <a:rPr lang="da-DK" sz="1400" b="1" dirty="0">
                <a:solidFill>
                  <a:schemeClr val="tx2"/>
                </a:solidFill>
              </a:rPr>
              <a:t>Fysiske infokanaler: </a:t>
            </a:r>
            <a:r>
              <a:rPr lang="da-DK" sz="1400" dirty="0">
                <a:solidFill>
                  <a:schemeClr val="tx2"/>
                </a:solidFill>
              </a:rPr>
              <a:t>Fx QR-koder placeret på energimålere eller ventilationen, som giver adgang til forklarende videoer eller guides.</a:t>
            </a:r>
            <a:br>
              <a:rPr lang="da-DK" sz="1400" dirty="0">
                <a:solidFill>
                  <a:schemeClr val="tx2"/>
                </a:solidFill>
              </a:rPr>
            </a:br>
            <a:br>
              <a:rPr lang="da-DK" sz="1400" dirty="0">
                <a:solidFill>
                  <a:schemeClr val="tx2"/>
                </a:solidFill>
              </a:rPr>
            </a:br>
            <a:r>
              <a:rPr lang="da-DK" sz="1400" b="1" dirty="0">
                <a:solidFill>
                  <a:schemeClr val="tx2"/>
                </a:solidFill>
              </a:rPr>
              <a:t>Digitale platforme: </a:t>
            </a:r>
            <a:r>
              <a:rPr lang="da-DK" sz="1400" dirty="0">
                <a:solidFill>
                  <a:schemeClr val="tx2"/>
                </a:solidFill>
              </a:rPr>
              <a:t>Brug af apps eller hjemmesider med informationer om bæredygtighedstiltag.</a:t>
            </a:r>
          </a:p>
          <a:p>
            <a:pPr>
              <a:lnSpc>
                <a:spcPct val="114000"/>
              </a:lnSpc>
            </a:pPr>
            <a:endParaRPr lang="da-DK" sz="1400" b="1" dirty="0">
              <a:solidFill>
                <a:schemeClr val="tx1"/>
              </a:solidFill>
            </a:endParaRPr>
          </a:p>
        </p:txBody>
      </p:sp>
      <p:sp>
        <p:nvSpPr>
          <p:cNvPr id="7" name="Afrundet rektangel 6">
            <a:extLst>
              <a:ext uri="{FF2B5EF4-FFF2-40B4-BE49-F238E27FC236}">
                <a16:creationId xmlns:a16="http://schemas.microsoft.com/office/drawing/2014/main" id="{2A8E7C55-EE8A-97A8-8721-B0CF52B3045A}"/>
              </a:ext>
            </a:extLst>
          </p:cNvPr>
          <p:cNvSpPr/>
          <p:nvPr/>
        </p:nvSpPr>
        <p:spPr>
          <a:xfrm>
            <a:off x="4444105" y="2392533"/>
            <a:ext cx="3303787" cy="3598054"/>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400" b="1" dirty="0">
                <a:solidFill>
                  <a:schemeClr val="accent1"/>
                </a:solidFill>
              </a:rPr>
              <a:t>Fremme brugerinvolvering</a:t>
            </a:r>
          </a:p>
          <a:p>
            <a:pPr lvl="0">
              <a:lnSpc>
                <a:spcPct val="114000"/>
              </a:lnSpc>
            </a:pPr>
            <a:endParaRPr lang="da-DK" sz="1400" b="1" dirty="0">
              <a:solidFill>
                <a:srgbClr val="013738"/>
              </a:solidFill>
            </a:endParaRPr>
          </a:p>
          <a:p>
            <a:pPr lvl="0">
              <a:lnSpc>
                <a:spcPct val="114000"/>
              </a:lnSpc>
            </a:pPr>
            <a:r>
              <a:rPr lang="da-DK" sz="1400" b="1" dirty="0">
                <a:solidFill>
                  <a:srgbClr val="013738"/>
                </a:solidFill>
              </a:rPr>
              <a:t>Sociale medier: </a:t>
            </a:r>
            <a:r>
              <a:rPr lang="da-DK" sz="1400" dirty="0">
                <a:solidFill>
                  <a:srgbClr val="013738"/>
                </a:solidFill>
              </a:rPr>
              <a:t>Anvendelse af Facebook-grupper eller dedikerede fora til at dele erfaringer og finde løsninger på driftsudfordringer​.</a:t>
            </a:r>
          </a:p>
          <a:p>
            <a:pPr lvl="0">
              <a:lnSpc>
                <a:spcPct val="114000"/>
              </a:lnSpc>
            </a:pPr>
            <a:endParaRPr lang="da-DK" sz="1400" dirty="0">
              <a:solidFill>
                <a:srgbClr val="013738"/>
              </a:solidFill>
            </a:endParaRPr>
          </a:p>
          <a:p>
            <a:pPr lvl="0">
              <a:lnSpc>
                <a:spcPct val="114000"/>
              </a:lnSpc>
            </a:pPr>
            <a:r>
              <a:rPr lang="da-DK" sz="1400" b="1" dirty="0">
                <a:solidFill>
                  <a:srgbClr val="013738"/>
                </a:solidFill>
              </a:rPr>
              <a:t>Interaktive løsninger: </a:t>
            </a:r>
            <a:r>
              <a:rPr lang="da-DK" sz="1400" dirty="0">
                <a:solidFill>
                  <a:srgbClr val="013738"/>
                </a:solidFill>
              </a:rPr>
              <a:t>Fx skærme i fællesområder, der viser bæredygtighedsprojekter, muligheder for feedback og inviterer til involvering.</a:t>
            </a:r>
          </a:p>
        </p:txBody>
      </p:sp>
      <p:sp>
        <p:nvSpPr>
          <p:cNvPr id="8" name="Afrundet rektangel 7">
            <a:extLst>
              <a:ext uri="{FF2B5EF4-FFF2-40B4-BE49-F238E27FC236}">
                <a16:creationId xmlns:a16="http://schemas.microsoft.com/office/drawing/2014/main" id="{802C56BF-EECA-BB6E-81E0-C372EBC52660}"/>
              </a:ext>
            </a:extLst>
          </p:cNvPr>
          <p:cNvSpPr/>
          <p:nvPr/>
        </p:nvSpPr>
        <p:spPr>
          <a:xfrm>
            <a:off x="7911544" y="2392533"/>
            <a:ext cx="3303787" cy="3598054"/>
          </a:xfrm>
          <a:prstGeom prst="roundRect">
            <a:avLst>
              <a:gd name="adj" fmla="val 766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80000" tIns="180000" rIns="180000" bIns="180000" rtlCol="0" anchor="t"/>
          <a:lstStyle/>
          <a:p>
            <a:pPr>
              <a:lnSpc>
                <a:spcPct val="114000"/>
              </a:lnSpc>
            </a:pPr>
            <a:r>
              <a:rPr lang="da-DK" sz="1400" b="1" dirty="0">
                <a:solidFill>
                  <a:schemeClr val="accent1"/>
                </a:solidFill>
              </a:rPr>
              <a:t>Adfærdsregulerende</a:t>
            </a:r>
          </a:p>
          <a:p>
            <a:pPr marL="0" lvl="0" indent="0">
              <a:lnSpc>
                <a:spcPct val="114000"/>
              </a:lnSpc>
              <a:buFont typeface="Arial" panose="020B0604020202020204" pitchFamily="34" charset="0"/>
              <a:buNone/>
            </a:pPr>
            <a:endParaRPr lang="da-DK" sz="1400" b="1" dirty="0">
              <a:solidFill>
                <a:srgbClr val="013738"/>
              </a:solidFill>
            </a:endParaRPr>
          </a:p>
          <a:p>
            <a:pPr>
              <a:lnSpc>
                <a:spcPct val="114000"/>
              </a:lnSpc>
            </a:pPr>
            <a:r>
              <a:rPr lang="da-DK" sz="1400" b="1" dirty="0">
                <a:solidFill>
                  <a:srgbClr val="013738"/>
                </a:solidFill>
              </a:rPr>
              <a:t>Visualiseringsværktøjer: </a:t>
            </a:r>
            <a:r>
              <a:rPr lang="da-DK" sz="1400" dirty="0">
                <a:solidFill>
                  <a:srgbClr val="013738"/>
                </a:solidFill>
              </a:rPr>
              <a:t>Data fra energimålere eller apps, der viser brugernes individuelle eller kollektive forbrug​. Kan motivere til at ændre adfærd gennem sociale normer og konkurrenceelementer.</a:t>
            </a:r>
          </a:p>
        </p:txBody>
      </p:sp>
      <p:sp>
        <p:nvSpPr>
          <p:cNvPr id="5" name="Pladsholder til tekst 1">
            <a:extLst>
              <a:ext uri="{FF2B5EF4-FFF2-40B4-BE49-F238E27FC236}">
                <a16:creationId xmlns:a16="http://schemas.microsoft.com/office/drawing/2014/main" id="{78A66A31-2187-65FB-541F-8339617A19D7}"/>
              </a:ext>
            </a:extLst>
          </p:cNvPr>
          <p:cNvSpPr>
            <a:spLocks noGrp="1"/>
          </p:cNvSpPr>
          <p:nvPr>
            <p:ph type="body" sz="half" idx="14"/>
          </p:nvPr>
        </p:nvSpPr>
        <p:spPr>
          <a:xfrm>
            <a:off x="7122161" y="6349993"/>
            <a:ext cx="4439920" cy="315157"/>
          </a:xfrm>
        </p:spPr>
        <p:txBody>
          <a:bodyPr/>
          <a:lstStyle/>
          <a:p>
            <a:r>
              <a:rPr lang="da-DK" dirty="0">
                <a:solidFill>
                  <a:schemeClr val="accent1"/>
                </a:solidFill>
                <a:cs typeface="Segoe UI" panose="020B0502040204020203" pitchFamily="34" charset="0"/>
              </a:rPr>
              <a:t>(Johansson, 2017; Johansson, 2020a; Johansson, 2020b) </a:t>
            </a:r>
          </a:p>
        </p:txBody>
      </p:sp>
    </p:spTree>
    <p:extLst>
      <p:ext uri="{BB962C8B-B14F-4D97-AF65-F5344CB8AC3E}">
        <p14:creationId xmlns:p14="http://schemas.microsoft.com/office/powerpoint/2010/main" val="28924810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felt 7">
            <a:extLst>
              <a:ext uri="{FF2B5EF4-FFF2-40B4-BE49-F238E27FC236}">
                <a16:creationId xmlns:a16="http://schemas.microsoft.com/office/drawing/2014/main" id="{2F4C3BFD-6062-0E56-015C-386CDF62E18F}"/>
              </a:ext>
            </a:extLst>
          </p:cNvPr>
          <p:cNvSpPr txBox="1"/>
          <p:nvPr/>
        </p:nvSpPr>
        <p:spPr>
          <a:xfrm>
            <a:off x="2611262" y="1556969"/>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Eksempler fra praksis</a:t>
            </a:r>
          </a:p>
        </p:txBody>
      </p:sp>
      <p:sp>
        <p:nvSpPr>
          <p:cNvPr id="9" name="Tekstfelt 8">
            <a:extLst>
              <a:ext uri="{FF2B5EF4-FFF2-40B4-BE49-F238E27FC236}">
                <a16:creationId xmlns:a16="http://schemas.microsoft.com/office/drawing/2014/main" id="{03384EBC-A788-45F1-0162-F1DAB72AF5FD}"/>
              </a:ext>
            </a:extLst>
          </p:cNvPr>
          <p:cNvSpPr txBox="1"/>
          <p:nvPr/>
        </p:nvSpPr>
        <p:spPr>
          <a:xfrm>
            <a:off x="2611262" y="2735633"/>
            <a:ext cx="6875638" cy="2960682"/>
          </a:xfrm>
          <a:prstGeom prst="rect">
            <a:avLst/>
          </a:prstGeom>
          <a:noFill/>
        </p:spPr>
        <p:txBody>
          <a:bodyPr wrap="square" rtlCol="0">
            <a:spAutoFit/>
          </a:bodyPr>
          <a:lstStyle/>
          <a:p>
            <a:pPr>
              <a:lnSpc>
                <a:spcPct val="150000"/>
              </a:lnSpc>
            </a:pPr>
            <a:r>
              <a:rPr lang="da-DK" sz="1400" b="1" dirty="0"/>
              <a:t>Erfaringer med kommunikationsplatforme:</a:t>
            </a:r>
          </a:p>
          <a:p>
            <a:pPr marL="742950" lvl="1" indent="-285750">
              <a:lnSpc>
                <a:spcPct val="150000"/>
              </a:lnSpc>
              <a:buFont typeface="Arial" panose="020B0604020202020204" pitchFamily="34" charset="0"/>
              <a:buChar char="•"/>
            </a:pPr>
            <a:r>
              <a:rPr lang="da-DK" sz="1400" b="1" dirty="0" err="1"/>
              <a:t>Økohus</a:t>
            </a:r>
            <a:r>
              <a:rPr lang="da-DK" sz="1400" b="1" dirty="0"/>
              <a:t> 99: </a:t>
            </a:r>
            <a:r>
              <a:rPr lang="da-DK" sz="1400" dirty="0"/>
              <a:t>I </a:t>
            </a:r>
            <a:r>
              <a:rPr lang="da-DK" sz="1400" dirty="0" err="1"/>
              <a:t>Økohus</a:t>
            </a:r>
            <a:r>
              <a:rPr lang="da-DK" sz="1400" dirty="0"/>
              <a:t> 99 brugte man energimålere til at visualisere forbrug for at gøre teknologien mere forståelig for brugerne​. Desværre havde det ikke den ønskede effekt grundet manglende kommunikation og brugerinvolvering.</a:t>
            </a:r>
          </a:p>
          <a:p>
            <a:pPr marL="742950" lvl="1" indent="-285750">
              <a:lnSpc>
                <a:spcPct val="150000"/>
              </a:lnSpc>
              <a:buFont typeface="Arial" panose="020B0604020202020204" pitchFamily="34" charset="0"/>
              <a:buChar char="•"/>
            </a:pPr>
            <a:r>
              <a:rPr lang="da-DK" sz="1400" b="1" dirty="0"/>
              <a:t>Grøndalsvænge: </a:t>
            </a:r>
            <a:r>
              <a:rPr lang="da-DK" sz="1400" dirty="0"/>
              <a:t>I Grøndalsvænge oplevede man, at teknologiske løsninger som ventilationsanlæg med varmegenvinding, hvor den korrekt opsætning var vigtig, krævede kommunikation til beboerne for at fungere​. Uden kommunikation udeblev effekten desværre</a:t>
            </a:r>
          </a:p>
        </p:txBody>
      </p:sp>
    </p:spTree>
    <p:extLst>
      <p:ext uri="{BB962C8B-B14F-4D97-AF65-F5344CB8AC3E}">
        <p14:creationId xmlns:p14="http://schemas.microsoft.com/office/powerpoint/2010/main" val="2607546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47394D3F-D301-2FDC-5702-3820ED22466F}"/>
              </a:ext>
            </a:extLst>
          </p:cNvPr>
          <p:cNvSpPr txBox="1"/>
          <p:nvPr/>
        </p:nvSpPr>
        <p:spPr>
          <a:xfrm>
            <a:off x="2611262" y="1556969"/>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Erfaringer</a:t>
            </a:r>
          </a:p>
        </p:txBody>
      </p:sp>
      <p:sp>
        <p:nvSpPr>
          <p:cNvPr id="5" name="Tekstfelt 4">
            <a:extLst>
              <a:ext uri="{FF2B5EF4-FFF2-40B4-BE49-F238E27FC236}">
                <a16:creationId xmlns:a16="http://schemas.microsoft.com/office/drawing/2014/main" id="{843996C0-2E38-531D-C37C-F67C8821B66F}"/>
              </a:ext>
            </a:extLst>
          </p:cNvPr>
          <p:cNvSpPr txBox="1"/>
          <p:nvPr/>
        </p:nvSpPr>
        <p:spPr>
          <a:xfrm>
            <a:off x="2611262" y="2735633"/>
            <a:ext cx="6875638" cy="3263329"/>
          </a:xfrm>
          <a:prstGeom prst="rect">
            <a:avLst/>
          </a:prstGeom>
          <a:noFill/>
        </p:spPr>
        <p:txBody>
          <a:bodyPr wrap="square" rtlCol="0">
            <a:spAutoFit/>
          </a:bodyPr>
          <a:lstStyle/>
          <a:p>
            <a:pPr>
              <a:lnSpc>
                <a:spcPct val="114000"/>
              </a:lnSpc>
            </a:pPr>
            <a:r>
              <a:rPr lang="da-DK" sz="1400" b="1" dirty="0"/>
              <a:t>Positive erfaringer med kommunikationsplatforme</a:t>
            </a:r>
            <a:endParaRPr lang="da-DK" sz="1400" kern="100" dirty="0">
              <a:ea typeface="Aptos" panose="020B0004020202020204" pitchFamily="34" charset="0"/>
              <a:cs typeface="Times New Roman" panose="02020603050405020304" pitchFamily="18" charset="0"/>
            </a:endParaRPr>
          </a:p>
          <a:p>
            <a:pPr>
              <a:lnSpc>
                <a:spcPct val="114000"/>
              </a:lnSpc>
            </a:pPr>
            <a:r>
              <a:rPr lang="da-DK" sz="1400" kern="100" dirty="0">
                <a:ea typeface="Aptos" panose="020B0004020202020204" pitchFamily="34" charset="0"/>
                <a:cs typeface="Times New Roman" panose="02020603050405020304" pitchFamily="18" charset="0"/>
              </a:rPr>
              <a:t>Når kommunikation fungerer godt, styrker det relationerne mellem alle parter, og det fremmer samarbejde og motivation.</a:t>
            </a:r>
            <a:br>
              <a:rPr lang="da-DK" sz="1400" kern="100" dirty="0">
                <a:ea typeface="Aptos" panose="020B0004020202020204" pitchFamily="34" charset="0"/>
                <a:cs typeface="Times New Roman" panose="02020603050405020304" pitchFamily="18" charset="0"/>
              </a:rPr>
            </a:br>
            <a:endParaRPr lang="da-DK" sz="1400" kern="100" dirty="0">
              <a:ea typeface="Aptos" panose="020B0004020202020204" pitchFamily="34" charset="0"/>
              <a:cs typeface="Times New Roman" panose="02020603050405020304" pitchFamily="18" charset="0"/>
            </a:endParaRPr>
          </a:p>
          <a:p>
            <a:pPr>
              <a:lnSpc>
                <a:spcPct val="114000"/>
              </a:lnSpc>
            </a:pPr>
            <a:r>
              <a:rPr lang="da-DK" sz="1400" b="1" kern="100" dirty="0">
                <a:ea typeface="Aptos" panose="020B0004020202020204" pitchFamily="34" charset="0"/>
                <a:cs typeface="Times New Roman" panose="02020603050405020304" pitchFamily="18" charset="0"/>
              </a:rPr>
              <a:t>Konkret har man via Facebook haft positive erfaringer med:</a:t>
            </a:r>
          </a:p>
          <a:p>
            <a:pPr marL="285750" indent="-285750">
              <a:lnSpc>
                <a:spcPct val="114000"/>
              </a:lnSpc>
              <a:buFont typeface="Arial" panose="020B0604020202020204" pitchFamily="34" charset="0"/>
              <a:buChar char="•"/>
            </a:pPr>
            <a:r>
              <a:rPr lang="da-DK" sz="1400" kern="100" dirty="0">
                <a:ea typeface="Aptos" panose="020B0004020202020204" pitchFamily="34" charset="0"/>
                <a:cs typeface="Times New Roman" panose="02020603050405020304" pitchFamily="18" charset="0"/>
              </a:rPr>
              <a:t>Beboerne erfarer, at Facebook er en hurtigere kommunikationsform, når der opstår problemer i driftsfasen, og hvis responstiden fra driften er for lang, så hjælper beboerne hinanden. </a:t>
            </a:r>
          </a:p>
          <a:p>
            <a:pPr marL="285750" indent="-285750">
              <a:lnSpc>
                <a:spcPct val="114000"/>
              </a:lnSpc>
              <a:buFont typeface="Arial" panose="020B0604020202020204" pitchFamily="34" charset="0"/>
              <a:buChar char="•"/>
            </a:pPr>
            <a:r>
              <a:rPr lang="da-DK" sz="1400" kern="100" dirty="0">
                <a:ea typeface="Aptos" panose="020B0004020202020204" pitchFamily="34" charset="0"/>
                <a:cs typeface="Times New Roman" panose="02020603050405020304" pitchFamily="18" charset="0"/>
              </a:rPr>
              <a:t>Facebook kan blive en løftestang til den sociale bæredygtighed, hvor beboerne bruger Facebookgruppen til at hjælpe hinanden med fx fællesarrangementer, </a:t>
            </a:r>
            <a:r>
              <a:rPr lang="da-DK" sz="1400" dirty="0"/>
              <a:t>drifts- og vedligeholdelse og fælles indkøb.</a:t>
            </a:r>
          </a:p>
          <a:p>
            <a:pPr marL="285750" indent="-285750">
              <a:lnSpc>
                <a:spcPct val="114000"/>
              </a:lnSpc>
              <a:buFont typeface="Arial" panose="020B0604020202020204" pitchFamily="34" charset="0"/>
              <a:buChar char="•"/>
            </a:pPr>
            <a:r>
              <a:rPr lang="da-DK" sz="1400" dirty="0"/>
              <a:t>Facebookgruppen har en byttecentral af brugt børnetøj, barnevogne og der skabes dermed grobund for deleøkonomi.</a:t>
            </a:r>
          </a:p>
        </p:txBody>
      </p:sp>
    </p:spTree>
    <p:extLst>
      <p:ext uri="{BB962C8B-B14F-4D97-AF65-F5344CB8AC3E}">
        <p14:creationId xmlns:p14="http://schemas.microsoft.com/office/powerpoint/2010/main" val="23034328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felt 5">
            <a:extLst>
              <a:ext uri="{FF2B5EF4-FFF2-40B4-BE49-F238E27FC236}">
                <a16:creationId xmlns:a16="http://schemas.microsoft.com/office/drawing/2014/main" id="{1986FB44-30A6-022F-B727-8CAD8EBC9547}"/>
              </a:ext>
            </a:extLst>
          </p:cNvPr>
          <p:cNvSpPr txBox="1"/>
          <p:nvPr/>
        </p:nvSpPr>
        <p:spPr>
          <a:xfrm>
            <a:off x="2611262" y="1556969"/>
            <a:ext cx="9304026" cy="1005083"/>
          </a:xfrm>
          <a:prstGeom prst="rect">
            <a:avLst/>
          </a:prstGeom>
          <a:noFill/>
        </p:spPr>
        <p:txBody>
          <a:bodyPr wrap="square" rtlCol="0">
            <a:spAutoFit/>
          </a:bodyPr>
          <a:lstStyle/>
          <a:p>
            <a:pPr>
              <a:lnSpc>
                <a:spcPct val="150000"/>
              </a:lnSpc>
            </a:pPr>
            <a:r>
              <a:rPr lang="da-DK" sz="4500" dirty="0">
                <a:solidFill>
                  <a:schemeClr val="accent6"/>
                </a:solidFill>
                <a:latin typeface="+mj-lt"/>
                <a:cs typeface="Archivo Medium" pitchFamily="2" charset="0"/>
              </a:rPr>
              <a:t>Erfaringer</a:t>
            </a:r>
          </a:p>
        </p:txBody>
      </p:sp>
      <p:sp>
        <p:nvSpPr>
          <p:cNvPr id="7" name="Tekstfelt 6">
            <a:extLst>
              <a:ext uri="{FF2B5EF4-FFF2-40B4-BE49-F238E27FC236}">
                <a16:creationId xmlns:a16="http://schemas.microsoft.com/office/drawing/2014/main" id="{02BB3C16-D1E7-EBB4-8030-00D99F04284F}"/>
              </a:ext>
            </a:extLst>
          </p:cNvPr>
          <p:cNvSpPr txBox="1"/>
          <p:nvPr/>
        </p:nvSpPr>
        <p:spPr>
          <a:xfrm>
            <a:off x="2611262" y="2735633"/>
            <a:ext cx="6875638" cy="3286284"/>
          </a:xfrm>
          <a:prstGeom prst="rect">
            <a:avLst/>
          </a:prstGeom>
          <a:noFill/>
        </p:spPr>
        <p:txBody>
          <a:bodyPr wrap="square" rtlCol="0">
            <a:spAutoFit/>
          </a:bodyPr>
          <a:lstStyle/>
          <a:p>
            <a:pPr>
              <a:lnSpc>
                <a:spcPct val="150000"/>
              </a:lnSpc>
            </a:pPr>
            <a:r>
              <a:rPr lang="da-DK" sz="1400" b="1" dirty="0"/>
              <a:t>Negative erfaringer med kommunikationsplatforme:</a:t>
            </a:r>
          </a:p>
          <a:p>
            <a:pPr marL="285750" indent="-285750">
              <a:lnSpc>
                <a:spcPct val="150000"/>
              </a:lnSpc>
              <a:buFont typeface="Arial" panose="020B0604020202020204" pitchFamily="34" charset="0"/>
              <a:buChar char="•"/>
            </a:pPr>
            <a:r>
              <a:rPr lang="da-DK" sz="1400" dirty="0"/>
              <a:t>Opslag, der udstiller slutbrugeres adfærd (eksempelvis efterladt affald), kan skabe konflikter og negative reaktioner. Sådanne opslag bidrager ofte til en ukonstruktiv kommunikation, hvor tillid og samarbejde mellem </a:t>
            </a:r>
            <a:r>
              <a:rPr lang="da-DK" sz="1400" dirty="0" err="1"/>
              <a:t>FM’ere</a:t>
            </a:r>
            <a:r>
              <a:rPr lang="da-DK" sz="1400" dirty="0"/>
              <a:t> og slutbrugere svækkes.</a:t>
            </a:r>
          </a:p>
          <a:p>
            <a:pPr marL="285750" indent="-285750">
              <a:lnSpc>
                <a:spcPct val="150000"/>
              </a:lnSpc>
              <a:buFont typeface="Arial" panose="020B0604020202020204" pitchFamily="34" charset="0"/>
              <a:buChar char="•"/>
            </a:pPr>
            <a:r>
              <a:rPr lang="da-DK" sz="1400" dirty="0"/>
              <a:t>Ressourcesvage slutbrugere benytter ikke nødvendigvis digitale platforme, hvilket skaber ulighed i informationstilgængelighed.</a:t>
            </a:r>
          </a:p>
          <a:p>
            <a:pPr marL="285750" indent="-285750">
              <a:lnSpc>
                <a:spcPct val="150000"/>
              </a:lnSpc>
              <a:buFont typeface="Arial" panose="020B0604020202020204" pitchFamily="34" charset="0"/>
              <a:buChar char="•"/>
            </a:pPr>
            <a:r>
              <a:rPr lang="da-DK" sz="1400" dirty="0"/>
              <a:t>Ensidig kommunikation via digitale platforme kan forstærke driftsudfordringer og påvirke både økonomisk, miljømæssig og social bæredygtighed negativt.</a:t>
            </a:r>
          </a:p>
        </p:txBody>
      </p:sp>
    </p:spTree>
    <p:extLst>
      <p:ext uri="{BB962C8B-B14F-4D97-AF65-F5344CB8AC3E}">
        <p14:creationId xmlns:p14="http://schemas.microsoft.com/office/powerpoint/2010/main" val="33721888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1D0BBFBD-8679-5DF9-BDB9-5C12BCB34EC4}"/>
              </a:ext>
            </a:extLst>
          </p:cNvPr>
          <p:cNvSpPr>
            <a:spLocks noGrp="1"/>
          </p:cNvSpPr>
          <p:nvPr>
            <p:ph type="body" sz="quarter" idx="12"/>
          </p:nvPr>
        </p:nvSpPr>
        <p:spPr/>
        <p:txBody>
          <a:bodyPr/>
          <a:lstStyle/>
          <a:p>
            <a:r>
              <a:rPr lang="da-DK" sz="4000" dirty="0"/>
              <a:t>AI styrker kommunikationen</a:t>
            </a:r>
          </a:p>
        </p:txBody>
      </p:sp>
      <p:sp>
        <p:nvSpPr>
          <p:cNvPr id="3" name="Pladsholder til tekst 2">
            <a:extLst>
              <a:ext uri="{FF2B5EF4-FFF2-40B4-BE49-F238E27FC236}">
                <a16:creationId xmlns:a16="http://schemas.microsoft.com/office/drawing/2014/main" id="{A08A2E99-186B-7D9B-018A-BCDA9FA012D0}"/>
              </a:ext>
            </a:extLst>
          </p:cNvPr>
          <p:cNvSpPr>
            <a:spLocks noGrp="1"/>
          </p:cNvSpPr>
          <p:nvPr>
            <p:ph type="body" sz="half" idx="14"/>
          </p:nvPr>
        </p:nvSpPr>
        <p:spPr>
          <a:xfrm>
            <a:off x="3723508" y="2508760"/>
            <a:ext cx="7186945" cy="3099559"/>
          </a:xfrm>
        </p:spPr>
        <p:txBody>
          <a:bodyPr/>
          <a:lstStyle/>
          <a:p>
            <a:r>
              <a:rPr lang="da-DK" b="1" dirty="0"/>
              <a:t>AI kan hjælpe medarbejdere med at kommunikere hurtigere og mere effektivt</a:t>
            </a:r>
            <a:endParaRPr lang="da-DK" dirty="0"/>
          </a:p>
          <a:p>
            <a:pPr marL="285750" indent="-285750">
              <a:buFont typeface="Arial" panose="020B0604020202020204" pitchFamily="34" charset="0"/>
              <a:buChar char="•"/>
            </a:pPr>
            <a:r>
              <a:rPr lang="da-DK" dirty="0"/>
              <a:t>AI kan foreslå svar og formuleringer i kommunikationen med brugere og kunder. </a:t>
            </a:r>
          </a:p>
          <a:p>
            <a:pPr marL="285750" indent="-285750">
              <a:buFont typeface="Arial" panose="020B0604020202020204" pitchFamily="34" charset="0"/>
              <a:buChar char="•"/>
            </a:pPr>
            <a:r>
              <a:rPr lang="da-DK" dirty="0"/>
              <a:t>Det kan gøre det lettere at håndtere flere henvendelser og løse opgaver hurtigere. </a:t>
            </a:r>
          </a:p>
          <a:p>
            <a:pPr marL="285750" indent="-285750">
              <a:buFont typeface="Arial" panose="020B0604020202020204" pitchFamily="34" charset="0"/>
              <a:buChar char="•"/>
            </a:pPr>
            <a:r>
              <a:rPr lang="da-DK" dirty="0"/>
              <a:t>AI kan være med til at sprede gode arbejds- og kommunikationspraksisser på tværs af organisationen. </a:t>
            </a:r>
          </a:p>
          <a:p>
            <a:pPr marL="285750" indent="-285750">
              <a:buFont typeface="Arial" panose="020B0604020202020204" pitchFamily="34" charset="0"/>
              <a:buChar char="•"/>
            </a:pPr>
            <a:r>
              <a:rPr lang="da-DK" dirty="0"/>
              <a:t>AI fungerer bedst som støtte til medarbejderen – ikke som en erstatning mennesket – Human in the loop</a:t>
            </a:r>
          </a:p>
        </p:txBody>
      </p:sp>
      <p:sp>
        <p:nvSpPr>
          <p:cNvPr id="4" name="Pladsholder til tekst 3">
            <a:extLst>
              <a:ext uri="{FF2B5EF4-FFF2-40B4-BE49-F238E27FC236}">
                <a16:creationId xmlns:a16="http://schemas.microsoft.com/office/drawing/2014/main" id="{3C3A0617-2635-3200-F599-905BCEA6FEE5}"/>
              </a:ext>
            </a:extLst>
          </p:cNvPr>
          <p:cNvSpPr>
            <a:spLocks noGrp="1"/>
          </p:cNvSpPr>
          <p:nvPr>
            <p:ph type="body" sz="half" idx="15"/>
          </p:nvPr>
        </p:nvSpPr>
        <p:spPr/>
        <p:txBody>
          <a:bodyPr/>
          <a:lstStyle/>
          <a:p>
            <a:r>
              <a:rPr lang="da-DK" dirty="0"/>
              <a:t>(Brynjolfsson, Li &amp; Raymond, 2025)</a:t>
            </a:r>
          </a:p>
        </p:txBody>
      </p:sp>
    </p:spTree>
    <p:extLst>
      <p:ext uri="{BB962C8B-B14F-4D97-AF65-F5344CB8AC3E}">
        <p14:creationId xmlns:p14="http://schemas.microsoft.com/office/powerpoint/2010/main" val="2955715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CA7DE1E-4E71-BA17-50D6-E23371FCF6EF}"/>
              </a:ext>
            </a:extLst>
          </p:cNvPr>
          <p:cNvSpPr>
            <a:spLocks noGrp="1"/>
          </p:cNvSpPr>
          <p:nvPr>
            <p:ph type="body" sz="quarter" idx="10"/>
          </p:nvPr>
        </p:nvSpPr>
        <p:spPr>
          <a:xfrm>
            <a:off x="838198" y="1074738"/>
            <a:ext cx="9037322" cy="838200"/>
          </a:xfrm>
        </p:spPr>
        <p:txBody>
          <a:bodyPr/>
          <a:lstStyle/>
          <a:p>
            <a:r>
              <a:rPr lang="da-DK" dirty="0"/>
              <a:t>Når AI svækker kommunikationen</a:t>
            </a:r>
          </a:p>
        </p:txBody>
      </p:sp>
      <p:sp>
        <p:nvSpPr>
          <p:cNvPr id="3" name="Pladsholder til tekst 2">
            <a:extLst>
              <a:ext uri="{FF2B5EF4-FFF2-40B4-BE49-F238E27FC236}">
                <a16:creationId xmlns:a16="http://schemas.microsoft.com/office/drawing/2014/main" id="{22C4B65B-6A94-2873-11E4-19093FE8954A}"/>
              </a:ext>
            </a:extLst>
          </p:cNvPr>
          <p:cNvSpPr>
            <a:spLocks noGrp="1"/>
          </p:cNvSpPr>
          <p:nvPr>
            <p:ph type="body" sz="half" idx="13"/>
          </p:nvPr>
        </p:nvSpPr>
        <p:spPr/>
        <p:txBody>
          <a:bodyPr/>
          <a:lstStyle/>
          <a:p>
            <a:pPr marL="285750" indent="-285750">
              <a:buFont typeface="Arial" panose="020B0604020202020204" pitchFamily="34" charset="0"/>
              <a:buChar char="•"/>
            </a:pPr>
            <a:r>
              <a:rPr lang="da-DK" dirty="0"/>
              <a:t>AI-genererede budskaber kan opleves som mindre autentiske end menneskeskrevne budskaber. </a:t>
            </a:r>
          </a:p>
          <a:p>
            <a:pPr marL="285750" indent="-285750">
              <a:buFont typeface="Arial" panose="020B0604020202020204" pitchFamily="34" charset="0"/>
              <a:buChar char="•"/>
            </a:pPr>
            <a:r>
              <a:rPr lang="da-DK" dirty="0"/>
              <a:t>Det gælder især kommunikation, hvor følelser og en personlig relation spiller en vigtig rolle. </a:t>
            </a:r>
          </a:p>
          <a:p>
            <a:pPr marL="285750" indent="-285750">
              <a:buFont typeface="Arial" panose="020B0604020202020204" pitchFamily="34" charset="0"/>
              <a:buChar char="•"/>
            </a:pPr>
            <a:r>
              <a:rPr lang="da-DK" dirty="0"/>
              <a:t>Effekten er mindre ved faktuel kommunikation. </a:t>
            </a:r>
          </a:p>
          <a:p>
            <a:pPr marL="285750" indent="-285750">
              <a:buFont typeface="Arial" panose="020B0604020202020204" pitchFamily="34" charset="0"/>
              <a:buChar char="•"/>
            </a:pPr>
            <a:r>
              <a:rPr lang="da-DK" dirty="0"/>
              <a:t>Den er også mindre, når AI bruges til at redigere et menneskeskrevet budskab frem for at skrive det hele. Derfor bør man overveje, hvornår kommunikationen kræver en tydelig menneskelig afsender.</a:t>
            </a:r>
          </a:p>
        </p:txBody>
      </p:sp>
      <p:sp>
        <p:nvSpPr>
          <p:cNvPr id="4" name="Pladsholder til tekst 3">
            <a:extLst>
              <a:ext uri="{FF2B5EF4-FFF2-40B4-BE49-F238E27FC236}">
                <a16:creationId xmlns:a16="http://schemas.microsoft.com/office/drawing/2014/main" id="{54746F22-3D17-7BEE-31CD-B6E9D411D175}"/>
              </a:ext>
            </a:extLst>
          </p:cNvPr>
          <p:cNvSpPr>
            <a:spLocks noGrp="1"/>
          </p:cNvSpPr>
          <p:nvPr>
            <p:ph type="body" sz="half" idx="14"/>
          </p:nvPr>
        </p:nvSpPr>
        <p:spPr/>
        <p:txBody>
          <a:bodyPr/>
          <a:lstStyle/>
          <a:p>
            <a:r>
              <a:rPr lang="da-DK" dirty="0"/>
              <a:t>(Kirk &amp; </a:t>
            </a:r>
            <a:r>
              <a:rPr lang="da-DK" dirty="0" err="1"/>
              <a:t>Givi</a:t>
            </a:r>
            <a:r>
              <a:rPr lang="da-DK" dirty="0"/>
              <a:t>, 2024)</a:t>
            </a:r>
          </a:p>
        </p:txBody>
      </p:sp>
    </p:spTree>
    <p:extLst>
      <p:ext uri="{BB962C8B-B14F-4D97-AF65-F5344CB8AC3E}">
        <p14:creationId xmlns:p14="http://schemas.microsoft.com/office/powerpoint/2010/main" val="32395759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033C1-79F8-46DE-5290-57AAC9E36EC6}"/>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91FB8CC-5501-187C-C54F-DF5D6ED81721}"/>
              </a:ext>
            </a:extLst>
          </p:cNvPr>
          <p:cNvSpPr>
            <a:spLocks noGrp="1"/>
          </p:cNvSpPr>
          <p:nvPr>
            <p:ph type="body" sz="quarter" idx="10"/>
          </p:nvPr>
        </p:nvSpPr>
        <p:spPr>
          <a:xfrm>
            <a:off x="838199" y="922753"/>
            <a:ext cx="6545264" cy="838200"/>
          </a:xfrm>
        </p:spPr>
        <p:txBody>
          <a:bodyPr/>
          <a:lstStyle/>
          <a:p>
            <a:r>
              <a:rPr lang="da-DK" sz="5400" dirty="0">
                <a:cs typeface="Archivo Medium" pitchFamily="2" charset="77"/>
              </a:rPr>
              <a:t>Anbefalinger</a:t>
            </a:r>
          </a:p>
        </p:txBody>
      </p:sp>
      <p:sp>
        <p:nvSpPr>
          <p:cNvPr id="3" name="Pladsholder til tekst 2">
            <a:extLst>
              <a:ext uri="{FF2B5EF4-FFF2-40B4-BE49-F238E27FC236}">
                <a16:creationId xmlns:a16="http://schemas.microsoft.com/office/drawing/2014/main" id="{A62F1B7E-9E6F-A2A1-0D6D-E514EC5EF9D6}"/>
              </a:ext>
            </a:extLst>
          </p:cNvPr>
          <p:cNvSpPr>
            <a:spLocks noGrp="1"/>
          </p:cNvSpPr>
          <p:nvPr>
            <p:ph type="body" sz="half" idx="13"/>
          </p:nvPr>
        </p:nvSpPr>
        <p:spPr>
          <a:xfrm>
            <a:off x="838199" y="1946002"/>
            <a:ext cx="7135369" cy="3898934"/>
          </a:xfrm>
        </p:spPr>
        <p:txBody>
          <a:bodyPr/>
          <a:lstStyle/>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Vælg teknologier, der kan løfte formålet.</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Gør teknologien enkel at forstå og bruge for slutbrugerne.</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Brug teknologi til at synliggøre bæredygtighedsresultater.</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Evaluer og juster kommunikation og bæredygtighedsinitiativer løbende med brugerfeedback.</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Vælg teknologier, der matcher målgruppens behov og kompetencer.</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Kombiner digitale og fysiske kanaler for at nå bredere ud.</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Brug visuelle digitale værktøjer til at formidle komplekse data.</a:t>
            </a:r>
          </a:p>
          <a:p>
            <a:pPr marL="285750" indent="-285750">
              <a:lnSpc>
                <a:spcPct val="150000"/>
              </a:lnSpc>
              <a:buFont typeface="Arial" panose="020B0604020202020204" pitchFamily="34" charset="0"/>
              <a:buChar char="•"/>
            </a:pPr>
            <a:r>
              <a:rPr lang="da-DK" dirty="0">
                <a:solidFill>
                  <a:srgbClr val="013738"/>
                </a:solidFill>
                <a:cs typeface="Segoe UI" panose="020B0502040204020203" pitchFamily="34" charset="0"/>
              </a:rPr>
              <a:t>Få hjælp fra AI, men vær også kritisk, før du </a:t>
            </a:r>
            <a:br>
              <a:rPr lang="da-DK" dirty="0">
                <a:solidFill>
                  <a:srgbClr val="013738"/>
                </a:solidFill>
                <a:cs typeface="Segoe UI" panose="020B0502040204020203" pitchFamily="34" charset="0"/>
              </a:rPr>
            </a:br>
            <a:r>
              <a:rPr lang="da-DK" dirty="0">
                <a:solidFill>
                  <a:srgbClr val="013738"/>
                </a:solidFill>
                <a:cs typeface="Segoe UI" panose="020B0502040204020203" pitchFamily="34" charset="0"/>
              </a:rPr>
              <a:t>videregiver noget</a:t>
            </a:r>
          </a:p>
        </p:txBody>
      </p:sp>
    </p:spTree>
    <p:extLst>
      <p:ext uri="{BB962C8B-B14F-4D97-AF65-F5344CB8AC3E}">
        <p14:creationId xmlns:p14="http://schemas.microsoft.com/office/powerpoint/2010/main" val="4460087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D5DF963F-6F9C-8712-C9C7-1633E760D28B}"/>
              </a:ext>
            </a:extLst>
          </p:cNvPr>
          <p:cNvSpPr>
            <a:spLocks noGrp="1"/>
          </p:cNvSpPr>
          <p:nvPr>
            <p:ph type="body" sz="half" idx="15"/>
          </p:nvPr>
        </p:nvSpPr>
        <p:spPr/>
        <p:txBody>
          <a:bodyPr/>
          <a:lstStyle/>
          <a:p>
            <a:r>
              <a:rPr lang="da-DK" sz="1400" dirty="0">
                <a:solidFill>
                  <a:srgbClr val="F3FBF5"/>
                </a:solidFill>
              </a:rPr>
              <a:t>Hvordan kan teknologi forbedre kommunikationen i bæredygtighedstiltag?</a:t>
            </a:r>
            <a:br>
              <a:rPr lang="da-DK" sz="1400" dirty="0">
                <a:solidFill>
                  <a:srgbClr val="F3FBF5"/>
                </a:solidFill>
              </a:rPr>
            </a:br>
            <a:endParaRPr lang="da-DK" sz="1400" dirty="0">
              <a:solidFill>
                <a:srgbClr val="F3FBF5"/>
              </a:solidFill>
            </a:endParaRPr>
          </a:p>
          <a:p>
            <a:r>
              <a:rPr lang="da-DK" sz="1400" dirty="0">
                <a:solidFill>
                  <a:srgbClr val="F3FBF5"/>
                </a:solidFill>
              </a:rPr>
              <a:t>Hvilke teknologier bruger I allerede i jeres organisationer til at fremme bæredygtighed?</a:t>
            </a:r>
            <a:br>
              <a:rPr lang="da-DK" sz="1400" dirty="0">
                <a:solidFill>
                  <a:srgbClr val="F3FBF5"/>
                </a:solidFill>
              </a:rPr>
            </a:br>
            <a:endParaRPr lang="da-DK" sz="1400" dirty="0">
              <a:solidFill>
                <a:srgbClr val="F3FBF5"/>
              </a:solidFill>
            </a:endParaRPr>
          </a:p>
          <a:p>
            <a:r>
              <a:rPr lang="da-DK" sz="1400" dirty="0">
                <a:solidFill>
                  <a:srgbClr val="F3FBF5"/>
                </a:solidFill>
              </a:rPr>
              <a:t>Hvilke af eksemplerne og metoder her i modulet kan implementeres i jeres organisationer?</a:t>
            </a:r>
          </a:p>
          <a:p>
            <a:endParaRPr lang="da-DK" dirty="0"/>
          </a:p>
        </p:txBody>
      </p:sp>
      <p:sp>
        <p:nvSpPr>
          <p:cNvPr id="3" name="Pladsholder til tekst 2">
            <a:extLst>
              <a:ext uri="{FF2B5EF4-FFF2-40B4-BE49-F238E27FC236}">
                <a16:creationId xmlns:a16="http://schemas.microsoft.com/office/drawing/2014/main" id="{93B6CA7E-8211-5AD1-2FA8-AAFDB0201289}"/>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409782046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1304F-47BC-C2E8-43FA-CCF1DA89EFBB}"/>
              </a:ext>
            </a:extLst>
          </p:cNvPr>
          <p:cNvSpPr>
            <a:spLocks noGrp="1"/>
          </p:cNvSpPr>
          <p:nvPr>
            <p:ph type="title"/>
          </p:nvPr>
        </p:nvSpPr>
        <p:spPr/>
        <p:txBody>
          <a:bodyPr/>
          <a:lstStyle/>
          <a:p>
            <a:r>
              <a:rPr lang="da-DK" sz="4400" dirty="0">
                <a:solidFill>
                  <a:srgbClr val="043838"/>
                </a:solidFill>
                <a:cs typeface="Archivo Medium" pitchFamily="2" charset="77"/>
              </a:rPr>
              <a:t>Teknologi og kommunikation</a:t>
            </a:r>
            <a:endParaRPr lang="da-DK" dirty="0"/>
          </a:p>
        </p:txBody>
      </p:sp>
      <p:sp>
        <p:nvSpPr>
          <p:cNvPr id="3" name="Pladsholder til indhold 2">
            <a:extLst>
              <a:ext uri="{FF2B5EF4-FFF2-40B4-BE49-F238E27FC236}">
                <a16:creationId xmlns:a16="http://schemas.microsoft.com/office/drawing/2014/main" id="{B15B8483-8747-11E1-25F5-9446097B9F54}"/>
              </a:ext>
            </a:extLst>
          </p:cNvPr>
          <p:cNvSpPr>
            <a:spLocks noGrp="1"/>
          </p:cNvSpPr>
          <p:nvPr>
            <p:ph idx="1"/>
          </p:nvPr>
        </p:nvSpPr>
        <p:spPr/>
        <p:txBody>
          <a:bodyPr/>
          <a:lstStyle/>
          <a:p>
            <a:r>
              <a:rPr lang="da-DK" dirty="0"/>
              <a:t>Tænk på en kommunikationsopgave i din organisation, hvor du skal informere, engagere eller inddrage slutbrugere, driftspersonale eller ledelse. Eksempler kan være ny affaldssortering, information om energiforbrug eller ny vegetardag i kantinen.</a:t>
            </a:r>
          </a:p>
        </p:txBody>
      </p:sp>
      <p:sp>
        <p:nvSpPr>
          <p:cNvPr id="5" name="Pladsholder til tekst 4">
            <a:extLst>
              <a:ext uri="{FF2B5EF4-FFF2-40B4-BE49-F238E27FC236}">
                <a16:creationId xmlns:a16="http://schemas.microsoft.com/office/drawing/2014/main" id="{0C7EAFFA-09A5-6500-A557-C008894F1E6D}"/>
              </a:ext>
            </a:extLst>
          </p:cNvPr>
          <p:cNvSpPr>
            <a:spLocks noGrp="1"/>
          </p:cNvSpPr>
          <p:nvPr>
            <p:ph type="body" sz="half" idx="14"/>
          </p:nvPr>
        </p:nvSpPr>
        <p:spPr/>
        <p:txBody>
          <a:bodyPr/>
          <a:lstStyle/>
          <a:p>
            <a:r>
              <a:rPr lang="da-DK" dirty="0"/>
              <a:t>Øvelse 3.3</a:t>
            </a:r>
          </a:p>
        </p:txBody>
      </p:sp>
      <p:graphicFrame>
        <p:nvGraphicFramePr>
          <p:cNvPr id="6" name="Tabel 5">
            <a:extLst>
              <a:ext uri="{FF2B5EF4-FFF2-40B4-BE49-F238E27FC236}">
                <a16:creationId xmlns:a16="http://schemas.microsoft.com/office/drawing/2014/main" id="{362B5759-F625-66D0-9DA8-A1214D28C3C4}"/>
              </a:ext>
            </a:extLst>
          </p:cNvPr>
          <p:cNvGraphicFramePr>
            <a:graphicFrameLocks noGrp="1"/>
          </p:cNvGraphicFramePr>
          <p:nvPr>
            <p:extLst>
              <p:ext uri="{D42A27DB-BD31-4B8C-83A1-F6EECF244321}">
                <p14:modId xmlns:p14="http://schemas.microsoft.com/office/powerpoint/2010/main" val="93894255"/>
              </p:ext>
            </p:extLst>
          </p:nvPr>
        </p:nvGraphicFramePr>
        <p:xfrm>
          <a:off x="1383638" y="2840130"/>
          <a:ext cx="9424720" cy="3328649"/>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52337">
                <a:tc>
                  <a:txBody>
                    <a:bodyPr/>
                    <a:lstStyle/>
                    <a:p>
                      <a:r>
                        <a:rPr lang="da-DK" sz="1400" b="1" dirty="0">
                          <a:solidFill>
                            <a:schemeClr val="tx2"/>
                          </a:solidFill>
                          <a:latin typeface="+mn-lt"/>
                          <a:cs typeface="Archivo" pitchFamily="2" charset="77"/>
                        </a:rPr>
                        <a:t>Spørgsmål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719078">
                <a:tc>
                  <a:txBody>
                    <a:bodyPr/>
                    <a:lstStyle/>
                    <a:p>
                      <a:r>
                        <a:rPr lang="da-DK" sz="1400" b="0" dirty="0">
                          <a:solidFill>
                            <a:schemeClr val="tx2"/>
                          </a:solidFill>
                          <a:latin typeface="+mn-lt"/>
                        </a:rPr>
                        <a:t>Hvad er budskabet? </a:t>
                      </a:r>
                      <a:br>
                        <a:rPr lang="da-DK" sz="1400" b="0" dirty="0">
                          <a:solidFill>
                            <a:schemeClr val="tx2"/>
                          </a:solidFill>
                          <a:latin typeface="+mn-lt"/>
                        </a:rPr>
                      </a:br>
                      <a:r>
                        <a:rPr lang="da-DK" sz="1400" b="0" dirty="0">
                          <a:solidFill>
                            <a:schemeClr val="tx2"/>
                          </a:solidFill>
                          <a:latin typeface="+mn-lt"/>
                        </a:rPr>
                        <a:t>Hvem er målgruppen?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719078">
                <a:tc>
                  <a:txBody>
                    <a:bodyPr/>
                    <a:lstStyle/>
                    <a:p>
                      <a:r>
                        <a:rPr lang="da-DK" sz="1400" b="0" dirty="0">
                          <a:solidFill>
                            <a:schemeClr val="tx2"/>
                          </a:solidFill>
                          <a:latin typeface="+mn-lt"/>
                        </a:rPr>
                        <a:t>Hvad vil du opnå med kommunikationen?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19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Hvilke teknologier vil du bruge – og hvorfor?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719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Hvordan sikrer du, at teknologierne er tilgængelige og forståelige?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6662624"/>
                  </a:ext>
                </a:extLst>
              </a:tr>
            </a:tbl>
          </a:graphicData>
        </a:graphic>
      </p:graphicFrame>
    </p:spTree>
    <p:extLst>
      <p:ext uri="{BB962C8B-B14F-4D97-AF65-F5344CB8AC3E}">
        <p14:creationId xmlns:p14="http://schemas.microsoft.com/office/powerpoint/2010/main" val="144617072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51304F-47BC-C2E8-43FA-CCF1DA89EFBB}"/>
              </a:ext>
            </a:extLst>
          </p:cNvPr>
          <p:cNvSpPr>
            <a:spLocks noGrp="1"/>
          </p:cNvSpPr>
          <p:nvPr>
            <p:ph type="title"/>
          </p:nvPr>
        </p:nvSpPr>
        <p:spPr/>
        <p:txBody>
          <a:bodyPr/>
          <a:lstStyle/>
          <a:p>
            <a:r>
              <a:rPr lang="da-DK" sz="4400" dirty="0">
                <a:solidFill>
                  <a:srgbClr val="043838"/>
                </a:solidFill>
                <a:cs typeface="Archivo Medium" pitchFamily="2" charset="77"/>
              </a:rPr>
              <a:t>Teknologi og kommunikation</a:t>
            </a:r>
            <a:endParaRPr lang="da-DK" dirty="0"/>
          </a:p>
        </p:txBody>
      </p:sp>
      <p:sp>
        <p:nvSpPr>
          <p:cNvPr id="3" name="Pladsholder til indhold 2">
            <a:extLst>
              <a:ext uri="{FF2B5EF4-FFF2-40B4-BE49-F238E27FC236}">
                <a16:creationId xmlns:a16="http://schemas.microsoft.com/office/drawing/2014/main" id="{B15B8483-8747-11E1-25F5-9446097B9F54}"/>
              </a:ext>
            </a:extLst>
          </p:cNvPr>
          <p:cNvSpPr>
            <a:spLocks noGrp="1"/>
          </p:cNvSpPr>
          <p:nvPr>
            <p:ph idx="1"/>
          </p:nvPr>
        </p:nvSpPr>
        <p:spPr/>
        <p:txBody>
          <a:bodyPr/>
          <a:lstStyle/>
          <a:p>
            <a:r>
              <a:rPr lang="da-DK" dirty="0">
                <a:solidFill>
                  <a:schemeClr val="accent1"/>
                </a:solidFill>
              </a:rPr>
              <a:t>Eksempel</a:t>
            </a:r>
          </a:p>
        </p:txBody>
      </p:sp>
      <p:sp>
        <p:nvSpPr>
          <p:cNvPr id="5" name="Pladsholder til tekst 4">
            <a:extLst>
              <a:ext uri="{FF2B5EF4-FFF2-40B4-BE49-F238E27FC236}">
                <a16:creationId xmlns:a16="http://schemas.microsoft.com/office/drawing/2014/main" id="{0C7EAFFA-09A5-6500-A557-C008894F1E6D}"/>
              </a:ext>
            </a:extLst>
          </p:cNvPr>
          <p:cNvSpPr>
            <a:spLocks noGrp="1"/>
          </p:cNvSpPr>
          <p:nvPr>
            <p:ph type="body" sz="half" idx="14"/>
          </p:nvPr>
        </p:nvSpPr>
        <p:spPr/>
        <p:txBody>
          <a:bodyPr/>
          <a:lstStyle/>
          <a:p>
            <a:r>
              <a:rPr lang="da-DK" dirty="0"/>
              <a:t>Øvelse 3.3</a:t>
            </a:r>
          </a:p>
        </p:txBody>
      </p:sp>
      <p:graphicFrame>
        <p:nvGraphicFramePr>
          <p:cNvPr id="6" name="Tabel 5">
            <a:extLst>
              <a:ext uri="{FF2B5EF4-FFF2-40B4-BE49-F238E27FC236}">
                <a16:creationId xmlns:a16="http://schemas.microsoft.com/office/drawing/2014/main" id="{362B5759-F625-66D0-9DA8-A1214D28C3C4}"/>
              </a:ext>
            </a:extLst>
          </p:cNvPr>
          <p:cNvGraphicFramePr>
            <a:graphicFrameLocks noGrp="1"/>
          </p:cNvGraphicFramePr>
          <p:nvPr>
            <p:extLst>
              <p:ext uri="{D42A27DB-BD31-4B8C-83A1-F6EECF244321}">
                <p14:modId xmlns:p14="http://schemas.microsoft.com/office/powerpoint/2010/main" val="757240910"/>
              </p:ext>
            </p:extLst>
          </p:nvPr>
        </p:nvGraphicFramePr>
        <p:xfrm>
          <a:off x="1383638" y="2840130"/>
          <a:ext cx="9424720" cy="3365975"/>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52337">
                <a:tc>
                  <a:txBody>
                    <a:bodyPr/>
                    <a:lstStyle/>
                    <a:p>
                      <a:r>
                        <a:rPr lang="da-DK" sz="1400" b="1" dirty="0">
                          <a:solidFill>
                            <a:schemeClr val="tx2"/>
                          </a:solidFill>
                          <a:latin typeface="+mn-lt"/>
                          <a:cs typeface="Archivo" pitchFamily="2" charset="77"/>
                        </a:rPr>
                        <a:t>Spørgsmål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719078">
                <a:tc>
                  <a:txBody>
                    <a:bodyPr/>
                    <a:lstStyle/>
                    <a:p>
                      <a:r>
                        <a:rPr lang="da-DK" sz="1400" b="0" dirty="0">
                          <a:solidFill>
                            <a:schemeClr val="tx2"/>
                          </a:solidFill>
                          <a:latin typeface="+mn-lt"/>
                        </a:rPr>
                        <a:t>Hvad er budskabet? </a:t>
                      </a:r>
                      <a:br>
                        <a:rPr lang="da-DK" sz="1400" b="0" dirty="0">
                          <a:solidFill>
                            <a:schemeClr val="tx2"/>
                          </a:solidFill>
                          <a:latin typeface="+mn-lt"/>
                        </a:rPr>
                      </a:br>
                      <a:r>
                        <a:rPr lang="da-DK" sz="1400" b="0" dirty="0">
                          <a:solidFill>
                            <a:schemeClr val="tx2"/>
                          </a:solidFill>
                          <a:latin typeface="+mn-lt"/>
                        </a:rPr>
                        <a:t>Hvem er målgruppen? </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Budskabet er, at der indføres en ny affaldssortering med fem fraktioner, og hvordan medarbejderne skal sortere korrekt.</a:t>
                      </a:r>
                      <a:br>
                        <a:rPr lang="da-DK" sz="1400" dirty="0">
                          <a:solidFill>
                            <a:schemeClr val="tx2"/>
                          </a:solidFill>
                          <a:latin typeface="+mn-lt"/>
                        </a:rPr>
                      </a:br>
                      <a:r>
                        <a:rPr lang="da-DK" sz="1400" dirty="0">
                          <a:solidFill>
                            <a:schemeClr val="tx2"/>
                          </a:solidFill>
                          <a:latin typeface="+mn-lt"/>
                        </a:rPr>
                        <a:t>Målgruppen er kontormedarbejdere.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719078">
                <a:tc>
                  <a:txBody>
                    <a:bodyPr/>
                    <a:lstStyle/>
                    <a:p>
                      <a:r>
                        <a:rPr lang="da-DK" sz="1400" b="0" dirty="0">
                          <a:solidFill>
                            <a:schemeClr val="tx2"/>
                          </a:solidFill>
                          <a:latin typeface="+mn-lt"/>
                        </a:rPr>
                        <a:t>Hvad vil du opnå med kommunikationen?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Målet er, at medarbejderne forstår, accepterer og anvender den nye sortering korrekt, og at det opleves som nemt og meningsfuldt.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19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Hvilke teknologier vil du bruge – og hvorfor?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Infoskærme ved affaldsstationer med visuelle instruktioner, intranetopslag med video, og QR-koder til en kort FAQ. Det gør budskabet synligt og lettilgængeligt.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r h="71907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Hvordan sikrer du, at teknologierne er tilgængelige og forståelige?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Budskaberne er korte og visuelle, farvekodede og placeret fysisk ved sorteringspunkterne. QR-koden linker til forklaring på både dansk og engelsk.</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6662624"/>
                  </a:ext>
                </a:extLst>
              </a:tr>
            </a:tbl>
          </a:graphicData>
        </a:graphic>
      </p:graphicFrame>
    </p:spTree>
    <p:extLst>
      <p:ext uri="{BB962C8B-B14F-4D97-AF65-F5344CB8AC3E}">
        <p14:creationId xmlns:p14="http://schemas.microsoft.com/office/powerpoint/2010/main" val="34873068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B947D8-0E0B-561D-BA5D-A1B98F3B9B22}"/>
              </a:ext>
            </a:extLst>
          </p:cNvPr>
          <p:cNvSpPr>
            <a:spLocks noGrp="1"/>
          </p:cNvSpPr>
          <p:nvPr>
            <p:ph type="title"/>
          </p:nvPr>
        </p:nvSpPr>
        <p:spPr/>
        <p:txBody>
          <a:bodyPr/>
          <a:lstStyle/>
          <a:p>
            <a:r>
              <a:rPr lang="da-DK" dirty="0"/>
              <a:t>3.4</a:t>
            </a:r>
          </a:p>
        </p:txBody>
      </p:sp>
      <p:sp>
        <p:nvSpPr>
          <p:cNvPr id="3" name="Pladsholder til tekst 2">
            <a:extLst>
              <a:ext uri="{FF2B5EF4-FFF2-40B4-BE49-F238E27FC236}">
                <a16:creationId xmlns:a16="http://schemas.microsoft.com/office/drawing/2014/main" id="{90A911D2-1B59-F07F-4A15-9534743591DF}"/>
              </a:ext>
            </a:extLst>
          </p:cNvPr>
          <p:cNvSpPr>
            <a:spLocks noGrp="1"/>
          </p:cNvSpPr>
          <p:nvPr>
            <p:ph type="body" sz="quarter" idx="10"/>
          </p:nvPr>
        </p:nvSpPr>
        <p:spPr/>
        <p:txBody>
          <a:bodyPr/>
          <a:lstStyle/>
          <a:p>
            <a:r>
              <a:rPr lang="da-DK" dirty="0"/>
              <a:t>Strategier til formidling</a:t>
            </a:r>
          </a:p>
        </p:txBody>
      </p:sp>
      <p:sp>
        <p:nvSpPr>
          <p:cNvPr id="4" name="Pladsholder til tekst 3">
            <a:extLst>
              <a:ext uri="{FF2B5EF4-FFF2-40B4-BE49-F238E27FC236}">
                <a16:creationId xmlns:a16="http://schemas.microsoft.com/office/drawing/2014/main" id="{9DECC68A-09A0-76DF-1E7F-A637FCD5BFE3}"/>
              </a:ext>
            </a:extLst>
          </p:cNvPr>
          <p:cNvSpPr>
            <a:spLocks noGrp="1"/>
          </p:cNvSpPr>
          <p:nvPr>
            <p:ph type="body" sz="half" idx="13"/>
          </p:nvPr>
        </p:nvSpPr>
        <p:spPr/>
        <p:txBody>
          <a:bodyPr/>
          <a:lstStyle/>
          <a:p>
            <a:r>
              <a:rPr lang="da-DK" sz="1400" dirty="0">
                <a:solidFill>
                  <a:srgbClr val="F3FBF5"/>
                </a:solidFill>
              </a:rPr>
              <a:t>Metoder til at nå fra budskab til handling, samt hvordan man planlægger sin kommunikation strategisk til målgruppen.</a:t>
            </a:r>
          </a:p>
        </p:txBody>
      </p:sp>
    </p:spTree>
    <p:extLst>
      <p:ext uri="{BB962C8B-B14F-4D97-AF65-F5344CB8AC3E}">
        <p14:creationId xmlns:p14="http://schemas.microsoft.com/office/powerpoint/2010/main" val="34523129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0A3620-559E-BA66-5AE3-AB8BC19A8B26}"/>
              </a:ext>
            </a:extLst>
          </p:cNvPr>
          <p:cNvSpPr>
            <a:spLocks noGrp="1"/>
          </p:cNvSpPr>
          <p:nvPr>
            <p:ph type="title"/>
          </p:nvPr>
        </p:nvSpPr>
        <p:spPr/>
        <p:txBody>
          <a:bodyPr/>
          <a:lstStyle/>
          <a:p>
            <a:r>
              <a:rPr lang="da-DK" dirty="0"/>
              <a:t>Formål og indhold</a:t>
            </a:r>
          </a:p>
        </p:txBody>
      </p:sp>
      <p:sp>
        <p:nvSpPr>
          <p:cNvPr id="3" name="Pladsholder til tekst 2">
            <a:extLst>
              <a:ext uri="{FF2B5EF4-FFF2-40B4-BE49-F238E27FC236}">
                <a16:creationId xmlns:a16="http://schemas.microsoft.com/office/drawing/2014/main" id="{163EDDFC-7F24-188A-BAB0-D98C91C6D238}"/>
              </a:ext>
            </a:extLst>
          </p:cNvPr>
          <p:cNvSpPr>
            <a:spLocks noGrp="1"/>
          </p:cNvSpPr>
          <p:nvPr>
            <p:ph type="body" sz="half" idx="14"/>
          </p:nvPr>
        </p:nvSpPr>
        <p:spPr/>
        <p:txBody>
          <a:bodyPr/>
          <a:lstStyle/>
          <a:p>
            <a:r>
              <a:rPr lang="da-DK" sz="1400" dirty="0"/>
              <a:t>Formålet med dette delmodul er at give praktiske værktøjer til at planlægge og implementere effektiv kommunikation om bæredygtighed primært til slutbrugere.</a:t>
            </a:r>
            <a:br>
              <a:rPr lang="da-DK" sz="1400" dirty="0"/>
            </a:br>
            <a:endParaRPr lang="da-DK" sz="1400" dirty="0"/>
          </a:p>
          <a:p>
            <a:r>
              <a:rPr lang="da-DK" sz="1400" b="1" dirty="0"/>
              <a:t>Indhold:</a:t>
            </a:r>
          </a:p>
          <a:p>
            <a:pPr marL="285750" indent="-285750">
              <a:buFont typeface="Arial" panose="020B0604020202020204" pitchFamily="34" charset="0"/>
              <a:buChar char="•"/>
            </a:pPr>
            <a:r>
              <a:rPr lang="da-DK" sz="1400" dirty="0"/>
              <a:t>Strategier til formidling</a:t>
            </a:r>
          </a:p>
          <a:p>
            <a:pPr marL="285750" indent="-285750">
              <a:buFont typeface="Arial" panose="020B0604020202020204" pitchFamily="34" charset="0"/>
              <a:buChar char="•"/>
            </a:pPr>
            <a:r>
              <a:rPr lang="da-DK" sz="1400" dirty="0"/>
              <a:t>Fra budskab til handling</a:t>
            </a:r>
          </a:p>
          <a:p>
            <a:pPr marL="285750" indent="-285750">
              <a:buFont typeface="Arial" panose="020B0604020202020204" pitchFamily="34" charset="0"/>
              <a:buChar char="•"/>
            </a:pPr>
            <a:r>
              <a:rPr lang="da-DK" sz="1400" dirty="0"/>
              <a:t>4 elementer i kommunikationen</a:t>
            </a:r>
          </a:p>
          <a:p>
            <a:pPr marL="285750" indent="-285750">
              <a:buFont typeface="Arial" panose="020B0604020202020204" pitchFamily="34" charset="0"/>
              <a:buChar char="•"/>
            </a:pPr>
            <a:r>
              <a:rPr lang="da-DK" sz="1400" dirty="0"/>
              <a:t>Planlægning af kommunikation</a:t>
            </a:r>
          </a:p>
          <a:p>
            <a:pPr marL="285750" indent="-285750">
              <a:buFont typeface="Arial" panose="020B0604020202020204" pitchFamily="34" charset="0"/>
              <a:buChar char="•"/>
            </a:pPr>
            <a:r>
              <a:rPr lang="da-DK" sz="1400" dirty="0"/>
              <a:t>Driftens rolle styrkes gennem kommunikation</a:t>
            </a:r>
          </a:p>
          <a:p>
            <a:endParaRPr lang="da-DK" dirty="0"/>
          </a:p>
        </p:txBody>
      </p:sp>
    </p:spTree>
    <p:extLst>
      <p:ext uri="{BB962C8B-B14F-4D97-AF65-F5344CB8AC3E}">
        <p14:creationId xmlns:p14="http://schemas.microsoft.com/office/powerpoint/2010/main" val="381178763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D27F63-E0AB-10F3-DF11-A42F4AE61593}"/>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E3E74EF-AF24-D156-B3A8-B6461276BF4D}"/>
              </a:ext>
            </a:extLst>
          </p:cNvPr>
          <p:cNvSpPr>
            <a:spLocks noGrp="1"/>
          </p:cNvSpPr>
          <p:nvPr>
            <p:ph type="body" sz="quarter" idx="10"/>
          </p:nvPr>
        </p:nvSpPr>
        <p:spPr>
          <a:xfrm>
            <a:off x="838198" y="1210204"/>
            <a:ext cx="7312379" cy="838200"/>
          </a:xfrm>
        </p:spPr>
        <p:txBody>
          <a:bodyPr/>
          <a:lstStyle/>
          <a:p>
            <a:r>
              <a:rPr lang="da-DK" dirty="0">
                <a:cs typeface="Archivo Medium" pitchFamily="2" charset="77"/>
              </a:rPr>
              <a:t>Strategier til formidling</a:t>
            </a:r>
          </a:p>
        </p:txBody>
      </p:sp>
      <p:sp>
        <p:nvSpPr>
          <p:cNvPr id="3" name="Pladsholder til tekst 2">
            <a:extLst>
              <a:ext uri="{FF2B5EF4-FFF2-40B4-BE49-F238E27FC236}">
                <a16:creationId xmlns:a16="http://schemas.microsoft.com/office/drawing/2014/main" id="{A2544090-9591-255B-1C85-44167F0E16A8}"/>
              </a:ext>
            </a:extLst>
          </p:cNvPr>
          <p:cNvSpPr>
            <a:spLocks noGrp="1"/>
          </p:cNvSpPr>
          <p:nvPr>
            <p:ph type="body" sz="half" idx="13"/>
          </p:nvPr>
        </p:nvSpPr>
        <p:spPr>
          <a:xfrm>
            <a:off x="838198" y="2295956"/>
            <a:ext cx="6665687" cy="2885644"/>
          </a:xfrm>
        </p:spPr>
        <p:txBody>
          <a:bodyPr/>
          <a:lstStyle/>
          <a:p>
            <a:pPr lvl="0">
              <a:lnSpc>
                <a:spcPct val="100000"/>
              </a:lnSpc>
            </a:pPr>
            <a:r>
              <a:rPr lang="da-DK" dirty="0">
                <a:solidFill>
                  <a:schemeClr val="tx2"/>
                </a:solidFill>
              </a:rPr>
              <a:t>Kommunikation er en nøglefaktor for succes i bæredygtighedsprojekter, da den er med til at:</a:t>
            </a:r>
            <a:br>
              <a:rPr lang="da-DK" dirty="0">
                <a:solidFill>
                  <a:schemeClr val="tx2"/>
                </a:solidFill>
              </a:rPr>
            </a:br>
            <a:endParaRPr lang="da-DK" dirty="0">
              <a:solidFill>
                <a:schemeClr val="tx2"/>
              </a:solidFill>
            </a:endParaRPr>
          </a:p>
          <a:p>
            <a:pPr marL="742950" lvl="1" indent="-285750">
              <a:lnSpc>
                <a:spcPct val="100000"/>
              </a:lnSpc>
              <a:buFont typeface="Arial" panose="020B0604020202020204" pitchFamily="34" charset="0"/>
              <a:buChar char="•"/>
            </a:pPr>
            <a:r>
              <a:rPr lang="da-DK" dirty="0">
                <a:solidFill>
                  <a:schemeClr val="tx2"/>
                </a:solidFill>
              </a:rPr>
              <a:t>Sikre, at alle interessenter har de nødvendige informationer.</a:t>
            </a:r>
          </a:p>
          <a:p>
            <a:pPr marL="742950" lvl="1" indent="-285750">
              <a:lnSpc>
                <a:spcPct val="100000"/>
              </a:lnSpc>
              <a:buFont typeface="Arial" panose="020B0604020202020204" pitchFamily="34" charset="0"/>
              <a:buChar char="•"/>
            </a:pPr>
            <a:r>
              <a:rPr lang="da-DK" dirty="0">
                <a:solidFill>
                  <a:schemeClr val="tx2"/>
                </a:solidFill>
              </a:rPr>
              <a:t>Skabe engagement og motivation blandt slutbrugere, ledelsen og driften.</a:t>
            </a:r>
          </a:p>
          <a:p>
            <a:pPr marL="742950" lvl="1" indent="-285750">
              <a:lnSpc>
                <a:spcPct val="100000"/>
              </a:lnSpc>
              <a:buFont typeface="Arial" panose="020B0604020202020204" pitchFamily="34" charset="0"/>
              <a:buChar char="•"/>
            </a:pPr>
            <a:r>
              <a:rPr lang="da-DK" dirty="0">
                <a:solidFill>
                  <a:schemeClr val="tx2"/>
                </a:solidFill>
              </a:rPr>
              <a:t>Understøtte samarbejdet mellem FM-niveauer (operationelt, taktisk og strategisk)​.</a:t>
            </a:r>
          </a:p>
          <a:p>
            <a:pPr>
              <a:lnSpc>
                <a:spcPct val="100000"/>
              </a:lnSpc>
            </a:pPr>
            <a:br>
              <a:rPr lang="da-DK" dirty="0">
                <a:solidFill>
                  <a:schemeClr val="tx2"/>
                </a:solidFill>
              </a:rPr>
            </a:br>
            <a:r>
              <a:rPr lang="da-DK" dirty="0">
                <a:solidFill>
                  <a:schemeClr val="tx2"/>
                </a:solidFill>
              </a:rPr>
              <a:t>For at kommunikationen skal opnå sit fulde potentiale, er det en god </a:t>
            </a:r>
            <a:br>
              <a:rPr lang="da-DK" dirty="0">
                <a:solidFill>
                  <a:schemeClr val="tx2"/>
                </a:solidFill>
              </a:rPr>
            </a:br>
            <a:r>
              <a:rPr lang="da-DK" dirty="0">
                <a:solidFill>
                  <a:schemeClr val="tx2"/>
                </a:solidFill>
              </a:rPr>
              <a:t>idé at se nærmere på strategier til formidling.</a:t>
            </a:r>
            <a:endParaRPr lang="da-DK" dirty="0"/>
          </a:p>
        </p:txBody>
      </p:sp>
      <p:sp>
        <p:nvSpPr>
          <p:cNvPr id="4" name="Pladsholder til tekst 3">
            <a:extLst>
              <a:ext uri="{FF2B5EF4-FFF2-40B4-BE49-F238E27FC236}">
                <a16:creationId xmlns:a16="http://schemas.microsoft.com/office/drawing/2014/main" id="{C6CA127C-9065-6D16-09D7-112B9467BB5A}"/>
              </a:ext>
            </a:extLst>
          </p:cNvPr>
          <p:cNvSpPr txBox="1">
            <a:spLocks/>
          </p:cNvSpPr>
          <p:nvPr/>
        </p:nvSpPr>
        <p:spPr>
          <a:xfrm>
            <a:off x="838198" y="5783263"/>
            <a:ext cx="4439920" cy="315157"/>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1000" dirty="0">
                <a:solidFill>
                  <a:schemeClr val="accent1"/>
                </a:solidFill>
                <a:cs typeface="Archivo" pitchFamily="2" charset="77"/>
              </a:rPr>
              <a:t>(Johansson, 2017; Johansson, 2020a; Johansson, 2020b) </a:t>
            </a:r>
          </a:p>
        </p:txBody>
      </p:sp>
    </p:spTree>
    <p:extLst>
      <p:ext uri="{BB962C8B-B14F-4D97-AF65-F5344CB8AC3E}">
        <p14:creationId xmlns:p14="http://schemas.microsoft.com/office/powerpoint/2010/main" val="223922854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210EE4-3AA8-1C48-2911-DF2F4CD95219}"/>
              </a:ext>
            </a:extLst>
          </p:cNvPr>
          <p:cNvSpPr>
            <a:spLocks noGrp="1"/>
          </p:cNvSpPr>
          <p:nvPr>
            <p:ph type="ctrTitle"/>
          </p:nvPr>
        </p:nvSpPr>
        <p:spPr>
          <a:xfrm>
            <a:off x="1524000" y="1122363"/>
            <a:ext cx="9144000" cy="841904"/>
          </a:xfrm>
        </p:spPr>
        <p:txBody>
          <a:bodyPr>
            <a:normAutofit/>
          </a:bodyPr>
          <a:lstStyle/>
          <a:p>
            <a:r>
              <a:rPr lang="da-DK" sz="5400" dirty="0">
                <a:cs typeface="Archivo Medium" pitchFamily="2" charset="77"/>
              </a:rPr>
              <a:t>Fra budskab til handling</a:t>
            </a:r>
          </a:p>
        </p:txBody>
      </p:sp>
      <p:sp>
        <p:nvSpPr>
          <p:cNvPr id="3" name="Undertitel 2">
            <a:extLst>
              <a:ext uri="{FF2B5EF4-FFF2-40B4-BE49-F238E27FC236}">
                <a16:creationId xmlns:a16="http://schemas.microsoft.com/office/drawing/2014/main" id="{3AE5A416-613D-EA0E-C5F2-3E2E4662F4FE}"/>
              </a:ext>
            </a:extLst>
          </p:cNvPr>
          <p:cNvSpPr>
            <a:spLocks noGrp="1"/>
          </p:cNvSpPr>
          <p:nvPr>
            <p:ph type="subTitle" idx="1"/>
          </p:nvPr>
        </p:nvSpPr>
        <p:spPr>
          <a:xfrm>
            <a:off x="2201333" y="2044172"/>
            <a:ext cx="7789333" cy="665161"/>
          </a:xfrm>
        </p:spPr>
        <p:txBody>
          <a:bodyPr/>
          <a:lstStyle/>
          <a:p>
            <a:r>
              <a:rPr lang="da-DK" sz="1400" dirty="0"/>
              <a:t>AIDA er en klassisk model til at forstå, hvordan man opbygger effektiv kommunikation, der skaber engagement og adfærd:</a:t>
            </a:r>
          </a:p>
        </p:txBody>
      </p:sp>
      <p:sp>
        <p:nvSpPr>
          <p:cNvPr id="4" name="Pladsholder til slidenummer 3">
            <a:extLst>
              <a:ext uri="{FF2B5EF4-FFF2-40B4-BE49-F238E27FC236}">
                <a16:creationId xmlns:a16="http://schemas.microsoft.com/office/drawing/2014/main" id="{706860C9-617C-5E7B-853A-937FBEBA4ED1}"/>
              </a:ext>
            </a:extLst>
          </p:cNvPr>
          <p:cNvSpPr>
            <a:spLocks noGrp="1"/>
          </p:cNvSpPr>
          <p:nvPr>
            <p:ph type="sldNum" sz="quarter" idx="12"/>
          </p:nvPr>
        </p:nvSpPr>
        <p:spPr/>
        <p:txBody>
          <a:bodyPr/>
          <a:lstStyle/>
          <a:p>
            <a:r>
              <a:rPr lang="da-DK" sz="1000" dirty="0">
                <a:solidFill>
                  <a:schemeClr val="accent1"/>
                </a:solidFill>
                <a:cs typeface="Archivo" pitchFamily="2" charset="77"/>
              </a:rPr>
              <a:t>(</a:t>
            </a:r>
            <a:r>
              <a:rPr lang="da-DK" sz="1000" dirty="0" err="1">
                <a:solidFill>
                  <a:schemeClr val="accent1"/>
                </a:solidFill>
                <a:cs typeface="Archivo" pitchFamily="2" charset="77"/>
              </a:rPr>
              <a:t>Kotler</a:t>
            </a:r>
            <a:r>
              <a:rPr lang="da-DK" sz="1000" dirty="0">
                <a:solidFill>
                  <a:schemeClr val="accent1"/>
                </a:solidFill>
                <a:cs typeface="Archivo" pitchFamily="2" charset="77"/>
              </a:rPr>
              <a:t> &amp; Armstrong, 2018)</a:t>
            </a:r>
          </a:p>
        </p:txBody>
      </p:sp>
      <p:graphicFrame>
        <p:nvGraphicFramePr>
          <p:cNvPr id="5" name="Tabel 4">
            <a:extLst>
              <a:ext uri="{FF2B5EF4-FFF2-40B4-BE49-F238E27FC236}">
                <a16:creationId xmlns:a16="http://schemas.microsoft.com/office/drawing/2014/main" id="{291E22F2-7C4E-CC07-BDFB-1D089AB51422}"/>
              </a:ext>
            </a:extLst>
          </p:cNvPr>
          <p:cNvGraphicFramePr>
            <a:graphicFrameLocks noGrp="1"/>
          </p:cNvGraphicFramePr>
          <p:nvPr>
            <p:extLst>
              <p:ext uri="{D42A27DB-BD31-4B8C-83A1-F6EECF244321}">
                <p14:modId xmlns:p14="http://schemas.microsoft.com/office/powerpoint/2010/main" val="2864758495"/>
              </p:ext>
            </p:extLst>
          </p:nvPr>
        </p:nvGraphicFramePr>
        <p:xfrm>
          <a:off x="1623146" y="2813766"/>
          <a:ext cx="9044854" cy="3311508"/>
        </p:xfrm>
        <a:graphic>
          <a:graphicData uri="http://schemas.openxmlformats.org/drawingml/2006/table">
            <a:tbl>
              <a:tblPr/>
              <a:tblGrid>
                <a:gridCol w="2007950">
                  <a:extLst>
                    <a:ext uri="{9D8B030D-6E8A-4147-A177-3AD203B41FA5}">
                      <a16:colId xmlns:a16="http://schemas.microsoft.com/office/drawing/2014/main" val="290070550"/>
                    </a:ext>
                  </a:extLst>
                </a:gridCol>
                <a:gridCol w="7036904">
                  <a:extLst>
                    <a:ext uri="{9D8B030D-6E8A-4147-A177-3AD203B41FA5}">
                      <a16:colId xmlns:a16="http://schemas.microsoft.com/office/drawing/2014/main" val="3692131346"/>
                    </a:ext>
                  </a:extLst>
                </a:gridCol>
              </a:tblGrid>
              <a:tr h="596374">
                <a:tc>
                  <a:txBody>
                    <a:bodyPr/>
                    <a:lstStyle/>
                    <a:p>
                      <a:pPr>
                        <a:lnSpc>
                          <a:spcPct val="114000"/>
                        </a:lnSpc>
                      </a:pPr>
                      <a:r>
                        <a:rPr lang="da-DK" sz="1300" b="1" i="0" dirty="0"/>
                        <a:t>A</a:t>
                      </a:r>
                      <a:r>
                        <a:rPr lang="da-DK" sz="1300" i="0" dirty="0"/>
                        <a:t> -Attention</a:t>
                      </a:r>
                      <a:br>
                        <a:rPr lang="da-DK" sz="1300" i="0" dirty="0"/>
                      </a:br>
                      <a:r>
                        <a:rPr lang="da-DK" sz="1300" i="0" dirty="0"/>
                        <a:t>(Opmærksomhed)</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marL="0" marR="0" indent="0" algn="l" defTabSz="914400" rtl="0" eaLnBrk="1" fontAlgn="auto" latinLnBrk="0" hangingPunct="1">
                        <a:lnSpc>
                          <a:spcPct val="114000"/>
                        </a:lnSpc>
                        <a:spcBef>
                          <a:spcPts val="0"/>
                        </a:spcBef>
                        <a:spcAft>
                          <a:spcPts val="0"/>
                        </a:spcAft>
                        <a:buClrTx/>
                        <a:buSzTx/>
                        <a:buFontTx/>
                        <a:buNone/>
                        <a:tabLst/>
                        <a:defRPr/>
                      </a:pPr>
                      <a:r>
                        <a:rPr lang="da-DK" sz="1300" dirty="0"/>
                        <a:t>Fang modtagerens opmærksomhed med et visuelt element, en overraskende pointe eller relevant problemstilling.</a:t>
                      </a:r>
                      <a:br>
                        <a:rPr lang="da-DK" sz="1300" dirty="0"/>
                      </a:br>
                      <a:r>
                        <a:rPr lang="da-DK" sz="1300" dirty="0"/>
                        <a:t>Eks. </a:t>
                      </a:r>
                      <a:r>
                        <a:rPr lang="da-DK" sz="1300" i="1" dirty="0"/>
                        <a:t>”</a:t>
                      </a:r>
                      <a:r>
                        <a:rPr lang="da-DK" sz="1400" i="1" dirty="0"/>
                        <a:t>Bliv kontorets lyseslukker – på den gode måde.”</a:t>
                      </a:r>
                      <a:endParaRPr lang="da-DK" sz="1300" i="1" dirty="0"/>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350086584"/>
                  </a:ext>
                </a:extLst>
              </a:tr>
              <a:tr h="596374">
                <a:tc>
                  <a:txBody>
                    <a:bodyPr/>
                    <a:lstStyle/>
                    <a:p>
                      <a:pPr>
                        <a:lnSpc>
                          <a:spcPct val="114000"/>
                        </a:lnSpc>
                      </a:pPr>
                      <a:r>
                        <a:rPr lang="da-DK" sz="1300" b="1" i="0" dirty="0"/>
                        <a:t>I</a:t>
                      </a:r>
                      <a:r>
                        <a:rPr lang="da-DK" sz="1300" i="0" dirty="0"/>
                        <a:t> – </a:t>
                      </a:r>
                      <a:r>
                        <a:rPr lang="da-DK" sz="1300" i="0" dirty="0" err="1"/>
                        <a:t>Interest</a:t>
                      </a:r>
                      <a:r>
                        <a:rPr lang="da-DK" sz="1300" i="0" dirty="0"/>
                        <a:t> </a:t>
                      </a:r>
                      <a:br>
                        <a:rPr lang="da-DK" sz="1300" i="0" dirty="0"/>
                      </a:br>
                      <a:r>
                        <a:rPr lang="da-DK" sz="1300" i="0" dirty="0"/>
                        <a:t>(Interesse)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a:lnSpc>
                          <a:spcPct val="114000"/>
                        </a:lnSpc>
                      </a:pPr>
                      <a:r>
                        <a:rPr lang="da-DK" sz="1300" dirty="0"/>
                        <a:t>Væk interesse ved at vise, hvordan budskabet er relevant for målgruppen, fx ved at pege på en daglig udfordring.</a:t>
                      </a:r>
                    </a:p>
                    <a:p>
                      <a:pPr marL="0" marR="0" indent="0" algn="l" defTabSz="914400" rtl="0" eaLnBrk="1" fontAlgn="auto" latinLnBrk="0" hangingPunct="1">
                        <a:lnSpc>
                          <a:spcPct val="114000"/>
                        </a:lnSpc>
                        <a:spcBef>
                          <a:spcPts val="0"/>
                        </a:spcBef>
                        <a:spcAft>
                          <a:spcPts val="0"/>
                        </a:spcAft>
                        <a:buClrTx/>
                        <a:buSzTx/>
                        <a:buFontTx/>
                        <a:buNone/>
                        <a:tabLst/>
                        <a:defRPr/>
                      </a:pPr>
                      <a:r>
                        <a:rPr lang="da-DK" sz="1300" dirty="0"/>
                        <a:t>Eks</a:t>
                      </a:r>
                      <a:r>
                        <a:rPr lang="da-DK" sz="1300" i="1" dirty="0"/>
                        <a:t>. ”På vores kontor står lyset tændt natten 4 ud af 10 dage om ugen - det er nok til oplade 40 mobiltelefoner om ugen.”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2522092517"/>
                  </a:ext>
                </a:extLst>
              </a:tr>
              <a:tr h="596374">
                <a:tc>
                  <a:txBody>
                    <a:bodyPr/>
                    <a:lstStyle/>
                    <a:p>
                      <a:pPr>
                        <a:lnSpc>
                          <a:spcPct val="114000"/>
                        </a:lnSpc>
                      </a:pPr>
                      <a:r>
                        <a:rPr lang="da-DK" sz="1300" b="1" i="0" dirty="0"/>
                        <a:t>D</a:t>
                      </a:r>
                      <a:r>
                        <a:rPr lang="da-DK" sz="1300" i="0" dirty="0"/>
                        <a:t> – Desire </a:t>
                      </a:r>
                      <a:br>
                        <a:rPr lang="da-DK" sz="1300" i="0" dirty="0"/>
                      </a:br>
                      <a:r>
                        <a:rPr lang="da-DK" sz="1300" i="0" dirty="0"/>
                        <a:t>(Ønske)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a:lnSpc>
                          <a:spcPct val="114000"/>
                        </a:lnSpc>
                      </a:pPr>
                      <a:r>
                        <a:rPr lang="da-DK" sz="1300" dirty="0"/>
                        <a:t>Skab et ønske om at engagere sig. Vis fordele, løsninger eller værdi for modtageren (komfort, fællesskab, bæredygtighed).</a:t>
                      </a:r>
                    </a:p>
                    <a:p>
                      <a:pPr marL="0" marR="0" indent="0" algn="l" defTabSz="914400" rtl="0" eaLnBrk="1" fontAlgn="auto" latinLnBrk="0" hangingPunct="1">
                        <a:lnSpc>
                          <a:spcPct val="114000"/>
                        </a:lnSpc>
                        <a:spcBef>
                          <a:spcPts val="0"/>
                        </a:spcBef>
                        <a:spcAft>
                          <a:spcPts val="0"/>
                        </a:spcAft>
                        <a:buClrTx/>
                        <a:buSzTx/>
                        <a:buFontTx/>
                        <a:buNone/>
                        <a:tabLst/>
                        <a:defRPr/>
                      </a:pPr>
                      <a:r>
                        <a:rPr lang="da-DK" sz="1300" dirty="0"/>
                        <a:t>Eks. </a:t>
                      </a:r>
                      <a:r>
                        <a:rPr lang="da-DK" sz="1300" i="1" dirty="0"/>
                        <a:t>"Når du slukker lyset, er du med til at frigøre energi og penge, som kan bruges på det, der faktisk skaber værdi i hverdagen.”</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3002222475"/>
                  </a:ext>
                </a:extLst>
              </a:tr>
              <a:tr h="596374">
                <a:tc>
                  <a:txBody>
                    <a:bodyPr/>
                    <a:lstStyle/>
                    <a:p>
                      <a:pPr>
                        <a:lnSpc>
                          <a:spcPct val="114000"/>
                        </a:lnSpc>
                      </a:pPr>
                      <a:r>
                        <a:rPr lang="da-DK" sz="1300" b="1" i="0" dirty="0"/>
                        <a:t>A</a:t>
                      </a:r>
                      <a:r>
                        <a:rPr lang="da-DK" sz="1300" i="0" dirty="0"/>
                        <a:t> – Action </a:t>
                      </a:r>
                      <a:br>
                        <a:rPr lang="da-DK" sz="1300" i="0" dirty="0"/>
                      </a:br>
                      <a:r>
                        <a:rPr lang="da-DK" sz="1300" i="0" dirty="0"/>
                        <a:t>(Handling)</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a:lnSpc>
                          <a:spcPct val="114000"/>
                        </a:lnSpc>
                      </a:pPr>
                      <a:r>
                        <a:rPr lang="da-DK" sz="1300" dirty="0"/>
                        <a:t>Afslut med en klar opfordring til handling.</a:t>
                      </a:r>
                    </a:p>
                    <a:p>
                      <a:pPr marL="0" marR="0" indent="0" algn="l" defTabSz="914400" rtl="0" eaLnBrk="1" fontAlgn="auto" latinLnBrk="0" hangingPunct="1">
                        <a:lnSpc>
                          <a:spcPct val="114000"/>
                        </a:lnSpc>
                        <a:spcBef>
                          <a:spcPts val="0"/>
                        </a:spcBef>
                        <a:spcAft>
                          <a:spcPts val="0"/>
                        </a:spcAft>
                        <a:buClrTx/>
                        <a:buSzTx/>
                        <a:buFontTx/>
                        <a:buNone/>
                        <a:tabLst/>
                        <a:defRPr/>
                      </a:pPr>
                      <a:r>
                        <a:rPr lang="da-DK" sz="1300" dirty="0"/>
                        <a:t>Eks. </a:t>
                      </a:r>
                      <a:r>
                        <a:rPr lang="da-DK" sz="1300" i="1" dirty="0"/>
                        <a:t>"Sluk lyset, når du forlader rummet – hver gang. Det gør en forskel!"</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tcPr>
                </a:tc>
                <a:extLst>
                  <a:ext uri="{0D108BD9-81ED-4DB2-BD59-A6C34878D82A}">
                    <a16:rowId xmlns:a16="http://schemas.microsoft.com/office/drawing/2014/main" val="1665698467"/>
                  </a:ext>
                </a:extLst>
              </a:tr>
            </a:tbl>
          </a:graphicData>
        </a:graphic>
      </p:graphicFrame>
    </p:spTree>
    <p:extLst>
      <p:ext uri="{BB962C8B-B14F-4D97-AF65-F5344CB8AC3E}">
        <p14:creationId xmlns:p14="http://schemas.microsoft.com/office/powerpoint/2010/main" val="270763660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A563322-0A0D-EC4B-7AC3-583DFA2D6EB4}"/>
              </a:ext>
            </a:extLst>
          </p:cNvPr>
          <p:cNvSpPr>
            <a:spLocks noGrp="1"/>
          </p:cNvSpPr>
          <p:nvPr>
            <p:ph type="body" sz="half" idx="4294967295"/>
          </p:nvPr>
        </p:nvSpPr>
        <p:spPr>
          <a:xfrm>
            <a:off x="2647423" y="1879594"/>
            <a:ext cx="6897154" cy="452437"/>
          </a:xfrm>
        </p:spPr>
        <p:txBody>
          <a:bodyPr/>
          <a:lstStyle/>
          <a:p>
            <a:pPr algn="ctr"/>
            <a:r>
              <a:rPr lang="da-DK" dirty="0"/>
              <a:t>Her er fire nøgleelementer fra dette modul, der styrker kommunikationen i drifts- og bæredygtighedssammenhænge:</a:t>
            </a:r>
          </a:p>
        </p:txBody>
      </p:sp>
      <p:sp>
        <p:nvSpPr>
          <p:cNvPr id="3" name="Titel 2">
            <a:extLst>
              <a:ext uri="{FF2B5EF4-FFF2-40B4-BE49-F238E27FC236}">
                <a16:creationId xmlns:a16="http://schemas.microsoft.com/office/drawing/2014/main" id="{9A54621A-D56C-8B87-FD5C-B598046D58E6}"/>
              </a:ext>
            </a:extLst>
          </p:cNvPr>
          <p:cNvSpPr>
            <a:spLocks noGrp="1"/>
          </p:cNvSpPr>
          <p:nvPr>
            <p:ph type="title" idx="4294967295"/>
          </p:nvPr>
        </p:nvSpPr>
        <p:spPr>
          <a:xfrm>
            <a:off x="1005068" y="1146589"/>
            <a:ext cx="10238663" cy="637055"/>
          </a:xfrm>
        </p:spPr>
        <p:txBody>
          <a:bodyPr>
            <a:noAutofit/>
          </a:bodyPr>
          <a:lstStyle/>
          <a:p>
            <a:pPr algn="ctr"/>
            <a:r>
              <a:rPr lang="da-DK" dirty="0">
                <a:cs typeface="Archivo Medium" pitchFamily="2" charset="77"/>
              </a:rPr>
              <a:t>4 elementer i kommunikationen</a:t>
            </a:r>
          </a:p>
        </p:txBody>
      </p:sp>
      <p:sp>
        <p:nvSpPr>
          <p:cNvPr id="16" name="Afrundet rektangel 15">
            <a:extLst>
              <a:ext uri="{FF2B5EF4-FFF2-40B4-BE49-F238E27FC236}">
                <a16:creationId xmlns:a16="http://schemas.microsoft.com/office/drawing/2014/main" id="{C4DA5D2B-6CF3-651C-5E07-72998F498AF6}"/>
              </a:ext>
            </a:extLst>
          </p:cNvPr>
          <p:cNvSpPr/>
          <p:nvPr/>
        </p:nvSpPr>
        <p:spPr>
          <a:xfrm>
            <a:off x="1005068" y="2644838"/>
            <a:ext cx="2441115" cy="3392349"/>
          </a:xfrm>
          <a:prstGeom prst="roundRect">
            <a:avLst>
              <a:gd name="adj" fmla="val 444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da-DK" sz="1400" b="1" i="0" u="none" strike="noStrike" kern="1200" cap="none" spc="0" normalizeH="0" baseline="0" noProof="0" dirty="0">
                <a:ln>
                  <a:noFill/>
                </a:ln>
                <a:solidFill>
                  <a:schemeClr val="accent1"/>
                </a:solidFill>
                <a:effectLst/>
                <a:uLnTx/>
                <a:uFillTx/>
                <a:cs typeface="Archivo" pitchFamily="2" charset="77"/>
              </a:rPr>
              <a:t>Tilpasning til målgruppe</a:t>
            </a:r>
          </a:p>
          <a:p>
            <a:pPr>
              <a:lnSpc>
                <a:spcPct val="114000"/>
              </a:lnSpc>
            </a:pPr>
            <a:r>
              <a:rPr lang="da-DK" sz="1400" dirty="0">
                <a:solidFill>
                  <a:srgbClr val="013738"/>
                </a:solidFill>
              </a:rPr>
              <a:t>Identificér målgruppen og deres behov og hvilket ”sprog” de taler. Eks.:</a:t>
            </a:r>
            <a:br>
              <a:rPr lang="da-DK" sz="1400" dirty="0">
                <a:solidFill>
                  <a:srgbClr val="013738"/>
                </a:solidFill>
              </a:rPr>
            </a:br>
            <a:r>
              <a:rPr lang="da-DK" sz="1400" dirty="0">
                <a:solidFill>
                  <a:srgbClr val="013738"/>
                </a:solidFill>
              </a:rPr>
              <a:t>- </a:t>
            </a:r>
            <a:r>
              <a:rPr lang="da-DK" sz="1400" b="1" dirty="0">
                <a:solidFill>
                  <a:srgbClr val="013738"/>
                </a:solidFill>
              </a:rPr>
              <a:t>Slutbrugere</a:t>
            </a:r>
            <a:r>
              <a:rPr lang="da-DK" sz="1400" dirty="0">
                <a:solidFill>
                  <a:srgbClr val="013738"/>
                </a:solidFill>
              </a:rPr>
              <a:t>: Fokus på enkelthed og relevans.</a:t>
            </a:r>
            <a:br>
              <a:rPr lang="da-DK" sz="1400" dirty="0">
                <a:solidFill>
                  <a:srgbClr val="013738"/>
                </a:solidFill>
              </a:rPr>
            </a:br>
            <a:r>
              <a:rPr lang="da-DK" sz="1400" dirty="0">
                <a:solidFill>
                  <a:srgbClr val="013738"/>
                </a:solidFill>
              </a:rPr>
              <a:t>- </a:t>
            </a:r>
            <a:r>
              <a:rPr lang="da-DK" sz="1400" b="1" dirty="0">
                <a:solidFill>
                  <a:srgbClr val="013738"/>
                </a:solidFill>
              </a:rPr>
              <a:t>Driftspersonale</a:t>
            </a:r>
            <a:r>
              <a:rPr lang="da-DK" sz="1400" dirty="0">
                <a:solidFill>
                  <a:srgbClr val="013738"/>
                </a:solidFill>
              </a:rPr>
              <a:t> (operationelt): Teknisk og praktisk information.</a:t>
            </a:r>
            <a:br>
              <a:rPr lang="da-DK" sz="1400" dirty="0">
                <a:solidFill>
                  <a:srgbClr val="013738"/>
                </a:solidFill>
              </a:rPr>
            </a:br>
            <a:r>
              <a:rPr lang="da-DK" sz="1400" dirty="0">
                <a:solidFill>
                  <a:srgbClr val="013738"/>
                </a:solidFill>
              </a:rPr>
              <a:t>-  </a:t>
            </a:r>
            <a:r>
              <a:rPr lang="da-DK" sz="1400" b="1" dirty="0">
                <a:solidFill>
                  <a:srgbClr val="013738"/>
                </a:solidFill>
              </a:rPr>
              <a:t>Strategisk ledelse</a:t>
            </a:r>
            <a:r>
              <a:rPr lang="da-DK" sz="1400" dirty="0">
                <a:solidFill>
                  <a:srgbClr val="013738"/>
                </a:solidFill>
              </a:rPr>
              <a:t>: Resultater og økonomisk perspektiv.</a:t>
            </a:r>
            <a:endParaRPr lang="da-DK" sz="1400" b="1" dirty="0">
              <a:solidFill>
                <a:srgbClr val="013738"/>
              </a:solidFill>
            </a:endParaRPr>
          </a:p>
        </p:txBody>
      </p:sp>
      <p:sp>
        <p:nvSpPr>
          <p:cNvPr id="17" name="Afrundet rektangel 16">
            <a:extLst>
              <a:ext uri="{FF2B5EF4-FFF2-40B4-BE49-F238E27FC236}">
                <a16:creationId xmlns:a16="http://schemas.microsoft.com/office/drawing/2014/main" id="{3CA2F1AA-26CF-E501-5CF1-D26C0EB98986}"/>
              </a:ext>
            </a:extLst>
          </p:cNvPr>
          <p:cNvSpPr/>
          <p:nvPr/>
        </p:nvSpPr>
        <p:spPr>
          <a:xfrm>
            <a:off x="3654885" y="2644837"/>
            <a:ext cx="2441115" cy="3392349"/>
          </a:xfrm>
          <a:prstGeom prst="roundRect">
            <a:avLst>
              <a:gd name="adj" fmla="val 444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lvl="0">
              <a:lnSpc>
                <a:spcPct val="114000"/>
              </a:lnSpc>
            </a:pPr>
            <a:r>
              <a:rPr lang="da-DK" sz="1400" b="1" dirty="0">
                <a:solidFill>
                  <a:schemeClr val="accent1"/>
                </a:solidFill>
              </a:rPr>
              <a:t>Løbende opfølgning</a:t>
            </a:r>
          </a:p>
          <a:p>
            <a:pPr lvl="0">
              <a:lnSpc>
                <a:spcPct val="114000"/>
              </a:lnSpc>
            </a:pPr>
            <a:r>
              <a:rPr lang="da-DK" sz="1400" dirty="0">
                <a:solidFill>
                  <a:srgbClr val="013738"/>
                </a:solidFill>
              </a:rPr>
              <a:t>Kommunikér ikke kun en gang – gentag, modtag feedback og inputs og evaluer løbende.</a:t>
            </a:r>
          </a:p>
          <a:p>
            <a:pPr lvl="0">
              <a:lnSpc>
                <a:spcPct val="114000"/>
              </a:lnSpc>
            </a:pPr>
            <a:r>
              <a:rPr lang="da-DK" sz="1400" dirty="0">
                <a:solidFill>
                  <a:srgbClr val="013738"/>
                </a:solidFill>
              </a:rPr>
              <a:t>Inkludér kanaler, hvor målgruppen kan give tilbagemeldinger. </a:t>
            </a:r>
          </a:p>
          <a:p>
            <a:pPr lvl="0">
              <a:lnSpc>
                <a:spcPct val="114000"/>
              </a:lnSpc>
            </a:pPr>
            <a:endParaRPr lang="da-DK" sz="1400" dirty="0">
              <a:solidFill>
                <a:srgbClr val="013738"/>
              </a:solidFill>
            </a:endParaRPr>
          </a:p>
          <a:p>
            <a:pPr lvl="0">
              <a:lnSpc>
                <a:spcPct val="114000"/>
              </a:lnSpc>
            </a:pPr>
            <a:r>
              <a:rPr lang="da-DK" sz="1400" dirty="0">
                <a:solidFill>
                  <a:srgbClr val="013738"/>
                </a:solidFill>
              </a:rPr>
              <a:t>Sæt tid af til dialog, og indarbejd det i jeres processer.</a:t>
            </a:r>
          </a:p>
        </p:txBody>
      </p:sp>
      <p:sp>
        <p:nvSpPr>
          <p:cNvPr id="18" name="Afrundet rektangel 17">
            <a:extLst>
              <a:ext uri="{FF2B5EF4-FFF2-40B4-BE49-F238E27FC236}">
                <a16:creationId xmlns:a16="http://schemas.microsoft.com/office/drawing/2014/main" id="{6354D146-2412-95D1-3E16-84D5089B3C4C}"/>
              </a:ext>
            </a:extLst>
          </p:cNvPr>
          <p:cNvSpPr/>
          <p:nvPr/>
        </p:nvSpPr>
        <p:spPr>
          <a:xfrm>
            <a:off x="6304702" y="2644837"/>
            <a:ext cx="2441115" cy="3392349"/>
          </a:xfrm>
          <a:prstGeom prst="roundRect">
            <a:avLst>
              <a:gd name="adj" fmla="val 444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lvl="0">
              <a:lnSpc>
                <a:spcPct val="114000"/>
              </a:lnSpc>
            </a:pPr>
            <a:r>
              <a:rPr lang="da-DK" sz="1400" b="1" dirty="0">
                <a:solidFill>
                  <a:schemeClr val="accent1"/>
                </a:solidFill>
              </a:rPr>
              <a:t>Klarhed og gennemsigtighed</a:t>
            </a:r>
          </a:p>
          <a:p>
            <a:pPr lvl="0">
              <a:lnSpc>
                <a:spcPct val="114000"/>
              </a:lnSpc>
            </a:pPr>
            <a:r>
              <a:rPr lang="da-DK" sz="1400" dirty="0">
                <a:solidFill>
                  <a:srgbClr val="013738"/>
                </a:solidFill>
              </a:rPr>
              <a:t>Sørg for, at kommunikationen er letforståelig og specifik.</a:t>
            </a:r>
          </a:p>
          <a:p>
            <a:pPr lvl="0">
              <a:lnSpc>
                <a:spcPct val="114000"/>
              </a:lnSpc>
            </a:pPr>
            <a:endParaRPr lang="da-DK" sz="1400" dirty="0">
              <a:solidFill>
                <a:srgbClr val="013738"/>
              </a:solidFill>
            </a:endParaRPr>
          </a:p>
          <a:p>
            <a:pPr lvl="0">
              <a:lnSpc>
                <a:spcPct val="114000"/>
              </a:lnSpc>
            </a:pPr>
            <a:r>
              <a:rPr lang="da-DK" sz="1400" dirty="0">
                <a:solidFill>
                  <a:srgbClr val="013738"/>
                </a:solidFill>
              </a:rPr>
              <a:t>Brug af digitale værktøjer som apps og interaktive platforme kan gøre komplekse budskaber mere tilgængelige​.</a:t>
            </a:r>
          </a:p>
        </p:txBody>
      </p:sp>
      <p:sp>
        <p:nvSpPr>
          <p:cNvPr id="7" name="Afrundet rektangel 6">
            <a:extLst>
              <a:ext uri="{FF2B5EF4-FFF2-40B4-BE49-F238E27FC236}">
                <a16:creationId xmlns:a16="http://schemas.microsoft.com/office/drawing/2014/main" id="{8F36388E-4B0C-10E5-9353-3AF6BDE7E091}"/>
              </a:ext>
            </a:extLst>
          </p:cNvPr>
          <p:cNvSpPr/>
          <p:nvPr/>
        </p:nvSpPr>
        <p:spPr>
          <a:xfrm>
            <a:off x="8954519" y="2644837"/>
            <a:ext cx="2441115" cy="3392349"/>
          </a:xfrm>
          <a:prstGeom prst="roundRect">
            <a:avLst>
              <a:gd name="adj" fmla="val 4445"/>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lIns="108000" tIns="108000" rIns="108000" bIns="108000" rtlCol="0" anchor="t"/>
          <a:lstStyle/>
          <a:p>
            <a:pPr marL="0" marR="0" lvl="0" indent="0" algn="l" defTabSz="457200" rtl="0" eaLnBrk="1" fontAlgn="auto" latinLnBrk="0" hangingPunct="1">
              <a:lnSpc>
                <a:spcPct val="114000"/>
              </a:lnSpc>
              <a:spcBef>
                <a:spcPts val="0"/>
              </a:spcBef>
              <a:spcAft>
                <a:spcPts val="0"/>
              </a:spcAft>
              <a:buClrTx/>
              <a:buSzTx/>
              <a:buFontTx/>
              <a:buNone/>
              <a:tabLst/>
              <a:defRPr/>
            </a:pPr>
            <a:r>
              <a:rPr kumimoji="0" lang="da-DK" sz="1400" b="1" i="0" u="none" strike="noStrike" kern="1200" cap="none" spc="0" normalizeH="0" baseline="0" noProof="0" dirty="0">
                <a:ln>
                  <a:noFill/>
                </a:ln>
                <a:solidFill>
                  <a:schemeClr val="accent1"/>
                </a:solidFill>
                <a:effectLst/>
                <a:uLnTx/>
                <a:uFillTx/>
                <a:cs typeface="Archivo" pitchFamily="2" charset="77"/>
              </a:rPr>
              <a:t>Involvering og fællesskab</a:t>
            </a: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da-DK" sz="1400" i="0" u="none" strike="noStrike" kern="1200" cap="none" spc="0" normalizeH="0" baseline="0" noProof="0" dirty="0">
                <a:ln>
                  <a:noFill/>
                </a:ln>
                <a:solidFill>
                  <a:srgbClr val="003638"/>
                </a:solidFill>
                <a:effectLst/>
                <a:uLnTx/>
                <a:uFillTx/>
                <a:cs typeface="Archivo" pitchFamily="2" charset="77"/>
              </a:rPr>
              <a:t>Brug kommunikation til at invitere målgruppen i bæredygtighedsarbejde fx ved at involvere dem i idéudvikling og driftstiltag. </a:t>
            </a:r>
          </a:p>
          <a:p>
            <a:pPr marL="0" marR="0" lvl="0" indent="0" algn="l" defTabSz="457200" rtl="0" eaLnBrk="1" fontAlgn="auto" latinLnBrk="0" hangingPunct="1">
              <a:lnSpc>
                <a:spcPct val="114000"/>
              </a:lnSpc>
              <a:spcBef>
                <a:spcPts val="0"/>
              </a:spcBef>
              <a:spcAft>
                <a:spcPts val="0"/>
              </a:spcAft>
              <a:buClrTx/>
              <a:buSzTx/>
              <a:buFontTx/>
              <a:buNone/>
              <a:tabLst/>
              <a:defRPr/>
            </a:pPr>
            <a:endParaRPr kumimoji="0" lang="da-DK" sz="1400" i="0" u="none" strike="noStrike" kern="1200" cap="none" spc="0" normalizeH="0" baseline="0" noProof="0" dirty="0">
              <a:ln>
                <a:noFill/>
              </a:ln>
              <a:solidFill>
                <a:srgbClr val="003638"/>
              </a:solidFill>
              <a:effectLst/>
              <a:uLnTx/>
              <a:uFillTx/>
              <a:cs typeface="Archivo" pitchFamily="2" charset="77"/>
            </a:endParaRPr>
          </a:p>
          <a:p>
            <a:pPr marL="0" marR="0" lvl="0" indent="0" algn="l" defTabSz="457200" rtl="0" eaLnBrk="1" fontAlgn="auto" latinLnBrk="0" hangingPunct="1">
              <a:lnSpc>
                <a:spcPct val="114000"/>
              </a:lnSpc>
              <a:spcBef>
                <a:spcPts val="0"/>
              </a:spcBef>
              <a:spcAft>
                <a:spcPts val="0"/>
              </a:spcAft>
              <a:buClrTx/>
              <a:buSzTx/>
              <a:buFontTx/>
              <a:buNone/>
              <a:tabLst/>
              <a:defRPr/>
            </a:pPr>
            <a:r>
              <a:rPr kumimoji="0" lang="da-DK" sz="1400" i="0" u="none" strike="noStrike" kern="1200" cap="none" spc="0" normalizeH="0" baseline="0" noProof="0" dirty="0">
                <a:ln>
                  <a:noFill/>
                </a:ln>
                <a:solidFill>
                  <a:srgbClr val="003638"/>
                </a:solidFill>
                <a:effectLst/>
                <a:uLnTx/>
                <a:uFillTx/>
                <a:cs typeface="Archivo" pitchFamily="2" charset="77"/>
              </a:rPr>
              <a:t>Involvering styrker fællesskab, ejerskab og motivation.</a:t>
            </a:r>
          </a:p>
        </p:txBody>
      </p:sp>
      <p:sp>
        <p:nvSpPr>
          <p:cNvPr id="4" name="Pladsholder til tekst 1">
            <a:extLst>
              <a:ext uri="{FF2B5EF4-FFF2-40B4-BE49-F238E27FC236}">
                <a16:creationId xmlns:a16="http://schemas.microsoft.com/office/drawing/2014/main" id="{8B0B7115-5422-8B4F-958D-97374B6A3D0C}"/>
              </a:ext>
            </a:extLst>
          </p:cNvPr>
          <p:cNvSpPr>
            <a:spLocks noGrp="1"/>
          </p:cNvSpPr>
          <p:nvPr>
            <p:ph type="body" sz="half" idx="14"/>
          </p:nvPr>
        </p:nvSpPr>
        <p:spPr>
          <a:xfrm>
            <a:off x="7122161" y="6349993"/>
            <a:ext cx="4439920" cy="315157"/>
          </a:xfrm>
        </p:spPr>
        <p:txBody>
          <a:bodyPr/>
          <a:lstStyle/>
          <a:p>
            <a:r>
              <a:rPr lang="da-DK" dirty="0">
                <a:solidFill>
                  <a:schemeClr val="accent1"/>
                </a:solidFill>
              </a:rPr>
              <a:t>(Johansson, 2017; Johansson, 2020a; Johansson, 2020b) </a:t>
            </a:r>
          </a:p>
        </p:txBody>
      </p:sp>
    </p:spTree>
    <p:extLst>
      <p:ext uri="{BB962C8B-B14F-4D97-AF65-F5344CB8AC3E}">
        <p14:creationId xmlns:p14="http://schemas.microsoft.com/office/powerpoint/2010/main" val="21863950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8B0CE011-F3CA-3127-CD2F-399F86B396F4}"/>
              </a:ext>
            </a:extLst>
          </p:cNvPr>
          <p:cNvSpPr>
            <a:spLocks noGrp="1"/>
          </p:cNvSpPr>
          <p:nvPr>
            <p:ph type="body" sz="half" idx="13"/>
          </p:nvPr>
        </p:nvSpPr>
        <p:spPr>
          <a:xfrm>
            <a:off x="1005069" y="3055812"/>
            <a:ext cx="6341773" cy="3512169"/>
          </a:xfrm>
        </p:spPr>
        <p:txBody>
          <a:bodyPr/>
          <a:lstStyle/>
          <a:p>
            <a:pPr>
              <a:lnSpc>
                <a:spcPct val="150000"/>
              </a:lnSpc>
            </a:pPr>
            <a:r>
              <a:rPr lang="da-DK" dirty="0">
                <a:solidFill>
                  <a:srgbClr val="013738"/>
                </a:solidFill>
              </a:rPr>
              <a:t>I drifts- og bæredygtighedsarbejde er det afgørende, at kommunikationen er relevant, forståelig og tilpasset modtageren. </a:t>
            </a:r>
          </a:p>
          <a:p>
            <a:pPr>
              <a:lnSpc>
                <a:spcPct val="150000"/>
              </a:lnSpc>
            </a:pPr>
            <a:r>
              <a:rPr lang="da-DK" dirty="0">
                <a:solidFill>
                  <a:srgbClr val="013738"/>
                </a:solidFill>
              </a:rPr>
              <a:t>Processen til højre giver et simpelt overblik over de vigtigste trin i en proces, som man kan bruge, når FM’ere skal kommunikere om bæredygtighedsinitiativer.</a:t>
            </a:r>
            <a:endParaRPr lang="da-DK" dirty="0"/>
          </a:p>
        </p:txBody>
      </p:sp>
      <p:sp>
        <p:nvSpPr>
          <p:cNvPr id="3" name="Titel 2">
            <a:extLst>
              <a:ext uri="{FF2B5EF4-FFF2-40B4-BE49-F238E27FC236}">
                <a16:creationId xmlns:a16="http://schemas.microsoft.com/office/drawing/2014/main" id="{F62D0006-4550-7D9C-ABED-362AA3319236}"/>
              </a:ext>
            </a:extLst>
          </p:cNvPr>
          <p:cNvSpPr>
            <a:spLocks noGrp="1"/>
          </p:cNvSpPr>
          <p:nvPr>
            <p:ph type="title"/>
          </p:nvPr>
        </p:nvSpPr>
        <p:spPr>
          <a:xfrm>
            <a:off x="988935" y="1351371"/>
            <a:ext cx="6341774" cy="1325563"/>
          </a:xfrm>
        </p:spPr>
        <p:txBody>
          <a:bodyPr/>
          <a:lstStyle/>
          <a:p>
            <a:r>
              <a:rPr kumimoji="0" lang="da-DK" sz="4400" u="none" strike="noStrike" kern="1200" cap="none" spc="0" normalizeH="0" baseline="0" noProof="0" dirty="0">
                <a:ln>
                  <a:noFill/>
                </a:ln>
                <a:effectLst/>
                <a:uLnTx/>
                <a:uFillTx/>
                <a:cs typeface="Archivo Medium" pitchFamily="2" charset="77"/>
              </a:rPr>
              <a:t>Planlægning af kommunikation</a:t>
            </a:r>
            <a:endParaRPr lang="da-DK" dirty="0">
              <a:cs typeface="Archivo Medium" pitchFamily="2" charset="77"/>
            </a:endParaRPr>
          </a:p>
        </p:txBody>
      </p:sp>
      <p:sp>
        <p:nvSpPr>
          <p:cNvPr id="5" name="Rektangel 4">
            <a:extLst>
              <a:ext uri="{FF2B5EF4-FFF2-40B4-BE49-F238E27FC236}">
                <a16:creationId xmlns:a16="http://schemas.microsoft.com/office/drawing/2014/main" id="{8C04F29F-3325-5828-9420-458163ED5A6A}"/>
              </a:ext>
            </a:extLst>
          </p:cNvPr>
          <p:cNvSpPr/>
          <p:nvPr/>
        </p:nvSpPr>
        <p:spPr>
          <a:xfrm>
            <a:off x="8335763" y="1505648"/>
            <a:ext cx="3224184" cy="524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000"/>
              </a:lnSpc>
              <a:defRPr/>
            </a:pPr>
            <a:r>
              <a:rPr lang="da-DK" sz="1200" b="1" dirty="0">
                <a:solidFill>
                  <a:srgbClr val="003638"/>
                </a:solidFill>
                <a:cs typeface="Archivo" pitchFamily="2" charset="77"/>
              </a:rPr>
              <a:t>Planlæg</a:t>
            </a:r>
            <a:br>
              <a:rPr lang="da-DK" sz="1200" dirty="0">
                <a:solidFill>
                  <a:srgbClr val="003638"/>
                </a:solidFill>
                <a:cs typeface="Archivo" pitchFamily="2" charset="77"/>
              </a:rPr>
            </a:br>
            <a:r>
              <a:rPr lang="da-DK" sz="1200" dirty="0">
                <a:solidFill>
                  <a:srgbClr val="003638"/>
                </a:solidFill>
                <a:cs typeface="Archivo" pitchFamily="2" charset="77"/>
              </a:rPr>
              <a:t>Tænk over, hvad der skal kommunikeres, formålet, målgruppen og målet. Sæt mål og planlæg opfølgning.</a:t>
            </a:r>
          </a:p>
        </p:txBody>
      </p:sp>
      <p:sp>
        <p:nvSpPr>
          <p:cNvPr id="6" name="Rektangel 5">
            <a:extLst>
              <a:ext uri="{FF2B5EF4-FFF2-40B4-BE49-F238E27FC236}">
                <a16:creationId xmlns:a16="http://schemas.microsoft.com/office/drawing/2014/main" id="{CB813446-ACF6-F8ED-43BF-06F730DCDBBF}"/>
              </a:ext>
            </a:extLst>
          </p:cNvPr>
          <p:cNvSpPr/>
          <p:nvPr/>
        </p:nvSpPr>
        <p:spPr>
          <a:xfrm>
            <a:off x="8335762" y="2481507"/>
            <a:ext cx="3224183" cy="524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defRPr/>
            </a:pPr>
            <a:r>
              <a:rPr lang="da-DK" sz="1200" b="1" dirty="0">
                <a:solidFill>
                  <a:srgbClr val="013738"/>
                </a:solidFill>
              </a:rPr>
              <a:t>Tilpas</a:t>
            </a:r>
            <a:br>
              <a:rPr lang="da-DK" sz="1200" b="1" dirty="0">
                <a:solidFill>
                  <a:srgbClr val="013738"/>
                </a:solidFill>
              </a:rPr>
            </a:br>
            <a:r>
              <a:rPr lang="da-DK" sz="1200" dirty="0">
                <a:solidFill>
                  <a:srgbClr val="013738"/>
                </a:solidFill>
              </a:rPr>
              <a:t>Tilret budskab, sprog og kanal, så det passer til modtagerens behov og kontekst.</a:t>
            </a:r>
            <a:endParaRPr kumimoji="0" lang="da-DK" sz="1200" b="0" i="0" u="none" strike="noStrike" kern="1200" cap="none" spc="0" normalizeH="0" baseline="0" noProof="0" dirty="0">
              <a:ln>
                <a:noFill/>
              </a:ln>
              <a:solidFill>
                <a:srgbClr val="003638"/>
              </a:solidFill>
              <a:effectLst/>
              <a:uLnTx/>
              <a:uFillTx/>
              <a:ea typeface="+mn-ea"/>
              <a:cs typeface="Archivo" pitchFamily="2" charset="77"/>
            </a:endParaRPr>
          </a:p>
        </p:txBody>
      </p:sp>
      <p:sp>
        <p:nvSpPr>
          <p:cNvPr id="7" name="Rektangel 6">
            <a:extLst>
              <a:ext uri="{FF2B5EF4-FFF2-40B4-BE49-F238E27FC236}">
                <a16:creationId xmlns:a16="http://schemas.microsoft.com/office/drawing/2014/main" id="{7F3DBA9E-8F72-61B1-63F3-FE33572F643E}"/>
              </a:ext>
            </a:extLst>
          </p:cNvPr>
          <p:cNvSpPr/>
          <p:nvPr/>
        </p:nvSpPr>
        <p:spPr>
          <a:xfrm>
            <a:off x="8335767" y="3439746"/>
            <a:ext cx="3224180" cy="524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000"/>
              </a:lnSpc>
            </a:pPr>
            <a:r>
              <a:rPr lang="da-DK" sz="1200" b="1" dirty="0">
                <a:solidFill>
                  <a:srgbClr val="013738"/>
                </a:solidFill>
              </a:rPr>
              <a:t>Formidl</a:t>
            </a:r>
            <a:br>
              <a:rPr lang="da-DK" sz="1200" dirty="0">
                <a:solidFill>
                  <a:srgbClr val="013738"/>
                </a:solidFill>
              </a:rPr>
            </a:br>
            <a:r>
              <a:rPr lang="da-DK" sz="1200" dirty="0">
                <a:solidFill>
                  <a:srgbClr val="013738"/>
                </a:solidFill>
              </a:rPr>
              <a:t>Kommunikere klart og visuelt, fx gennem opslag, infoskærme, mails eller præsentationer.</a:t>
            </a:r>
          </a:p>
        </p:txBody>
      </p:sp>
      <p:sp>
        <p:nvSpPr>
          <p:cNvPr id="8" name="Rektangel 7">
            <a:extLst>
              <a:ext uri="{FF2B5EF4-FFF2-40B4-BE49-F238E27FC236}">
                <a16:creationId xmlns:a16="http://schemas.microsoft.com/office/drawing/2014/main" id="{613A1C8D-32D1-103B-18D3-9655C8180B94}"/>
              </a:ext>
            </a:extLst>
          </p:cNvPr>
          <p:cNvSpPr/>
          <p:nvPr/>
        </p:nvSpPr>
        <p:spPr>
          <a:xfrm>
            <a:off x="8335768" y="4423325"/>
            <a:ext cx="3224178" cy="524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14000"/>
              </a:lnSpc>
              <a:defRPr/>
            </a:pPr>
            <a:r>
              <a:rPr lang="da-DK" sz="1200" b="1" dirty="0">
                <a:solidFill>
                  <a:srgbClr val="003638"/>
                </a:solidFill>
                <a:cs typeface="Archivo" pitchFamily="2" charset="77"/>
              </a:rPr>
              <a:t>Involvering</a:t>
            </a:r>
            <a:br>
              <a:rPr lang="da-DK" sz="1200" dirty="0">
                <a:solidFill>
                  <a:srgbClr val="003638"/>
                </a:solidFill>
                <a:cs typeface="Archivo" pitchFamily="2" charset="77"/>
              </a:rPr>
            </a:br>
            <a:r>
              <a:rPr lang="da-DK" sz="1200" dirty="0">
                <a:solidFill>
                  <a:srgbClr val="003638"/>
                </a:solidFill>
                <a:cs typeface="Archivo" pitchFamily="2" charset="77"/>
              </a:rPr>
              <a:t>Skab mulighed for respons og deltagelse, fx via workshops, feedbackværktøjer eller dialog.</a:t>
            </a:r>
          </a:p>
        </p:txBody>
      </p:sp>
      <p:sp>
        <p:nvSpPr>
          <p:cNvPr id="9" name="Rektangel 8">
            <a:extLst>
              <a:ext uri="{FF2B5EF4-FFF2-40B4-BE49-F238E27FC236}">
                <a16:creationId xmlns:a16="http://schemas.microsoft.com/office/drawing/2014/main" id="{3744D15B-D097-CA23-3501-32F6218610D8}"/>
              </a:ext>
            </a:extLst>
          </p:cNvPr>
          <p:cNvSpPr/>
          <p:nvPr/>
        </p:nvSpPr>
        <p:spPr>
          <a:xfrm>
            <a:off x="8335762" y="5390407"/>
            <a:ext cx="3224177" cy="524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defRPr/>
            </a:pPr>
            <a:r>
              <a:rPr lang="da-DK" sz="1200" b="1" dirty="0">
                <a:solidFill>
                  <a:srgbClr val="003638"/>
                </a:solidFill>
                <a:cs typeface="Archivo" pitchFamily="2" charset="77"/>
              </a:rPr>
              <a:t>Følg op</a:t>
            </a:r>
            <a:br>
              <a:rPr lang="da-DK" sz="1200" dirty="0">
                <a:solidFill>
                  <a:srgbClr val="003638"/>
                </a:solidFill>
                <a:cs typeface="Archivo" pitchFamily="2" charset="77"/>
              </a:rPr>
            </a:br>
            <a:r>
              <a:rPr lang="da-DK" sz="1200" dirty="0">
                <a:solidFill>
                  <a:srgbClr val="003638"/>
                </a:solidFill>
                <a:cs typeface="Archivo" pitchFamily="2" charset="77"/>
              </a:rPr>
              <a:t>Tjek, om budskabet blev forstået og fulgt, og tilpas kommunikationen og kommunikere igen.</a:t>
            </a:r>
          </a:p>
        </p:txBody>
      </p:sp>
      <p:cxnSp>
        <p:nvCxnSpPr>
          <p:cNvPr id="11" name="Lige forbindelse 10">
            <a:extLst>
              <a:ext uri="{FF2B5EF4-FFF2-40B4-BE49-F238E27FC236}">
                <a16:creationId xmlns:a16="http://schemas.microsoft.com/office/drawing/2014/main" id="{FCB846A8-A664-4C70-0FF8-A224B0D83F89}"/>
              </a:ext>
            </a:extLst>
          </p:cNvPr>
          <p:cNvCxnSpPr>
            <a:cxnSpLocks/>
            <a:endCxn id="16" idx="4"/>
          </p:cNvCxnSpPr>
          <p:nvPr/>
        </p:nvCxnSpPr>
        <p:spPr>
          <a:xfrm flipH="1">
            <a:off x="8043630" y="1703697"/>
            <a:ext cx="12741" cy="388543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2" name="Ellipse 11">
            <a:extLst>
              <a:ext uri="{FF2B5EF4-FFF2-40B4-BE49-F238E27FC236}">
                <a16:creationId xmlns:a16="http://schemas.microsoft.com/office/drawing/2014/main" id="{A4209EB5-A5BA-A1CD-2D2F-FA8FBBD9EEDB}"/>
              </a:ext>
            </a:extLst>
          </p:cNvPr>
          <p:cNvSpPr>
            <a:spLocks noChangeAspect="1"/>
          </p:cNvSpPr>
          <p:nvPr/>
        </p:nvSpPr>
        <p:spPr>
          <a:xfrm>
            <a:off x="7851171" y="1293976"/>
            <a:ext cx="410399" cy="410399"/>
          </a:xfrm>
          <a:prstGeom prst="ellipse">
            <a:avLst/>
          </a:prstGeom>
          <a:solidFill>
            <a:srgbClr val="7AB6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cs typeface="Archivo" pitchFamily="2" charset="77"/>
              </a:rPr>
              <a:t>1</a:t>
            </a:r>
          </a:p>
        </p:txBody>
      </p:sp>
      <p:sp>
        <p:nvSpPr>
          <p:cNvPr id="13" name="Ellipse 12">
            <a:extLst>
              <a:ext uri="{FF2B5EF4-FFF2-40B4-BE49-F238E27FC236}">
                <a16:creationId xmlns:a16="http://schemas.microsoft.com/office/drawing/2014/main" id="{3B1F1778-86C7-4AF0-14DD-350A9A04A43D}"/>
              </a:ext>
            </a:extLst>
          </p:cNvPr>
          <p:cNvSpPr>
            <a:spLocks noChangeAspect="1"/>
          </p:cNvSpPr>
          <p:nvPr/>
        </p:nvSpPr>
        <p:spPr>
          <a:xfrm>
            <a:off x="7840160" y="2266535"/>
            <a:ext cx="410399" cy="410399"/>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cs typeface="Archivo" pitchFamily="2" charset="77"/>
              </a:rPr>
              <a:t>2</a:t>
            </a:r>
          </a:p>
        </p:txBody>
      </p:sp>
      <p:sp>
        <p:nvSpPr>
          <p:cNvPr id="14" name="Ellipse 13">
            <a:extLst>
              <a:ext uri="{FF2B5EF4-FFF2-40B4-BE49-F238E27FC236}">
                <a16:creationId xmlns:a16="http://schemas.microsoft.com/office/drawing/2014/main" id="{1159281F-50B8-A211-736E-E6A39F5008F0}"/>
              </a:ext>
            </a:extLst>
          </p:cNvPr>
          <p:cNvSpPr>
            <a:spLocks noChangeAspect="1"/>
          </p:cNvSpPr>
          <p:nvPr/>
        </p:nvSpPr>
        <p:spPr>
          <a:xfrm>
            <a:off x="7840160" y="3239094"/>
            <a:ext cx="410399" cy="410399"/>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cs typeface="Archivo" pitchFamily="2" charset="77"/>
              </a:rPr>
              <a:t>3</a:t>
            </a:r>
          </a:p>
        </p:txBody>
      </p:sp>
      <p:sp>
        <p:nvSpPr>
          <p:cNvPr id="15" name="Ellipse 14">
            <a:extLst>
              <a:ext uri="{FF2B5EF4-FFF2-40B4-BE49-F238E27FC236}">
                <a16:creationId xmlns:a16="http://schemas.microsoft.com/office/drawing/2014/main" id="{6D33A8BE-714E-75C8-B061-C8BABB668D6A}"/>
              </a:ext>
            </a:extLst>
          </p:cNvPr>
          <p:cNvSpPr>
            <a:spLocks noChangeAspect="1"/>
          </p:cNvSpPr>
          <p:nvPr/>
        </p:nvSpPr>
        <p:spPr>
          <a:xfrm>
            <a:off x="7851171" y="4211653"/>
            <a:ext cx="410399" cy="41039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cs typeface="Archivo" pitchFamily="2" charset="77"/>
              </a:rPr>
              <a:t>4</a:t>
            </a:r>
          </a:p>
        </p:txBody>
      </p:sp>
      <p:sp>
        <p:nvSpPr>
          <p:cNvPr id="16" name="Ellipse 15">
            <a:extLst>
              <a:ext uri="{FF2B5EF4-FFF2-40B4-BE49-F238E27FC236}">
                <a16:creationId xmlns:a16="http://schemas.microsoft.com/office/drawing/2014/main" id="{8DB94E78-9616-D419-0423-CF5C8FB9B9D9}"/>
              </a:ext>
            </a:extLst>
          </p:cNvPr>
          <p:cNvSpPr/>
          <p:nvPr/>
        </p:nvSpPr>
        <p:spPr>
          <a:xfrm>
            <a:off x="7838430" y="5178735"/>
            <a:ext cx="410399" cy="41039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da-DK" sz="1400" b="0" i="0" u="none" strike="noStrike" kern="1200" cap="none" spc="0" normalizeH="0" baseline="0" noProof="0" dirty="0">
                <a:ln>
                  <a:noFill/>
                </a:ln>
                <a:solidFill>
                  <a:srgbClr val="FFFFFF"/>
                </a:solidFill>
                <a:effectLst/>
                <a:uLnTx/>
                <a:uFillTx/>
                <a:cs typeface="Archivo" pitchFamily="2" charset="77"/>
              </a:rPr>
              <a:t>5</a:t>
            </a:r>
          </a:p>
        </p:txBody>
      </p:sp>
    </p:spTree>
    <p:extLst>
      <p:ext uri="{BB962C8B-B14F-4D97-AF65-F5344CB8AC3E}">
        <p14:creationId xmlns:p14="http://schemas.microsoft.com/office/powerpoint/2010/main" val="207231351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FA6D3ACF-E939-679D-A37E-2CBCA06A698B}"/>
              </a:ext>
            </a:extLst>
          </p:cNvPr>
          <p:cNvSpPr txBox="1"/>
          <p:nvPr/>
        </p:nvSpPr>
        <p:spPr>
          <a:xfrm>
            <a:off x="2047141" y="1713202"/>
            <a:ext cx="9304026" cy="769441"/>
          </a:xfrm>
          <a:prstGeom prst="rect">
            <a:avLst/>
          </a:prstGeom>
          <a:noFill/>
        </p:spPr>
        <p:txBody>
          <a:bodyPr wrap="square" rtlCol="0">
            <a:spAutoFit/>
          </a:bodyPr>
          <a:lstStyle/>
          <a:p>
            <a:r>
              <a:rPr lang="da-DK" sz="4400" dirty="0">
                <a:solidFill>
                  <a:srgbClr val="F8FBF8"/>
                </a:solidFill>
                <a:latin typeface="+mj-lt"/>
                <a:cs typeface="Archivo Medium" pitchFamily="2" charset="77"/>
              </a:rPr>
              <a:t>DR og Stop Strømspild</a:t>
            </a:r>
          </a:p>
        </p:txBody>
      </p:sp>
      <p:sp>
        <p:nvSpPr>
          <p:cNvPr id="5" name="Tekstfelt 4">
            <a:extLst>
              <a:ext uri="{FF2B5EF4-FFF2-40B4-BE49-F238E27FC236}">
                <a16:creationId xmlns:a16="http://schemas.microsoft.com/office/drawing/2014/main" id="{3D91C7EB-271E-5DEC-82CB-AFB9A4F88A21}"/>
              </a:ext>
            </a:extLst>
          </p:cNvPr>
          <p:cNvSpPr txBox="1"/>
          <p:nvPr/>
        </p:nvSpPr>
        <p:spPr>
          <a:xfrm>
            <a:off x="2047141" y="2637606"/>
            <a:ext cx="7876788" cy="3323987"/>
          </a:xfrm>
          <a:prstGeom prst="rect">
            <a:avLst/>
          </a:prstGeom>
          <a:noFill/>
        </p:spPr>
        <p:txBody>
          <a:bodyPr wrap="square" rtlCol="0">
            <a:spAutoFit/>
          </a:bodyPr>
          <a:lstStyle/>
          <a:p>
            <a:r>
              <a:rPr lang="da-DK" sz="1400" dirty="0"/>
              <a:t>DR har igangsat en adfærds- og kommunikationskampagne for at reducere unødvendigt energiforbrug i produktionsmiljøer. </a:t>
            </a:r>
            <a:br>
              <a:rPr lang="da-DK" sz="1400" dirty="0">
                <a:solidFill>
                  <a:srgbClr val="013738"/>
                </a:solidFill>
              </a:rPr>
            </a:br>
            <a:endParaRPr lang="da-DK" sz="1400" dirty="0">
              <a:solidFill>
                <a:srgbClr val="013738"/>
              </a:solidFill>
            </a:endParaRPr>
          </a:p>
          <a:p>
            <a:r>
              <a:rPr lang="da-DK" sz="1400" b="1" dirty="0"/>
              <a:t>Tiltag:</a:t>
            </a:r>
            <a:endParaRPr lang="da-DK" sz="1400" dirty="0"/>
          </a:p>
          <a:p>
            <a:pPr marL="285750" indent="-285750">
              <a:buFont typeface="Arial" panose="020B0604020202020204" pitchFamily="34" charset="0"/>
              <a:buChar char="•"/>
            </a:pPr>
            <a:r>
              <a:rPr lang="da-DK" sz="1400" dirty="0"/>
              <a:t>Udvikling af kampagnen “Stop Strømspild” med visuelle og humoristiske elementer som figuren Børste til plakater, infoskærme, pauseskærme, intranetartikler og videoer.</a:t>
            </a:r>
          </a:p>
          <a:p>
            <a:pPr marL="285750" indent="-285750">
              <a:buFont typeface="Arial" panose="020B0604020202020204" pitchFamily="34" charset="0"/>
              <a:buChar char="•"/>
            </a:pPr>
            <a:r>
              <a:rPr lang="da-DK" sz="1400" dirty="0"/>
              <a:t>Løbende opfølgning og opdatering for at fastholde effekten over tid.</a:t>
            </a:r>
            <a:br>
              <a:rPr lang="da-DK" sz="1400" dirty="0"/>
            </a:br>
            <a:endParaRPr lang="da-DK" sz="1400" dirty="0"/>
          </a:p>
          <a:p>
            <a:r>
              <a:rPr lang="da-DK" sz="1400" b="1" dirty="0"/>
              <a:t>Resultater:</a:t>
            </a:r>
          </a:p>
          <a:p>
            <a:pPr marL="285750" indent="-285750">
              <a:buFont typeface="Arial" panose="020B0604020202020204" pitchFamily="34" charset="0"/>
              <a:buChar char="•"/>
            </a:pPr>
            <a:r>
              <a:rPr lang="da-DK" sz="1400" dirty="0"/>
              <a:t>Potentielt energibesparelsesniveau op til 300 MWh/år </a:t>
            </a:r>
          </a:p>
          <a:p>
            <a:pPr marL="285750" indent="-285750">
              <a:buFont typeface="Arial" panose="020B0604020202020204" pitchFamily="34" charset="0"/>
              <a:buChar char="•"/>
            </a:pPr>
            <a:r>
              <a:rPr lang="da-DK" sz="1400" dirty="0"/>
              <a:t>Øget opmærksomhed og ejerskab på energiforbrug blandt </a:t>
            </a:r>
            <a:br>
              <a:rPr lang="da-DK" sz="1400" dirty="0"/>
            </a:br>
            <a:r>
              <a:rPr lang="da-DK" sz="1400" dirty="0"/>
              <a:t>medarbejdere.</a:t>
            </a:r>
            <a:br>
              <a:rPr lang="da-DK" sz="1400" dirty="0"/>
            </a:br>
            <a:br>
              <a:rPr lang="da-DK" sz="1400" dirty="0"/>
            </a:br>
            <a:endParaRPr lang="da-DK" sz="1400" dirty="0"/>
          </a:p>
          <a:p>
            <a:r>
              <a:rPr lang="da-DK" sz="1400" dirty="0">
                <a:solidFill>
                  <a:srgbClr val="E1F4AD"/>
                </a:solidFill>
                <a:hlinkClick r:id="rId2">
                  <a:extLst>
                    <a:ext uri="{A12FA001-AC4F-418D-AE19-62706E023703}">
                      <ahyp:hlinkClr xmlns:ahyp="http://schemas.microsoft.com/office/drawing/2018/hyperlinkcolor" val="tx"/>
                    </a:ext>
                  </a:extLst>
                </a:hlinkClick>
              </a:rPr>
              <a:t>Læs hele casen her</a:t>
            </a:r>
            <a:endParaRPr lang="da-DK" sz="1400" dirty="0">
              <a:solidFill>
                <a:srgbClr val="E1F4AD"/>
              </a:solidFill>
            </a:endParaRPr>
          </a:p>
        </p:txBody>
      </p:sp>
    </p:spTree>
    <p:extLst>
      <p:ext uri="{BB962C8B-B14F-4D97-AF65-F5344CB8AC3E}">
        <p14:creationId xmlns:p14="http://schemas.microsoft.com/office/powerpoint/2010/main" val="21644881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72561ED3-424C-1A62-4FF2-324430906BC4}"/>
              </a:ext>
            </a:extLst>
          </p:cNvPr>
          <p:cNvSpPr txBox="1"/>
          <p:nvPr/>
        </p:nvSpPr>
        <p:spPr>
          <a:xfrm>
            <a:off x="2047141" y="1713202"/>
            <a:ext cx="9304026" cy="769441"/>
          </a:xfrm>
          <a:prstGeom prst="rect">
            <a:avLst/>
          </a:prstGeom>
          <a:noFill/>
        </p:spPr>
        <p:txBody>
          <a:bodyPr wrap="square" rtlCol="0">
            <a:spAutoFit/>
          </a:bodyPr>
          <a:lstStyle/>
          <a:p>
            <a:r>
              <a:rPr lang="da-DK" sz="4400" dirty="0">
                <a:solidFill>
                  <a:srgbClr val="F8FBF8"/>
                </a:solidFill>
                <a:latin typeface="+mj-lt"/>
                <a:cs typeface="Archivo Medium" pitchFamily="2" charset="77"/>
              </a:rPr>
              <a:t>Eksempler fra praksis</a:t>
            </a:r>
          </a:p>
        </p:txBody>
      </p:sp>
      <p:sp>
        <p:nvSpPr>
          <p:cNvPr id="6" name="Tekstfelt 5">
            <a:extLst>
              <a:ext uri="{FF2B5EF4-FFF2-40B4-BE49-F238E27FC236}">
                <a16:creationId xmlns:a16="http://schemas.microsoft.com/office/drawing/2014/main" id="{4341B48F-68D4-FBB3-844D-1EA36821FE2B}"/>
              </a:ext>
            </a:extLst>
          </p:cNvPr>
          <p:cNvSpPr txBox="1"/>
          <p:nvPr/>
        </p:nvSpPr>
        <p:spPr>
          <a:xfrm>
            <a:off x="2047141" y="1713202"/>
            <a:ext cx="9304026" cy="769441"/>
          </a:xfrm>
          <a:prstGeom prst="rect">
            <a:avLst/>
          </a:prstGeom>
          <a:noFill/>
        </p:spPr>
        <p:txBody>
          <a:bodyPr wrap="square" rtlCol="0">
            <a:spAutoFit/>
          </a:bodyPr>
          <a:lstStyle/>
          <a:p>
            <a:r>
              <a:rPr lang="da-DK" sz="4400" dirty="0">
                <a:solidFill>
                  <a:srgbClr val="F8FBF8"/>
                </a:solidFill>
                <a:latin typeface="+mj-lt"/>
                <a:cs typeface="Archivo Medium" pitchFamily="2" charset="77"/>
              </a:rPr>
              <a:t>Eksempler fra praksis</a:t>
            </a:r>
          </a:p>
        </p:txBody>
      </p:sp>
      <p:sp>
        <p:nvSpPr>
          <p:cNvPr id="7" name="Tekstfelt 6">
            <a:extLst>
              <a:ext uri="{FF2B5EF4-FFF2-40B4-BE49-F238E27FC236}">
                <a16:creationId xmlns:a16="http://schemas.microsoft.com/office/drawing/2014/main" id="{56B5897C-D2B9-3959-61BD-60149C2E0269}"/>
              </a:ext>
            </a:extLst>
          </p:cNvPr>
          <p:cNvSpPr txBox="1"/>
          <p:nvPr/>
        </p:nvSpPr>
        <p:spPr>
          <a:xfrm>
            <a:off x="1584296" y="2607277"/>
            <a:ext cx="7876788" cy="2959849"/>
          </a:xfrm>
          <a:prstGeom prst="rect">
            <a:avLst/>
          </a:prstGeom>
          <a:noFill/>
        </p:spPr>
        <p:txBody>
          <a:bodyPr wrap="square" rtlCol="0">
            <a:spAutoFit/>
          </a:bodyPr>
          <a:lstStyle/>
          <a:p>
            <a:pPr lvl="1">
              <a:lnSpc>
                <a:spcPct val="150000"/>
              </a:lnSpc>
            </a:pPr>
            <a:r>
              <a:rPr lang="da-DK" sz="1400" b="1" dirty="0">
                <a:solidFill>
                  <a:srgbClr val="013738"/>
                </a:solidFill>
              </a:rPr>
              <a:t>God kommunikation: </a:t>
            </a:r>
            <a:r>
              <a:rPr lang="da-DK" sz="1400" dirty="0">
                <a:solidFill>
                  <a:srgbClr val="013738"/>
                </a:solidFill>
              </a:rPr>
              <a:t>I Grøndalsvænge førte klare beskeder og brugen af Facebook til hurtigere respons og bedre samarbejde </a:t>
            </a:r>
            <a:r>
              <a:rPr lang="da-DK" sz="1400" dirty="0"/>
              <a:t>mellem beboere og drift.</a:t>
            </a:r>
            <a:br>
              <a:rPr lang="da-DK" sz="1400" dirty="0"/>
            </a:br>
            <a:endParaRPr lang="da-DK" sz="1400" dirty="0"/>
          </a:p>
          <a:p>
            <a:pPr lvl="1">
              <a:lnSpc>
                <a:spcPct val="150000"/>
              </a:lnSpc>
            </a:pPr>
            <a:r>
              <a:rPr lang="da-DK" sz="1400" b="1" dirty="0"/>
              <a:t>Kobling til strategi og formidling:</a:t>
            </a:r>
          </a:p>
          <a:p>
            <a:pPr marL="742950" lvl="1" indent="-285750">
              <a:lnSpc>
                <a:spcPct val="150000"/>
              </a:lnSpc>
              <a:buFont typeface="Arial" panose="020B0604020202020204" pitchFamily="34" charset="0"/>
              <a:buChar char="•"/>
            </a:pPr>
            <a:r>
              <a:rPr lang="da-DK" sz="1400" dirty="0"/>
              <a:t>Ved at se på, hvilke kommunikationskanaler slutbrugerne ofte bruger samt udforme klare handlingsorienteret budskaber, som er tilpasset målgruppen, lykkes man med at skabe bedre relationer mellem drift og beboere. </a:t>
            </a:r>
          </a:p>
          <a:p>
            <a:pPr marL="742950" lvl="1" indent="-285750">
              <a:lnSpc>
                <a:spcPct val="150000"/>
              </a:lnSpc>
              <a:buFont typeface="Arial" panose="020B0604020202020204" pitchFamily="34" charset="0"/>
              <a:buChar char="•"/>
            </a:pPr>
            <a:r>
              <a:rPr lang="da-DK" sz="1400" dirty="0"/>
              <a:t>I sidste ende kan vellykket kommunikation som denne bidrage til, at man når sine bæredygtighedsmål. </a:t>
            </a:r>
          </a:p>
        </p:txBody>
      </p:sp>
    </p:spTree>
    <p:extLst>
      <p:ext uri="{BB962C8B-B14F-4D97-AF65-F5344CB8AC3E}">
        <p14:creationId xmlns:p14="http://schemas.microsoft.com/office/powerpoint/2010/main" val="56008157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felt 3">
            <a:extLst>
              <a:ext uri="{FF2B5EF4-FFF2-40B4-BE49-F238E27FC236}">
                <a16:creationId xmlns:a16="http://schemas.microsoft.com/office/drawing/2014/main" id="{C12F6CAA-0660-94FF-399D-589A2A9179A3}"/>
              </a:ext>
            </a:extLst>
          </p:cNvPr>
          <p:cNvSpPr txBox="1"/>
          <p:nvPr/>
        </p:nvSpPr>
        <p:spPr>
          <a:xfrm>
            <a:off x="2047141" y="1713202"/>
            <a:ext cx="9304026" cy="769441"/>
          </a:xfrm>
          <a:prstGeom prst="rect">
            <a:avLst/>
          </a:prstGeom>
          <a:noFill/>
        </p:spPr>
        <p:txBody>
          <a:bodyPr wrap="square" rtlCol="0">
            <a:spAutoFit/>
          </a:bodyPr>
          <a:lstStyle/>
          <a:p>
            <a:r>
              <a:rPr lang="da-DK" sz="4400" dirty="0">
                <a:solidFill>
                  <a:srgbClr val="F8FBF8"/>
                </a:solidFill>
                <a:latin typeface="+mj-lt"/>
                <a:cs typeface="Archivo Medium" pitchFamily="2" charset="77"/>
              </a:rPr>
              <a:t>Eksempler fra praksis</a:t>
            </a:r>
          </a:p>
        </p:txBody>
      </p:sp>
      <p:sp>
        <p:nvSpPr>
          <p:cNvPr id="5" name="Tekstfelt 4">
            <a:extLst>
              <a:ext uri="{FF2B5EF4-FFF2-40B4-BE49-F238E27FC236}">
                <a16:creationId xmlns:a16="http://schemas.microsoft.com/office/drawing/2014/main" id="{BC9BA27C-E15A-3F0B-DCD5-9B4A932EC049}"/>
              </a:ext>
            </a:extLst>
          </p:cNvPr>
          <p:cNvSpPr txBox="1"/>
          <p:nvPr/>
        </p:nvSpPr>
        <p:spPr>
          <a:xfrm>
            <a:off x="1584296" y="2607277"/>
            <a:ext cx="7997026" cy="3283015"/>
          </a:xfrm>
          <a:prstGeom prst="rect">
            <a:avLst/>
          </a:prstGeom>
          <a:noFill/>
        </p:spPr>
        <p:txBody>
          <a:bodyPr wrap="square" rtlCol="0">
            <a:spAutoFit/>
          </a:bodyPr>
          <a:lstStyle/>
          <a:p>
            <a:pPr lvl="1">
              <a:lnSpc>
                <a:spcPct val="150000"/>
              </a:lnSpc>
            </a:pPr>
            <a:r>
              <a:rPr lang="da-DK" sz="1400" b="1" dirty="0">
                <a:solidFill>
                  <a:srgbClr val="013738"/>
                </a:solidFill>
              </a:rPr>
              <a:t>Dårlig kommunikation: </a:t>
            </a:r>
            <a:r>
              <a:rPr lang="da-DK" sz="1400" dirty="0">
                <a:solidFill>
                  <a:srgbClr val="013738"/>
                </a:solidFill>
              </a:rPr>
              <a:t>Manglende klare kontaktpunkter og forkerte informationskanaler skabte frustration blandt beboere og driftspersonale i</a:t>
            </a:r>
            <a:br>
              <a:rPr lang="da-DK" sz="1400" dirty="0">
                <a:solidFill>
                  <a:srgbClr val="013738"/>
                </a:solidFill>
              </a:rPr>
            </a:br>
            <a:r>
              <a:rPr lang="da-DK" sz="1400" dirty="0">
                <a:solidFill>
                  <a:srgbClr val="013738"/>
                </a:solidFill>
              </a:rPr>
              <a:t>Lærkehaven III​.</a:t>
            </a:r>
          </a:p>
          <a:p>
            <a:pPr marL="742950" lvl="1" indent="-285750">
              <a:lnSpc>
                <a:spcPct val="150000"/>
              </a:lnSpc>
              <a:buFont typeface="Arial" panose="020B0604020202020204" pitchFamily="34" charset="0"/>
              <a:buChar char="•"/>
            </a:pPr>
            <a:endParaRPr lang="da-DK" sz="1400" dirty="0">
              <a:solidFill>
                <a:srgbClr val="013738"/>
              </a:solidFill>
            </a:endParaRPr>
          </a:p>
          <a:p>
            <a:pPr lvl="1">
              <a:lnSpc>
                <a:spcPct val="150000"/>
              </a:lnSpc>
            </a:pPr>
            <a:r>
              <a:rPr lang="da-DK" sz="1400" b="1" dirty="0"/>
              <a:t>Kobling til strategi og formidling:</a:t>
            </a:r>
            <a:endParaRPr lang="da-DK" sz="1400" b="1" dirty="0">
              <a:solidFill>
                <a:srgbClr val="013738"/>
              </a:solidFill>
            </a:endParaRPr>
          </a:p>
          <a:p>
            <a:pPr marL="742950" lvl="1" indent="-285750">
              <a:lnSpc>
                <a:spcPct val="150000"/>
              </a:lnSpc>
              <a:buFont typeface="Arial" panose="020B0604020202020204" pitchFamily="34" charset="0"/>
              <a:buChar char="•"/>
            </a:pPr>
            <a:r>
              <a:rPr lang="da-DK" sz="1400" dirty="0">
                <a:solidFill>
                  <a:srgbClr val="013738"/>
                </a:solidFill>
              </a:rPr>
              <a:t>Eksemplet illustrerer konsekvenserne af manglende planlægning af kommunikationen, hvor der ikke er taget højde for, hvilke kanaler målgruppen bruger, samt muligheder for dialog og inddragelse.</a:t>
            </a:r>
          </a:p>
          <a:p>
            <a:pPr marL="742950" lvl="1" indent="-285750">
              <a:lnSpc>
                <a:spcPct val="150000"/>
              </a:lnSpc>
              <a:buFont typeface="Arial" panose="020B0604020202020204" pitchFamily="34" charset="0"/>
              <a:buChar char="•"/>
            </a:pPr>
            <a:r>
              <a:rPr lang="da-DK" sz="1400" dirty="0">
                <a:solidFill>
                  <a:srgbClr val="013738"/>
                </a:solidFill>
              </a:rPr>
              <a:t>Dårlig kommunikation som denne kan medføre, at bæredygtighedsmål ikke opnås.</a:t>
            </a:r>
          </a:p>
        </p:txBody>
      </p:sp>
    </p:spTree>
    <p:extLst>
      <p:ext uri="{BB962C8B-B14F-4D97-AF65-F5344CB8AC3E}">
        <p14:creationId xmlns:p14="http://schemas.microsoft.com/office/powerpoint/2010/main" val="36768543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tekst 2">
            <a:extLst>
              <a:ext uri="{FF2B5EF4-FFF2-40B4-BE49-F238E27FC236}">
                <a16:creationId xmlns:a16="http://schemas.microsoft.com/office/drawing/2014/main" id="{3FFBF596-0001-E61E-4BF1-1B151FFE5DBD}"/>
              </a:ext>
            </a:extLst>
          </p:cNvPr>
          <p:cNvSpPr>
            <a:spLocks noGrp="1"/>
          </p:cNvSpPr>
          <p:nvPr>
            <p:ph type="body" sz="half" idx="4294967295"/>
          </p:nvPr>
        </p:nvSpPr>
        <p:spPr>
          <a:xfrm>
            <a:off x="4276664" y="2977604"/>
            <a:ext cx="7186945" cy="3277421"/>
          </a:xfrm>
        </p:spPr>
        <p:txBody>
          <a:bodyPr/>
          <a:lstStyle/>
          <a:p>
            <a:r>
              <a:rPr lang="da-DK" dirty="0"/>
              <a:t>Når driften kommunikerer klart, relevant og i øjenhøjde, bliver FM mere end en teknisk funktion, FM bliver en aktiv medspiller i organisationens udvikling og bæredygtige omstilling. Der kommer en større forståelse for vigtigheden af driften, og </a:t>
            </a:r>
            <a:r>
              <a:rPr lang="da-DK" dirty="0" err="1"/>
              <a:t>FM’erne</a:t>
            </a:r>
            <a:r>
              <a:rPr lang="da-DK" dirty="0"/>
              <a:t> kan derigennem få mere indflydelse.</a:t>
            </a:r>
            <a:br>
              <a:rPr lang="da-DK" dirty="0"/>
            </a:br>
            <a:endParaRPr lang="da-DK" dirty="0"/>
          </a:p>
          <a:p>
            <a:r>
              <a:rPr lang="da-DK" b="1" dirty="0"/>
              <a:t>Kommunikation giver driften strategisk gennemslagskraft:</a:t>
            </a:r>
          </a:p>
          <a:p>
            <a:pPr marL="285750" indent="-285750">
              <a:buFont typeface="Arial" panose="020B0604020202020204" pitchFamily="34" charset="0"/>
              <a:buChar char="•"/>
            </a:pPr>
            <a:r>
              <a:rPr lang="da-DK" dirty="0"/>
              <a:t>Skaber synlighed og anerkendelse af driftens bidrag</a:t>
            </a:r>
          </a:p>
          <a:p>
            <a:pPr marL="285750" indent="-285750">
              <a:buFont typeface="Arial" panose="020B0604020202020204" pitchFamily="34" charset="0"/>
              <a:buChar char="•"/>
            </a:pPr>
            <a:r>
              <a:rPr lang="da-DK" dirty="0"/>
              <a:t>Understøtter realiseringen af ESG- og bæredygtighedsmål</a:t>
            </a:r>
          </a:p>
          <a:p>
            <a:pPr marL="285750" indent="-285750">
              <a:buFont typeface="Arial" panose="020B0604020202020204" pitchFamily="34" charset="0"/>
              <a:buChar char="•"/>
            </a:pPr>
            <a:r>
              <a:rPr lang="da-DK" dirty="0"/>
              <a:t>Oversætter bæredygtighedsstrategi til konkret handling i hverdagen</a:t>
            </a:r>
          </a:p>
          <a:p>
            <a:pPr marL="285750" indent="-285750">
              <a:buFont typeface="Arial" panose="020B0604020202020204" pitchFamily="34" charset="0"/>
              <a:buChar char="•"/>
            </a:pPr>
            <a:r>
              <a:rPr lang="da-DK" dirty="0"/>
              <a:t>Bygger bro mellem slutbrugere, ledelse og drift</a:t>
            </a:r>
          </a:p>
        </p:txBody>
      </p:sp>
      <p:sp>
        <p:nvSpPr>
          <p:cNvPr id="4" name="Pladsholder til tekst 3">
            <a:extLst>
              <a:ext uri="{FF2B5EF4-FFF2-40B4-BE49-F238E27FC236}">
                <a16:creationId xmlns:a16="http://schemas.microsoft.com/office/drawing/2014/main" id="{3BD22EE6-22D2-1AFA-B693-6FC8C2F60567}"/>
              </a:ext>
            </a:extLst>
          </p:cNvPr>
          <p:cNvSpPr>
            <a:spLocks noGrp="1"/>
          </p:cNvSpPr>
          <p:nvPr>
            <p:ph type="body" sz="half" idx="4294967295"/>
          </p:nvPr>
        </p:nvSpPr>
        <p:spPr>
          <a:xfrm>
            <a:off x="7122161" y="6349993"/>
            <a:ext cx="4439920" cy="315157"/>
          </a:xfrm>
        </p:spPr>
        <p:txBody>
          <a:bodyPr/>
          <a:lstStyle/>
          <a:p>
            <a:pPr algn="r"/>
            <a:r>
              <a:rPr lang="da-DK" sz="1000" dirty="0">
                <a:solidFill>
                  <a:schemeClr val="accent1"/>
                </a:solidFill>
              </a:rPr>
              <a:t>(Johansson, 2017; Johansson, 2020a) </a:t>
            </a:r>
          </a:p>
        </p:txBody>
      </p:sp>
      <p:sp>
        <p:nvSpPr>
          <p:cNvPr id="5" name="Pladsholder til tekst 1">
            <a:extLst>
              <a:ext uri="{FF2B5EF4-FFF2-40B4-BE49-F238E27FC236}">
                <a16:creationId xmlns:a16="http://schemas.microsoft.com/office/drawing/2014/main" id="{271EA85C-9381-E82A-3FD0-ED30C867B827}"/>
              </a:ext>
            </a:extLst>
          </p:cNvPr>
          <p:cNvSpPr txBox="1">
            <a:spLocks/>
          </p:cNvSpPr>
          <p:nvPr/>
        </p:nvSpPr>
        <p:spPr>
          <a:xfrm>
            <a:off x="4276664" y="1289785"/>
            <a:ext cx="6888641" cy="996031"/>
          </a:xfrm>
          <a:prstGeom prst="rect">
            <a:avLst/>
          </a:prstGeom>
        </p:spPr>
        <p:txBody>
          <a:bodyPr/>
          <a:lstStyle>
            <a:lvl1pPr marL="0" indent="0" algn="l" defTabSz="914400" rtl="0" eaLnBrk="1" latinLnBrk="0" hangingPunct="1">
              <a:lnSpc>
                <a:spcPct val="114000"/>
              </a:lnSpc>
              <a:spcBef>
                <a:spcPts val="1000"/>
              </a:spcBef>
              <a:buFont typeface="Arial" panose="020B0604020202020204" pitchFamily="34" charset="0"/>
              <a:buNone/>
              <a:defRPr sz="1400" b="0" kern="1200">
                <a:solidFill>
                  <a:schemeClr val="tx1"/>
                </a:solidFill>
                <a:latin typeface="+mn-lt"/>
                <a:ea typeface="+mn-ea"/>
                <a:cs typeface="+mn-cs"/>
              </a:defRPr>
            </a:lvl1pPr>
            <a:lvl2pPr marL="6858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4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4400" dirty="0">
                <a:latin typeface="+mj-lt"/>
                <a:cs typeface="Archivo Medium" pitchFamily="2" charset="77"/>
              </a:rPr>
              <a:t>Driftens rolle styrkes gennem kommunikation</a:t>
            </a:r>
          </a:p>
        </p:txBody>
      </p:sp>
    </p:spTree>
    <p:extLst>
      <p:ext uri="{BB962C8B-B14F-4D97-AF65-F5344CB8AC3E}">
        <p14:creationId xmlns:p14="http://schemas.microsoft.com/office/powerpoint/2010/main" val="7335729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29F2D63A-88EE-4764-B3C0-11052C4EBB2D}"/>
              </a:ext>
            </a:extLst>
          </p:cNvPr>
          <p:cNvSpPr>
            <a:spLocks noGrp="1"/>
          </p:cNvSpPr>
          <p:nvPr>
            <p:ph type="body" sz="half" idx="15"/>
          </p:nvPr>
        </p:nvSpPr>
        <p:spPr>
          <a:xfrm>
            <a:off x="1428151" y="2326342"/>
            <a:ext cx="10095978" cy="3836278"/>
          </a:xfrm>
        </p:spPr>
        <p:txBody>
          <a:bodyPr/>
          <a:lstStyle/>
          <a:p>
            <a:r>
              <a:rPr lang="da-DK" dirty="0"/>
              <a:t>Nedenstående mail er et eksempel på, hvordan et konkret driftsbudskab kan kommunikeres klart, handlingsorienteret og med fokus på modtagerens hverdag.</a:t>
            </a:r>
          </a:p>
          <a:p>
            <a:r>
              <a:rPr lang="da-DK" b="1" dirty="0"/>
              <a:t>Emne: Justering af service i tekøkkener – forsøgsperiode</a:t>
            </a:r>
          </a:p>
          <a:p>
            <a:r>
              <a:rPr lang="da-DK" sz="1050" dirty="0"/>
              <a:t>Kære kolleger</a:t>
            </a:r>
          </a:p>
          <a:p>
            <a:pPr>
              <a:lnSpc>
                <a:spcPct val="100000"/>
              </a:lnSpc>
            </a:pPr>
            <a:r>
              <a:rPr lang="da-DK" sz="1050" dirty="0"/>
              <a:t>I en afgrænset periode afprøver vi en ny måde at håndtere den daglige service i vores tekøkkener på. Formålet er at undersøge, hvordan et lavere serviceniveau fungerer i praksis, og hvilke konsekvenser det har for hverdagen.</a:t>
            </a:r>
          </a:p>
          <a:p>
            <a:pPr>
              <a:lnSpc>
                <a:spcPct val="100000"/>
              </a:lnSpc>
            </a:pPr>
            <a:r>
              <a:rPr lang="da-DK" sz="1050" dirty="0"/>
              <a:t>Fra den 1. september til den 30. november vil medarbejderne selv skulle:</a:t>
            </a:r>
          </a:p>
          <a:p>
            <a:pPr marL="285750" indent="-285750">
              <a:lnSpc>
                <a:spcPct val="100000"/>
              </a:lnSpc>
              <a:buFont typeface="Arial" panose="020B0604020202020204" pitchFamily="34" charset="0"/>
              <a:buChar char="•"/>
            </a:pPr>
            <a:r>
              <a:rPr lang="da-DK" sz="1050" dirty="0"/>
              <a:t>Fylde kaffe og mælk på kaffemaskinerne</a:t>
            </a:r>
          </a:p>
          <a:p>
            <a:pPr marL="285750" indent="-285750">
              <a:lnSpc>
                <a:spcPct val="100000"/>
              </a:lnSpc>
              <a:buFont typeface="Arial" panose="020B0604020202020204" pitchFamily="34" charset="0"/>
              <a:buChar char="•"/>
            </a:pPr>
            <a:r>
              <a:rPr lang="da-DK" sz="1050" dirty="0"/>
              <a:t>Sætte service i opvaskemaskinen, starte den og tømme den igen</a:t>
            </a:r>
          </a:p>
          <a:p>
            <a:pPr>
              <a:lnSpc>
                <a:spcPct val="100000"/>
              </a:lnSpc>
            </a:pPr>
            <a:r>
              <a:rPr lang="da-DK" sz="1050" dirty="0"/>
              <a:t>Der vil fortsat komme servicepersonale i tekøkkenerne én gang om dagen for at sørge for den almindelige rengøring. Baggrunden for forsøget er et ønske om at reducere omkostningerne og undersøge, hvor det er muligt at ændre serviceniveauet uden at gå på kompromis med de vigtigste funktioner. Forsøget skal samtidig give os erfaring med, hvordan små ændringer i den daglige adfærd kan bidrage til de samlede besparelser.</a:t>
            </a:r>
          </a:p>
          <a:p>
            <a:r>
              <a:rPr lang="da-DK" sz="1050" dirty="0"/>
              <a:t>Vi vil gerne høre, hvordan ordningen fungerer i praksis, og tager derfor gerne imod input og erfaringer undervejs i forsøgsperioden. Send din feedback til </a:t>
            </a:r>
            <a:r>
              <a:rPr lang="da-DK" sz="1050" dirty="0">
                <a:hlinkClick r:id="rId2">
                  <a:extLst>
                    <a:ext uri="{A12FA001-AC4F-418D-AE19-62706E023703}">
                      <ahyp:hlinkClr xmlns:ahyp="http://schemas.microsoft.com/office/drawing/2018/hyperlinkcolor" val="tx"/>
                    </a:ext>
                  </a:extLst>
                </a:hlinkClick>
              </a:rPr>
              <a:t>FM@organisation.dk</a:t>
            </a:r>
            <a:r>
              <a:rPr lang="da-DK" sz="1050" dirty="0"/>
              <a:t>.</a:t>
            </a:r>
          </a:p>
          <a:p>
            <a:r>
              <a:rPr lang="da-DK" sz="1050" dirty="0"/>
              <a:t>Tak for jeres hjælp og forståelse.</a:t>
            </a:r>
            <a:br>
              <a:rPr lang="da-DK" sz="1050" dirty="0"/>
            </a:br>
            <a:r>
              <a:rPr lang="da-DK" sz="1050" dirty="0"/>
              <a:t>Bettina</a:t>
            </a:r>
          </a:p>
          <a:p>
            <a:endParaRPr lang="da-DK" dirty="0"/>
          </a:p>
          <a:p>
            <a:endParaRPr lang="da-DK" dirty="0"/>
          </a:p>
          <a:p>
            <a:endParaRPr lang="da-DK" dirty="0"/>
          </a:p>
        </p:txBody>
      </p:sp>
      <p:sp>
        <p:nvSpPr>
          <p:cNvPr id="3" name="Titel 2">
            <a:extLst>
              <a:ext uri="{FF2B5EF4-FFF2-40B4-BE49-F238E27FC236}">
                <a16:creationId xmlns:a16="http://schemas.microsoft.com/office/drawing/2014/main" id="{859BC628-BA6C-9757-C60C-07F848055F1E}"/>
              </a:ext>
            </a:extLst>
          </p:cNvPr>
          <p:cNvSpPr>
            <a:spLocks noGrp="1"/>
          </p:cNvSpPr>
          <p:nvPr>
            <p:ph type="title"/>
          </p:nvPr>
        </p:nvSpPr>
        <p:spPr/>
        <p:txBody>
          <a:bodyPr/>
          <a:lstStyle/>
          <a:p>
            <a:r>
              <a:rPr lang="da-DK" dirty="0"/>
              <a:t>Eksempel fra virkeligheden</a:t>
            </a:r>
          </a:p>
        </p:txBody>
      </p:sp>
    </p:spTree>
    <p:extLst>
      <p:ext uri="{BB962C8B-B14F-4D97-AF65-F5344CB8AC3E}">
        <p14:creationId xmlns:p14="http://schemas.microsoft.com/office/powerpoint/2010/main" val="2810558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DC63FD-5C66-09A4-DF99-92922F39E24A}"/>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E2B9653E-B19C-2A7A-5A16-A87A19C8CBEC}"/>
              </a:ext>
            </a:extLst>
          </p:cNvPr>
          <p:cNvSpPr>
            <a:spLocks noGrp="1"/>
          </p:cNvSpPr>
          <p:nvPr>
            <p:ph type="body" sz="half" idx="15"/>
          </p:nvPr>
        </p:nvSpPr>
        <p:spPr>
          <a:xfrm>
            <a:off x="1428151" y="2326342"/>
            <a:ext cx="10095978" cy="3836278"/>
          </a:xfrm>
        </p:spPr>
        <p:txBody>
          <a:bodyPr/>
          <a:lstStyle/>
          <a:p>
            <a:r>
              <a:rPr lang="da-DK" dirty="0"/>
              <a:t>Den forrige mail gør det godt i forhold til:</a:t>
            </a:r>
          </a:p>
          <a:p>
            <a:pPr marL="285750" indent="-285750">
              <a:buFont typeface="Arial" panose="020B0604020202020204" pitchFamily="34" charset="0"/>
              <a:buChar char="•"/>
            </a:pPr>
            <a:r>
              <a:rPr lang="da-DK" dirty="0"/>
              <a:t>Tydeligt hvad modtageren skal gøre </a:t>
            </a:r>
          </a:p>
          <a:p>
            <a:pPr marL="285750" indent="-285750">
              <a:buFont typeface="Arial" panose="020B0604020202020204" pitchFamily="34" charset="0"/>
              <a:buChar char="•"/>
            </a:pPr>
            <a:r>
              <a:rPr lang="da-DK" dirty="0"/>
              <a:t>Forklarer baggrunden for ændringen </a:t>
            </a:r>
          </a:p>
          <a:p>
            <a:pPr marL="285750" indent="-285750">
              <a:buFont typeface="Arial" panose="020B0604020202020204" pitchFamily="34" charset="0"/>
              <a:buChar char="•"/>
            </a:pPr>
            <a:r>
              <a:rPr lang="da-DK" dirty="0"/>
              <a:t>Relevant for modtagerens hverdag </a:t>
            </a:r>
          </a:p>
          <a:p>
            <a:pPr marL="285750" indent="-285750">
              <a:buFont typeface="Arial" panose="020B0604020202020204" pitchFamily="34" charset="0"/>
              <a:buChar char="•"/>
            </a:pPr>
            <a:r>
              <a:rPr lang="da-DK" dirty="0"/>
              <a:t>Kort og overskuelig struktur </a:t>
            </a:r>
          </a:p>
          <a:p>
            <a:pPr marL="285750" indent="-285750">
              <a:buFont typeface="Arial" panose="020B0604020202020204" pitchFamily="34" charset="0"/>
              <a:buChar char="•"/>
            </a:pPr>
            <a:r>
              <a:rPr lang="da-DK" dirty="0"/>
              <a:t>Mulighed for feedback</a:t>
            </a:r>
          </a:p>
          <a:p>
            <a:endParaRPr lang="da-DK" dirty="0"/>
          </a:p>
        </p:txBody>
      </p:sp>
      <p:sp>
        <p:nvSpPr>
          <p:cNvPr id="3" name="Titel 2">
            <a:extLst>
              <a:ext uri="{FF2B5EF4-FFF2-40B4-BE49-F238E27FC236}">
                <a16:creationId xmlns:a16="http://schemas.microsoft.com/office/drawing/2014/main" id="{E470CFC4-CDF4-7268-DE47-C97B9E86C2A5}"/>
              </a:ext>
            </a:extLst>
          </p:cNvPr>
          <p:cNvSpPr>
            <a:spLocks noGrp="1"/>
          </p:cNvSpPr>
          <p:nvPr>
            <p:ph type="title"/>
          </p:nvPr>
        </p:nvSpPr>
        <p:spPr/>
        <p:txBody>
          <a:bodyPr/>
          <a:lstStyle/>
          <a:p>
            <a:r>
              <a:rPr lang="da-DK" dirty="0"/>
              <a:t>Eksempel fra virkeligheden</a:t>
            </a:r>
          </a:p>
        </p:txBody>
      </p:sp>
    </p:spTree>
    <p:extLst>
      <p:ext uri="{BB962C8B-B14F-4D97-AF65-F5344CB8AC3E}">
        <p14:creationId xmlns:p14="http://schemas.microsoft.com/office/powerpoint/2010/main" val="135858519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233A9-1DBD-6568-51F7-3A4C7EA07312}"/>
            </a:ext>
          </a:extLst>
        </p:cNvPr>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5FA084D-9511-4422-6F2E-45E3A21B1452}"/>
              </a:ext>
            </a:extLst>
          </p:cNvPr>
          <p:cNvSpPr>
            <a:spLocks noGrp="1"/>
          </p:cNvSpPr>
          <p:nvPr>
            <p:ph type="body" sz="quarter" idx="10"/>
          </p:nvPr>
        </p:nvSpPr>
        <p:spPr>
          <a:xfrm>
            <a:off x="838199" y="1035642"/>
            <a:ext cx="6545264" cy="838200"/>
          </a:xfrm>
        </p:spPr>
        <p:txBody>
          <a:bodyPr/>
          <a:lstStyle/>
          <a:p>
            <a:r>
              <a:rPr lang="da-DK" sz="5400" dirty="0">
                <a:cs typeface="Archivo Medium" pitchFamily="2" charset="77"/>
              </a:rPr>
              <a:t>Anbefalinger</a:t>
            </a:r>
          </a:p>
        </p:txBody>
      </p:sp>
      <p:sp>
        <p:nvSpPr>
          <p:cNvPr id="3" name="Pladsholder til tekst 2">
            <a:extLst>
              <a:ext uri="{FF2B5EF4-FFF2-40B4-BE49-F238E27FC236}">
                <a16:creationId xmlns:a16="http://schemas.microsoft.com/office/drawing/2014/main" id="{0D096140-8DBA-82DF-497D-3C9F81B9ADE9}"/>
              </a:ext>
            </a:extLst>
          </p:cNvPr>
          <p:cNvSpPr>
            <a:spLocks noGrp="1"/>
          </p:cNvSpPr>
          <p:nvPr>
            <p:ph type="body" sz="half" idx="13"/>
          </p:nvPr>
        </p:nvSpPr>
        <p:spPr>
          <a:xfrm>
            <a:off x="838199" y="2149202"/>
            <a:ext cx="7109179" cy="3898934"/>
          </a:xfrm>
        </p:spPr>
        <p:txBody>
          <a:bodyPr/>
          <a:lstStyle/>
          <a:p>
            <a:pPr marL="285750" indent="-285750">
              <a:lnSpc>
                <a:spcPct val="100000"/>
              </a:lnSpc>
              <a:buFont typeface="Arial" panose="020B0604020202020204" pitchFamily="34" charset="0"/>
              <a:buChar char="•"/>
            </a:pPr>
            <a:r>
              <a:rPr lang="da-DK" dirty="0"/>
              <a:t>Når der er tale om større bæredygtighedsinitiativer, så planlæg og gennemtænk kommunikationen. Dårlig kommunikation kan føre til frustrationer, og at bæredygtigheden ikke når sit fulde potentiale.</a:t>
            </a:r>
          </a:p>
          <a:p>
            <a:pPr marL="285750" indent="-285750">
              <a:lnSpc>
                <a:spcPct val="100000"/>
              </a:lnSpc>
              <a:buFont typeface="Arial" panose="020B0604020202020204" pitchFamily="34" charset="0"/>
              <a:buChar char="•"/>
            </a:pPr>
            <a:r>
              <a:rPr lang="da-DK" dirty="0"/>
              <a:t>Overvej, hvordan man bedst får målgruppens opmærksomhed. Udvikl </a:t>
            </a:r>
            <a:br>
              <a:rPr lang="da-DK" dirty="0"/>
            </a:br>
            <a:r>
              <a:rPr lang="da-DK" dirty="0"/>
              <a:t>simple, visuelle materialer, som er lette at forstå og handlingsorienteret, </a:t>
            </a:r>
            <a:br>
              <a:rPr lang="da-DK" dirty="0"/>
            </a:br>
            <a:r>
              <a:rPr lang="da-DK" dirty="0"/>
              <a:t>når komplekse teknologier i bygningen skal forklares. </a:t>
            </a:r>
          </a:p>
          <a:p>
            <a:pPr marL="285750" indent="-285750">
              <a:lnSpc>
                <a:spcPct val="100000"/>
              </a:lnSpc>
              <a:buFont typeface="Arial" panose="020B0604020202020204" pitchFamily="34" charset="0"/>
              <a:buChar char="•"/>
            </a:pPr>
            <a:r>
              <a:rPr lang="da-DK" dirty="0">
                <a:solidFill>
                  <a:srgbClr val="013738"/>
                </a:solidFill>
              </a:rPr>
              <a:t>Involver forskellige typer slutbrugere i planlægningen af kommunikationen </a:t>
            </a:r>
            <a:br>
              <a:rPr lang="da-DK" dirty="0">
                <a:solidFill>
                  <a:srgbClr val="013738"/>
                </a:solidFill>
              </a:rPr>
            </a:br>
            <a:r>
              <a:rPr lang="da-DK" dirty="0">
                <a:solidFill>
                  <a:srgbClr val="013738"/>
                </a:solidFill>
              </a:rPr>
              <a:t>for at sikre relevans.</a:t>
            </a:r>
          </a:p>
          <a:p>
            <a:pPr marL="285750" indent="-285750">
              <a:lnSpc>
                <a:spcPct val="100000"/>
              </a:lnSpc>
              <a:buFont typeface="Arial" panose="020B0604020202020204" pitchFamily="34" charset="0"/>
              <a:buChar char="•"/>
            </a:pPr>
            <a:r>
              <a:rPr lang="da-DK" dirty="0">
                <a:solidFill>
                  <a:srgbClr val="013738"/>
                </a:solidFill>
              </a:rPr>
              <a:t>Vær opmærksom på, at bruge de kanaler, hvor målgruppen befinder </a:t>
            </a:r>
            <a:br>
              <a:rPr lang="da-DK" dirty="0">
                <a:solidFill>
                  <a:srgbClr val="013738"/>
                </a:solidFill>
              </a:rPr>
            </a:br>
            <a:r>
              <a:rPr lang="da-DK" dirty="0">
                <a:solidFill>
                  <a:srgbClr val="013738"/>
                </a:solidFill>
              </a:rPr>
              <a:t>sig på, og brug gerne flere kommunikationskanaler for at </a:t>
            </a:r>
            <a:br>
              <a:rPr lang="da-DK" dirty="0">
                <a:solidFill>
                  <a:srgbClr val="013738"/>
                </a:solidFill>
              </a:rPr>
            </a:br>
            <a:r>
              <a:rPr lang="da-DK" dirty="0">
                <a:solidFill>
                  <a:srgbClr val="013738"/>
                </a:solidFill>
              </a:rPr>
              <a:t>ramme målgruppen.</a:t>
            </a:r>
          </a:p>
        </p:txBody>
      </p:sp>
    </p:spTree>
    <p:extLst>
      <p:ext uri="{BB962C8B-B14F-4D97-AF65-F5344CB8AC3E}">
        <p14:creationId xmlns:p14="http://schemas.microsoft.com/office/powerpoint/2010/main" val="31943369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39111A55-573E-97B3-AED2-0815DC64895B}"/>
              </a:ext>
            </a:extLst>
          </p:cNvPr>
          <p:cNvSpPr>
            <a:spLocks noGrp="1"/>
          </p:cNvSpPr>
          <p:nvPr>
            <p:ph type="body" sz="half" idx="15"/>
          </p:nvPr>
        </p:nvSpPr>
        <p:spPr/>
        <p:txBody>
          <a:bodyPr/>
          <a:lstStyle/>
          <a:p>
            <a:pPr>
              <a:lnSpc>
                <a:spcPct val="150000"/>
              </a:lnSpc>
            </a:pPr>
            <a:r>
              <a:rPr lang="da-DK" sz="1400" dirty="0">
                <a:solidFill>
                  <a:srgbClr val="F3FBF5"/>
                </a:solidFill>
              </a:rPr>
              <a:t>Hvad kan I tage med fra dette modul til jeres egen praksis?</a:t>
            </a:r>
            <a:br>
              <a:rPr lang="da-DK" sz="1400" dirty="0">
                <a:solidFill>
                  <a:srgbClr val="F3FBF5"/>
                </a:solidFill>
              </a:rPr>
            </a:br>
            <a:endParaRPr lang="da-DK" sz="1400" dirty="0">
              <a:solidFill>
                <a:srgbClr val="F3FBF5"/>
              </a:solidFill>
            </a:endParaRPr>
          </a:p>
          <a:p>
            <a:pPr>
              <a:lnSpc>
                <a:spcPct val="150000"/>
              </a:lnSpc>
            </a:pPr>
            <a:r>
              <a:rPr lang="da-DK" sz="1400" dirty="0">
                <a:solidFill>
                  <a:srgbClr val="F3FBF5"/>
                </a:solidFill>
              </a:rPr>
              <a:t>Hvilke strategier ville fungere bedst i jeres organisationer?</a:t>
            </a:r>
          </a:p>
          <a:p>
            <a:endParaRPr lang="da-DK" dirty="0"/>
          </a:p>
        </p:txBody>
      </p:sp>
      <p:sp>
        <p:nvSpPr>
          <p:cNvPr id="3" name="Pladsholder til tekst 2">
            <a:extLst>
              <a:ext uri="{FF2B5EF4-FFF2-40B4-BE49-F238E27FC236}">
                <a16:creationId xmlns:a16="http://schemas.microsoft.com/office/drawing/2014/main" id="{AFBB56ED-A830-C66D-217F-F84428758FA9}"/>
              </a:ext>
            </a:extLst>
          </p:cNvPr>
          <p:cNvSpPr>
            <a:spLocks noGrp="1"/>
          </p:cNvSpPr>
          <p:nvPr>
            <p:ph type="body" sz="quarter" idx="12"/>
          </p:nvPr>
        </p:nvSpPr>
        <p:spPr/>
        <p:txBody>
          <a:bodyPr/>
          <a:lstStyle/>
          <a:p>
            <a:r>
              <a:rPr lang="da-DK" dirty="0"/>
              <a:t>Refleksion</a:t>
            </a:r>
          </a:p>
        </p:txBody>
      </p:sp>
    </p:spTree>
    <p:extLst>
      <p:ext uri="{BB962C8B-B14F-4D97-AF65-F5344CB8AC3E}">
        <p14:creationId xmlns:p14="http://schemas.microsoft.com/office/powerpoint/2010/main" val="352047453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DF98F-19F2-B498-F5A8-74AF5CD727B3}"/>
              </a:ext>
            </a:extLst>
          </p:cNvPr>
          <p:cNvSpPr>
            <a:spLocks noGrp="1"/>
          </p:cNvSpPr>
          <p:nvPr>
            <p:ph type="title"/>
          </p:nvPr>
        </p:nvSpPr>
        <p:spPr/>
        <p:txBody>
          <a:bodyPr/>
          <a:lstStyle/>
          <a:p>
            <a:r>
              <a:rPr lang="da-DK" dirty="0">
                <a:cs typeface="Archivo Medium" pitchFamily="2" charset="77"/>
              </a:rPr>
              <a:t>Kommunikationsplanlægning</a:t>
            </a:r>
            <a:endParaRPr lang="da-DK" dirty="0"/>
          </a:p>
        </p:txBody>
      </p:sp>
      <p:sp>
        <p:nvSpPr>
          <p:cNvPr id="3" name="Pladsholder til indhold 2">
            <a:extLst>
              <a:ext uri="{FF2B5EF4-FFF2-40B4-BE49-F238E27FC236}">
                <a16:creationId xmlns:a16="http://schemas.microsoft.com/office/drawing/2014/main" id="{58CD6A90-1D35-41D1-81A4-7A78FA87C853}"/>
              </a:ext>
            </a:extLst>
          </p:cNvPr>
          <p:cNvSpPr>
            <a:spLocks noGrp="1"/>
          </p:cNvSpPr>
          <p:nvPr>
            <p:ph idx="1"/>
          </p:nvPr>
        </p:nvSpPr>
        <p:spPr/>
        <p:txBody>
          <a:bodyPr/>
          <a:lstStyle/>
          <a:p>
            <a:r>
              <a:rPr lang="da-DK" dirty="0"/>
              <a:t>I denne øvelse skal der udarbejdes trin 1 og 2 fra processen: Planlægning af kommunikation.</a:t>
            </a:r>
            <a:br>
              <a:rPr lang="da-DK" dirty="0"/>
            </a:br>
            <a:r>
              <a:rPr lang="da-DK" b="1" dirty="0"/>
              <a:t>Scenarie: </a:t>
            </a:r>
            <a:r>
              <a:rPr lang="da-DK" dirty="0"/>
              <a:t>Et nyt, automatiseret ventilationssystem er installeret i bygningen. Flere slutbrugere forsøger selv at regulere systemet, hvilket forstyrrer driften og øger energiforbruget. Der har ikke været god information om systemet, og driftsafdelingen oplever mange frustrerede henvendelser.</a:t>
            </a:r>
          </a:p>
          <a:p>
            <a:endParaRPr lang="da-DK" dirty="0"/>
          </a:p>
        </p:txBody>
      </p:sp>
      <p:sp>
        <p:nvSpPr>
          <p:cNvPr id="5" name="Pladsholder til tekst 4">
            <a:extLst>
              <a:ext uri="{FF2B5EF4-FFF2-40B4-BE49-F238E27FC236}">
                <a16:creationId xmlns:a16="http://schemas.microsoft.com/office/drawing/2014/main" id="{11B2B57E-410F-2D80-4385-89A55E8607E6}"/>
              </a:ext>
            </a:extLst>
          </p:cNvPr>
          <p:cNvSpPr>
            <a:spLocks noGrp="1"/>
          </p:cNvSpPr>
          <p:nvPr>
            <p:ph type="body" sz="half" idx="14"/>
          </p:nvPr>
        </p:nvSpPr>
        <p:spPr/>
        <p:txBody>
          <a:bodyPr/>
          <a:lstStyle/>
          <a:p>
            <a:r>
              <a:rPr lang="da-DK" dirty="0"/>
              <a:t>Øvelse 3.4</a:t>
            </a:r>
          </a:p>
        </p:txBody>
      </p:sp>
      <p:graphicFrame>
        <p:nvGraphicFramePr>
          <p:cNvPr id="6" name="Tabel 5">
            <a:extLst>
              <a:ext uri="{FF2B5EF4-FFF2-40B4-BE49-F238E27FC236}">
                <a16:creationId xmlns:a16="http://schemas.microsoft.com/office/drawing/2014/main" id="{E767AE38-4842-75FE-0F46-C106B819B667}"/>
              </a:ext>
            </a:extLst>
          </p:cNvPr>
          <p:cNvGraphicFramePr>
            <a:graphicFrameLocks noGrp="1"/>
          </p:cNvGraphicFramePr>
          <p:nvPr>
            <p:extLst>
              <p:ext uri="{D42A27DB-BD31-4B8C-83A1-F6EECF244321}">
                <p14:modId xmlns:p14="http://schemas.microsoft.com/office/powerpoint/2010/main" val="2517787919"/>
              </p:ext>
            </p:extLst>
          </p:nvPr>
        </p:nvGraphicFramePr>
        <p:xfrm>
          <a:off x="1383640" y="3102823"/>
          <a:ext cx="9424720" cy="2708641"/>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69510">
                <a:tc>
                  <a:txBody>
                    <a:bodyPr/>
                    <a:lstStyle/>
                    <a:p>
                      <a:r>
                        <a:rPr lang="da-DK" sz="1400" b="1" dirty="0">
                          <a:solidFill>
                            <a:schemeClr val="tx2"/>
                          </a:solidFill>
                          <a:latin typeface="+mn-lt"/>
                          <a:cs typeface="Archivo" pitchFamily="2" charset="77"/>
                        </a:rPr>
                        <a:t>Del 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746377">
                <a:tc>
                  <a:txBody>
                    <a:bodyPr/>
                    <a:lstStyle/>
                    <a:p>
                      <a:r>
                        <a:rPr lang="da-DK" sz="1400" b="0" dirty="0">
                          <a:solidFill>
                            <a:schemeClr val="tx2"/>
                          </a:solidFill>
                          <a:latin typeface="+mn-lt"/>
                        </a:rPr>
                        <a:t>Identificer målgruppen og deres behov.</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746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Hovedbudskabet til målgruppen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46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Anbefalinger til konkrete kommunikationskanaler og -værktøjer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250478300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DF98F-19F2-B498-F5A8-74AF5CD727B3}"/>
              </a:ext>
            </a:extLst>
          </p:cNvPr>
          <p:cNvSpPr>
            <a:spLocks noGrp="1"/>
          </p:cNvSpPr>
          <p:nvPr>
            <p:ph type="title"/>
          </p:nvPr>
        </p:nvSpPr>
        <p:spPr/>
        <p:txBody>
          <a:bodyPr/>
          <a:lstStyle/>
          <a:p>
            <a:r>
              <a:rPr lang="da-DK" dirty="0">
                <a:cs typeface="Archivo Medium" pitchFamily="2" charset="77"/>
              </a:rPr>
              <a:t>Kommunikationsplanlægning</a:t>
            </a:r>
            <a:endParaRPr lang="da-DK" dirty="0"/>
          </a:p>
        </p:txBody>
      </p:sp>
      <p:sp>
        <p:nvSpPr>
          <p:cNvPr id="3" name="Pladsholder til indhold 2">
            <a:extLst>
              <a:ext uri="{FF2B5EF4-FFF2-40B4-BE49-F238E27FC236}">
                <a16:creationId xmlns:a16="http://schemas.microsoft.com/office/drawing/2014/main" id="{58CD6A90-1D35-41D1-81A4-7A78FA87C853}"/>
              </a:ext>
            </a:extLst>
          </p:cNvPr>
          <p:cNvSpPr>
            <a:spLocks noGrp="1"/>
          </p:cNvSpPr>
          <p:nvPr>
            <p:ph idx="1"/>
          </p:nvPr>
        </p:nvSpPr>
        <p:spPr/>
        <p:txBody>
          <a:bodyPr/>
          <a:lstStyle/>
          <a:p>
            <a:r>
              <a:rPr lang="da-DK" dirty="0"/>
              <a:t>I denne øvelse skal der udarbejdes trin 1 og 2 fra processen: Planlægning af kommunikation.</a:t>
            </a:r>
            <a:br>
              <a:rPr lang="da-DK" dirty="0"/>
            </a:br>
            <a:r>
              <a:rPr lang="da-DK" b="1" dirty="0"/>
              <a:t>Scenarie: </a:t>
            </a:r>
            <a:r>
              <a:rPr lang="da-DK" dirty="0"/>
              <a:t>Et nyt, automatiseret ventilationssystem er installeret i bygningen. Flere slutbrugere forsøger selv at regulere systemet, hvilket forstyrrer driften og øger energiforbruget. Der har ikke været god information om systemet, og driftsafdelingen oplever mange frustrerede henvendelser.</a:t>
            </a:r>
          </a:p>
          <a:p>
            <a:endParaRPr lang="da-DK" dirty="0"/>
          </a:p>
        </p:txBody>
      </p:sp>
      <p:sp>
        <p:nvSpPr>
          <p:cNvPr id="5" name="Pladsholder til tekst 4">
            <a:extLst>
              <a:ext uri="{FF2B5EF4-FFF2-40B4-BE49-F238E27FC236}">
                <a16:creationId xmlns:a16="http://schemas.microsoft.com/office/drawing/2014/main" id="{11B2B57E-410F-2D80-4385-89A55E8607E6}"/>
              </a:ext>
            </a:extLst>
          </p:cNvPr>
          <p:cNvSpPr>
            <a:spLocks noGrp="1"/>
          </p:cNvSpPr>
          <p:nvPr>
            <p:ph type="body" sz="half" idx="14"/>
          </p:nvPr>
        </p:nvSpPr>
        <p:spPr/>
        <p:txBody>
          <a:bodyPr/>
          <a:lstStyle/>
          <a:p>
            <a:r>
              <a:rPr lang="da-DK" dirty="0"/>
              <a:t>Øvelse 3.4</a:t>
            </a:r>
          </a:p>
        </p:txBody>
      </p:sp>
      <p:graphicFrame>
        <p:nvGraphicFramePr>
          <p:cNvPr id="4" name="Tabel 3">
            <a:extLst>
              <a:ext uri="{FF2B5EF4-FFF2-40B4-BE49-F238E27FC236}">
                <a16:creationId xmlns:a16="http://schemas.microsoft.com/office/drawing/2014/main" id="{6ADB0B97-0184-802D-2009-54FE4970459E}"/>
              </a:ext>
            </a:extLst>
          </p:cNvPr>
          <p:cNvGraphicFramePr>
            <a:graphicFrameLocks noGrp="1"/>
          </p:cNvGraphicFramePr>
          <p:nvPr>
            <p:extLst>
              <p:ext uri="{D42A27DB-BD31-4B8C-83A1-F6EECF244321}">
                <p14:modId xmlns:p14="http://schemas.microsoft.com/office/powerpoint/2010/main" val="1852597246"/>
              </p:ext>
            </p:extLst>
          </p:nvPr>
        </p:nvGraphicFramePr>
        <p:xfrm>
          <a:off x="1383640" y="3102823"/>
          <a:ext cx="9424720" cy="2716443"/>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17223">
                <a:tc>
                  <a:txBody>
                    <a:bodyPr/>
                    <a:lstStyle/>
                    <a:p>
                      <a:r>
                        <a:rPr lang="da-DK" sz="1400" b="1" dirty="0">
                          <a:solidFill>
                            <a:schemeClr val="tx2"/>
                          </a:solidFill>
                          <a:latin typeface="+mn-lt"/>
                          <a:cs typeface="Archivo" pitchFamily="2" charset="77"/>
                        </a:rPr>
                        <a:t>Del 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663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Timing for budskaber – hvornår og hvor ofte skal der kommunikeres?</a:t>
                      </a:r>
                    </a:p>
                    <a:p>
                      <a:endParaRPr lang="da-DK" sz="1400" b="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8361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Skitser, hvordan effekten af kommunikationen kan måles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663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Løbende opfølgning – hvordan sikres løbende kommunikation med slutbrugere?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endParaRPr lang="da-DK" sz="140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38712499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DF98F-19F2-B498-F5A8-74AF5CD727B3}"/>
              </a:ext>
            </a:extLst>
          </p:cNvPr>
          <p:cNvSpPr>
            <a:spLocks noGrp="1"/>
          </p:cNvSpPr>
          <p:nvPr>
            <p:ph type="title"/>
          </p:nvPr>
        </p:nvSpPr>
        <p:spPr/>
        <p:txBody>
          <a:bodyPr/>
          <a:lstStyle/>
          <a:p>
            <a:r>
              <a:rPr lang="da-DK" dirty="0">
                <a:cs typeface="Archivo Medium" pitchFamily="2" charset="77"/>
              </a:rPr>
              <a:t>Kommunikationsplanlægning</a:t>
            </a:r>
            <a:endParaRPr lang="da-DK" dirty="0"/>
          </a:p>
        </p:txBody>
      </p:sp>
      <p:sp>
        <p:nvSpPr>
          <p:cNvPr id="3" name="Pladsholder til indhold 2">
            <a:extLst>
              <a:ext uri="{FF2B5EF4-FFF2-40B4-BE49-F238E27FC236}">
                <a16:creationId xmlns:a16="http://schemas.microsoft.com/office/drawing/2014/main" id="{58CD6A90-1D35-41D1-81A4-7A78FA87C853}"/>
              </a:ext>
            </a:extLst>
          </p:cNvPr>
          <p:cNvSpPr>
            <a:spLocks noGrp="1"/>
          </p:cNvSpPr>
          <p:nvPr>
            <p:ph idx="1"/>
          </p:nvPr>
        </p:nvSpPr>
        <p:spPr/>
        <p:txBody>
          <a:bodyPr/>
          <a:lstStyle/>
          <a:p>
            <a:r>
              <a:rPr lang="da-DK" dirty="0">
                <a:solidFill>
                  <a:schemeClr val="accent1"/>
                </a:solidFill>
              </a:rPr>
              <a:t>Eksempel</a:t>
            </a:r>
          </a:p>
          <a:p>
            <a:endParaRPr lang="da-DK" dirty="0"/>
          </a:p>
        </p:txBody>
      </p:sp>
      <p:sp>
        <p:nvSpPr>
          <p:cNvPr id="5" name="Pladsholder til tekst 4">
            <a:extLst>
              <a:ext uri="{FF2B5EF4-FFF2-40B4-BE49-F238E27FC236}">
                <a16:creationId xmlns:a16="http://schemas.microsoft.com/office/drawing/2014/main" id="{11B2B57E-410F-2D80-4385-89A55E8607E6}"/>
              </a:ext>
            </a:extLst>
          </p:cNvPr>
          <p:cNvSpPr>
            <a:spLocks noGrp="1"/>
          </p:cNvSpPr>
          <p:nvPr>
            <p:ph type="body" sz="half" idx="14"/>
          </p:nvPr>
        </p:nvSpPr>
        <p:spPr/>
        <p:txBody>
          <a:bodyPr/>
          <a:lstStyle/>
          <a:p>
            <a:r>
              <a:rPr lang="da-DK" dirty="0"/>
              <a:t>Øvelse 3.4</a:t>
            </a:r>
          </a:p>
        </p:txBody>
      </p:sp>
      <p:graphicFrame>
        <p:nvGraphicFramePr>
          <p:cNvPr id="6" name="Tabel 5">
            <a:extLst>
              <a:ext uri="{FF2B5EF4-FFF2-40B4-BE49-F238E27FC236}">
                <a16:creationId xmlns:a16="http://schemas.microsoft.com/office/drawing/2014/main" id="{E767AE38-4842-75FE-0F46-C106B819B667}"/>
              </a:ext>
            </a:extLst>
          </p:cNvPr>
          <p:cNvGraphicFramePr>
            <a:graphicFrameLocks noGrp="1"/>
          </p:cNvGraphicFramePr>
          <p:nvPr>
            <p:extLst>
              <p:ext uri="{D42A27DB-BD31-4B8C-83A1-F6EECF244321}">
                <p14:modId xmlns:p14="http://schemas.microsoft.com/office/powerpoint/2010/main" val="3421473951"/>
              </p:ext>
            </p:extLst>
          </p:nvPr>
        </p:nvGraphicFramePr>
        <p:xfrm>
          <a:off x="1383640" y="2525103"/>
          <a:ext cx="9424720" cy="3959087"/>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69510">
                <a:tc>
                  <a:txBody>
                    <a:bodyPr/>
                    <a:lstStyle/>
                    <a:p>
                      <a:r>
                        <a:rPr lang="da-DK" sz="1400" b="1" dirty="0">
                          <a:solidFill>
                            <a:schemeClr val="tx2"/>
                          </a:solidFill>
                          <a:latin typeface="+mn-lt"/>
                          <a:cs typeface="Archivo" pitchFamily="2" charset="77"/>
                        </a:rPr>
                        <a:t>Del 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746377">
                <a:tc>
                  <a:txBody>
                    <a:bodyPr/>
                    <a:lstStyle/>
                    <a:p>
                      <a:r>
                        <a:rPr lang="da-DK" sz="1400" b="0" dirty="0">
                          <a:solidFill>
                            <a:schemeClr val="tx2"/>
                          </a:solidFill>
                          <a:latin typeface="+mn-lt"/>
                        </a:rPr>
                        <a:t>Identificer målgruppen og deres behov.</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Målgruppen er medarbejdere og ledere, som dagligt opholder sig i kontor-, møde- og fællesrum. De efterspørger bedre forståelse af systemets funktion og mere gennemsigtighed omkring, hvad de selv må/ kan gøre.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746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Hovedbudskabet til målgruppen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“Ventilationen er automatisk. Du behøver ikke justere – systemet gør det for dig”</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7463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Anbefalinger til konkrete kommunikationskanaler og -værktøjer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 Kort animationsvideo “Sådan fungerer ventilationen” på infoskærme og intranet</a:t>
                      </a:r>
                      <a:br>
                        <a:rPr lang="da-DK" sz="1400" dirty="0">
                          <a:solidFill>
                            <a:schemeClr val="tx2"/>
                          </a:solidFill>
                          <a:latin typeface="+mn-lt"/>
                        </a:rPr>
                      </a:br>
                      <a:r>
                        <a:rPr lang="da-DK" sz="1400" dirty="0">
                          <a:solidFill>
                            <a:schemeClr val="tx2"/>
                          </a:solidFill>
                          <a:latin typeface="+mn-lt"/>
                        </a:rPr>
                        <a:t>- Skilte ved knapper med “Du behøver ikke justere – systemet gør det for dig” og evt. kontaktinformationer i tilfælde af fejl.</a:t>
                      </a:r>
                    </a:p>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 Lytte til brugerne og evt. lave justeringer, så systemet bedre møder deres behov</a:t>
                      </a:r>
                      <a:br>
                        <a:rPr lang="da-DK" sz="1400" dirty="0">
                          <a:solidFill>
                            <a:schemeClr val="tx2"/>
                          </a:solidFill>
                          <a:latin typeface="+mn-lt"/>
                        </a:rPr>
                      </a:br>
                      <a:r>
                        <a:rPr lang="da-DK" sz="1400" dirty="0">
                          <a:solidFill>
                            <a:schemeClr val="tx2"/>
                          </a:solidFill>
                          <a:latin typeface="+mn-lt"/>
                        </a:rPr>
                        <a:t>- Q&amp;A på intranettet med driftslederen og mulighed for at stille spørgsmål</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245133090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DF98F-19F2-B498-F5A8-74AF5CD727B3}"/>
              </a:ext>
            </a:extLst>
          </p:cNvPr>
          <p:cNvSpPr>
            <a:spLocks noGrp="1"/>
          </p:cNvSpPr>
          <p:nvPr>
            <p:ph type="title"/>
          </p:nvPr>
        </p:nvSpPr>
        <p:spPr/>
        <p:txBody>
          <a:bodyPr/>
          <a:lstStyle/>
          <a:p>
            <a:r>
              <a:rPr lang="da-DK" dirty="0">
                <a:cs typeface="Archivo Medium" pitchFamily="2" charset="77"/>
              </a:rPr>
              <a:t>Kommunikationsplanlægning</a:t>
            </a:r>
            <a:endParaRPr lang="da-DK" dirty="0"/>
          </a:p>
        </p:txBody>
      </p:sp>
      <p:sp>
        <p:nvSpPr>
          <p:cNvPr id="3" name="Pladsholder til indhold 2">
            <a:extLst>
              <a:ext uri="{FF2B5EF4-FFF2-40B4-BE49-F238E27FC236}">
                <a16:creationId xmlns:a16="http://schemas.microsoft.com/office/drawing/2014/main" id="{58CD6A90-1D35-41D1-81A4-7A78FA87C853}"/>
              </a:ext>
            </a:extLst>
          </p:cNvPr>
          <p:cNvSpPr>
            <a:spLocks noGrp="1"/>
          </p:cNvSpPr>
          <p:nvPr>
            <p:ph idx="1"/>
          </p:nvPr>
        </p:nvSpPr>
        <p:spPr/>
        <p:txBody>
          <a:bodyPr/>
          <a:lstStyle/>
          <a:p>
            <a:r>
              <a:rPr lang="da-DK" dirty="0">
                <a:solidFill>
                  <a:schemeClr val="accent1"/>
                </a:solidFill>
              </a:rPr>
              <a:t>Eksempel</a:t>
            </a:r>
          </a:p>
          <a:p>
            <a:endParaRPr lang="da-DK" dirty="0"/>
          </a:p>
        </p:txBody>
      </p:sp>
      <p:sp>
        <p:nvSpPr>
          <p:cNvPr id="5" name="Pladsholder til tekst 4">
            <a:extLst>
              <a:ext uri="{FF2B5EF4-FFF2-40B4-BE49-F238E27FC236}">
                <a16:creationId xmlns:a16="http://schemas.microsoft.com/office/drawing/2014/main" id="{11B2B57E-410F-2D80-4385-89A55E8607E6}"/>
              </a:ext>
            </a:extLst>
          </p:cNvPr>
          <p:cNvSpPr>
            <a:spLocks noGrp="1"/>
          </p:cNvSpPr>
          <p:nvPr>
            <p:ph type="body" sz="half" idx="14"/>
          </p:nvPr>
        </p:nvSpPr>
        <p:spPr/>
        <p:txBody>
          <a:bodyPr/>
          <a:lstStyle/>
          <a:p>
            <a:r>
              <a:rPr lang="da-DK" dirty="0"/>
              <a:t>Øvelse 3.4</a:t>
            </a:r>
          </a:p>
        </p:txBody>
      </p:sp>
      <p:graphicFrame>
        <p:nvGraphicFramePr>
          <p:cNvPr id="4" name="Tabel 3">
            <a:extLst>
              <a:ext uri="{FF2B5EF4-FFF2-40B4-BE49-F238E27FC236}">
                <a16:creationId xmlns:a16="http://schemas.microsoft.com/office/drawing/2014/main" id="{6ADB0B97-0184-802D-2009-54FE4970459E}"/>
              </a:ext>
            </a:extLst>
          </p:cNvPr>
          <p:cNvGraphicFramePr>
            <a:graphicFrameLocks noGrp="1"/>
          </p:cNvGraphicFramePr>
          <p:nvPr>
            <p:extLst>
              <p:ext uri="{D42A27DB-BD31-4B8C-83A1-F6EECF244321}">
                <p14:modId xmlns:p14="http://schemas.microsoft.com/office/powerpoint/2010/main" val="1774680438"/>
              </p:ext>
            </p:extLst>
          </p:nvPr>
        </p:nvGraphicFramePr>
        <p:xfrm>
          <a:off x="1383640" y="2525103"/>
          <a:ext cx="9424720" cy="3143163"/>
        </p:xfrm>
        <a:graphic>
          <a:graphicData uri="http://schemas.openxmlformats.org/drawingml/2006/table">
            <a:tbl>
              <a:tblPr firstRow="1" bandRow="1">
                <a:tableStyleId>{5C22544A-7EE6-4342-B048-85BDC9FD1C3A}</a:tableStyleId>
              </a:tblPr>
              <a:tblGrid>
                <a:gridCol w="3494054">
                  <a:extLst>
                    <a:ext uri="{9D8B030D-6E8A-4147-A177-3AD203B41FA5}">
                      <a16:colId xmlns:a16="http://schemas.microsoft.com/office/drawing/2014/main" val="2924218950"/>
                    </a:ext>
                  </a:extLst>
                </a:gridCol>
                <a:gridCol w="5930666">
                  <a:extLst>
                    <a:ext uri="{9D8B030D-6E8A-4147-A177-3AD203B41FA5}">
                      <a16:colId xmlns:a16="http://schemas.microsoft.com/office/drawing/2014/main" val="1977467283"/>
                    </a:ext>
                  </a:extLst>
                </a:gridCol>
              </a:tblGrid>
              <a:tr h="417223">
                <a:tc>
                  <a:txBody>
                    <a:bodyPr/>
                    <a:lstStyle/>
                    <a:p>
                      <a:r>
                        <a:rPr lang="da-DK" sz="1400" b="1" dirty="0">
                          <a:solidFill>
                            <a:schemeClr val="tx2"/>
                          </a:solidFill>
                          <a:latin typeface="+mn-lt"/>
                          <a:cs typeface="Archivo" pitchFamily="2" charset="77"/>
                        </a:rPr>
                        <a:t>Del 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r>
                        <a:rPr lang="da-DK" sz="1400" b="1" dirty="0">
                          <a:solidFill>
                            <a:schemeClr val="tx2"/>
                          </a:solidFill>
                          <a:latin typeface="+mn-lt"/>
                          <a:cs typeface="Archivo" pitchFamily="2" charset="77"/>
                        </a:rPr>
                        <a:t>Besvarelse</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extLst>
                  <a:ext uri="{0D108BD9-81ED-4DB2-BD59-A6C34878D82A}">
                    <a16:rowId xmlns:a16="http://schemas.microsoft.com/office/drawing/2014/main" val="1378245139"/>
                  </a:ext>
                </a:extLst>
              </a:tr>
              <a:tr h="663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Timing for budskaber – hvornår og hvor ofte skal der kommunikeres?</a:t>
                      </a:r>
                    </a:p>
                    <a:p>
                      <a:endParaRPr lang="da-DK" sz="1400" b="0" dirty="0">
                        <a:solidFill>
                          <a:schemeClr val="tx2"/>
                        </a:solidFill>
                        <a:latin typeface="+mn-lt"/>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 Indledende informationskampagne ved næste personalemøde og på intranettet</a:t>
                      </a:r>
                      <a:br>
                        <a:rPr lang="da-DK" sz="1400" dirty="0">
                          <a:solidFill>
                            <a:schemeClr val="tx2"/>
                          </a:solidFill>
                          <a:latin typeface="+mn-lt"/>
                        </a:rPr>
                      </a:br>
                      <a:r>
                        <a:rPr lang="da-DK" sz="1400" dirty="0">
                          <a:solidFill>
                            <a:schemeClr val="tx2"/>
                          </a:solidFill>
                          <a:latin typeface="+mn-lt"/>
                        </a:rPr>
                        <a:t>- Visuel påmindelse i rummet de første 3 måneder</a:t>
                      </a:r>
                      <a:br>
                        <a:rPr lang="da-DK" sz="1400" dirty="0">
                          <a:solidFill>
                            <a:schemeClr val="tx2"/>
                          </a:solidFill>
                          <a:latin typeface="+mn-lt"/>
                        </a:rPr>
                      </a:br>
                      <a:r>
                        <a:rPr lang="da-DK" sz="1400" dirty="0">
                          <a:solidFill>
                            <a:schemeClr val="tx2"/>
                          </a:solidFill>
                          <a:latin typeface="+mn-lt"/>
                        </a:rPr>
                        <a:t>- Efter 2 måneder: opfølgende reminder og spørgeskema</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67505063"/>
                  </a:ext>
                </a:extLst>
              </a:tr>
              <a:tr h="83618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Skitser, hvordan effekten af kommunikationen kan måles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 Reduktion i antal henvendelser til driften</a:t>
                      </a:r>
                      <a:br>
                        <a:rPr lang="da-DK" sz="1400" dirty="0">
                          <a:solidFill>
                            <a:schemeClr val="tx2"/>
                          </a:solidFill>
                          <a:latin typeface="+mn-lt"/>
                        </a:rPr>
                      </a:br>
                      <a:r>
                        <a:rPr lang="da-DK" sz="1400" dirty="0">
                          <a:solidFill>
                            <a:schemeClr val="tx2"/>
                          </a:solidFill>
                          <a:latin typeface="+mn-lt"/>
                        </a:rPr>
                        <a:t>- Spørgeskema om oplevet indeklima og forståelse af systemet</a:t>
                      </a:r>
                      <a:br>
                        <a:rPr lang="da-DK" sz="1400" dirty="0">
                          <a:solidFill>
                            <a:schemeClr val="tx2"/>
                          </a:solidFill>
                          <a:latin typeface="+mn-lt"/>
                        </a:rPr>
                      </a:br>
                      <a:r>
                        <a:rPr lang="da-DK" sz="1400" dirty="0">
                          <a:solidFill>
                            <a:schemeClr val="tx2"/>
                          </a:solidFill>
                          <a:latin typeface="+mn-lt"/>
                        </a:rPr>
                        <a:t>- Tjek af energiforbrug og fejlregistreringer i systemet før/efter</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30918"/>
                  </a:ext>
                </a:extLst>
              </a:tr>
              <a:tr h="6632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400" b="0" dirty="0">
                          <a:solidFill>
                            <a:schemeClr val="tx2"/>
                          </a:solidFill>
                          <a:latin typeface="+mn-lt"/>
                        </a:rPr>
                        <a:t>Løbende opfølgning – hvordan sikres løbende kommunikation med slutbrugere?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a-DK" sz="1400" dirty="0">
                          <a:solidFill>
                            <a:schemeClr val="tx2"/>
                          </a:solidFill>
                          <a:latin typeface="+mn-lt"/>
                        </a:rPr>
                        <a:t>- Fast kontaktperson i driftsteamet nævnes som go-to ved spørgsmål</a:t>
                      </a:r>
                      <a:br>
                        <a:rPr lang="da-DK" sz="1400" dirty="0">
                          <a:solidFill>
                            <a:schemeClr val="tx2"/>
                          </a:solidFill>
                          <a:latin typeface="+mn-lt"/>
                        </a:rPr>
                      </a:br>
                      <a:r>
                        <a:rPr lang="da-DK" sz="1400" dirty="0">
                          <a:solidFill>
                            <a:schemeClr val="tx2"/>
                          </a:solidFill>
                          <a:latin typeface="+mn-lt"/>
                        </a:rPr>
                        <a:t>- Én gang i kvartalet: opdatering med ny viden eller forbedringer i systemet</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10933229"/>
                  </a:ext>
                </a:extLst>
              </a:tr>
            </a:tbl>
          </a:graphicData>
        </a:graphic>
      </p:graphicFrame>
    </p:spTree>
    <p:extLst>
      <p:ext uri="{BB962C8B-B14F-4D97-AF65-F5344CB8AC3E}">
        <p14:creationId xmlns:p14="http://schemas.microsoft.com/office/powerpoint/2010/main" val="41678735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6780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tekst 1">
            <a:extLst>
              <a:ext uri="{FF2B5EF4-FFF2-40B4-BE49-F238E27FC236}">
                <a16:creationId xmlns:a16="http://schemas.microsoft.com/office/drawing/2014/main" id="{A0DD89A4-182C-F552-334A-335374F77553}"/>
              </a:ext>
            </a:extLst>
          </p:cNvPr>
          <p:cNvSpPr>
            <a:spLocks noGrp="1"/>
          </p:cNvSpPr>
          <p:nvPr>
            <p:ph type="body" sz="quarter" idx="10"/>
          </p:nvPr>
        </p:nvSpPr>
        <p:spPr/>
        <p:txBody>
          <a:bodyPr/>
          <a:lstStyle/>
          <a:p>
            <a:r>
              <a:rPr lang="da-DK" dirty="0">
                <a:solidFill>
                  <a:srgbClr val="013738"/>
                </a:solidFill>
                <a:cs typeface="Archivo Medium" pitchFamily="2" charset="0"/>
              </a:rPr>
              <a:t>Referenceliste</a:t>
            </a:r>
          </a:p>
        </p:txBody>
      </p:sp>
      <p:sp>
        <p:nvSpPr>
          <p:cNvPr id="3" name="Pladsholder til tekst 2">
            <a:extLst>
              <a:ext uri="{FF2B5EF4-FFF2-40B4-BE49-F238E27FC236}">
                <a16:creationId xmlns:a16="http://schemas.microsoft.com/office/drawing/2014/main" id="{FFBCA25D-F52C-AE01-5AC7-1BC732F997C7}"/>
              </a:ext>
            </a:extLst>
          </p:cNvPr>
          <p:cNvSpPr>
            <a:spLocks noGrp="1"/>
          </p:cNvSpPr>
          <p:nvPr>
            <p:ph type="body" sz="half" idx="13"/>
          </p:nvPr>
        </p:nvSpPr>
        <p:spPr/>
        <p:txBody>
          <a:bodyPr/>
          <a:lstStyle/>
          <a:p>
            <a:pPr marL="228600" indent="-228600">
              <a:spcBef>
                <a:spcPts val="0"/>
              </a:spcBef>
              <a:buFont typeface="+mj-lt"/>
              <a:buAutoNum type="arabicPeriod"/>
            </a:pPr>
            <a:r>
              <a:rPr lang="da-DK" dirty="0">
                <a:hlinkClick r:id="rId2"/>
              </a:rPr>
              <a:t>Brynjolfsson, Li &amp; Raymond, </a:t>
            </a:r>
            <a:r>
              <a:rPr lang="da-DK" i="1" dirty="0">
                <a:hlinkClick r:id="rId2"/>
              </a:rPr>
              <a:t>Generative AI at Work</a:t>
            </a:r>
            <a:r>
              <a:rPr lang="da-DK" dirty="0">
                <a:hlinkClick r:id="rId2"/>
              </a:rPr>
              <a:t>, 2025</a:t>
            </a:r>
            <a:endParaRPr lang="da-DK" sz="1200" dirty="0">
              <a:solidFill>
                <a:srgbClr val="013738"/>
              </a:solidFill>
              <a:hlinkClick r:id=""/>
            </a:endParaRPr>
          </a:p>
          <a:p>
            <a:pPr marL="228600" indent="-228600">
              <a:spcBef>
                <a:spcPts val="0"/>
              </a:spcBef>
              <a:buFont typeface="+mj-lt"/>
              <a:buAutoNum type="arabicPeriod"/>
            </a:pPr>
            <a:r>
              <a:rPr lang="da-DK" sz="1200" dirty="0">
                <a:solidFill>
                  <a:srgbClr val="013738"/>
                </a:solidFill>
                <a:hlinkClick r:id=""/>
              </a:rPr>
              <a:t>Communication </a:t>
            </a:r>
            <a:r>
              <a:rPr lang="da-DK" sz="1200" dirty="0">
                <a:solidFill>
                  <a:srgbClr val="013738"/>
                </a:solidFill>
                <a:hlinkClick r:id="rId3"/>
              </a:rPr>
              <a:t>Theory, Shannon and Weaver Model of Communication, 2024</a:t>
            </a:r>
            <a:endParaRPr lang="da-DK" dirty="0">
              <a:solidFill>
                <a:srgbClr val="013738"/>
              </a:solidFill>
            </a:endParaRPr>
          </a:p>
          <a:p>
            <a:pPr marL="228600" indent="-228600">
              <a:spcBef>
                <a:spcPts val="0"/>
              </a:spcBef>
              <a:buFont typeface="+mj-lt"/>
              <a:buAutoNum type="arabicPeriod"/>
            </a:pPr>
            <a:r>
              <a:rPr lang="da-DK" sz="1200" dirty="0">
                <a:solidFill>
                  <a:srgbClr val="013738"/>
                </a:solidFill>
                <a:hlinkClick r:id="rId4"/>
              </a:rPr>
              <a:t>Communication Theory, Types of Communication Models – Briefly Explained, 2025</a:t>
            </a:r>
            <a:endParaRPr lang="da-DK" sz="1200" dirty="0">
              <a:solidFill>
                <a:srgbClr val="013738"/>
              </a:solidFill>
            </a:endParaRPr>
          </a:p>
          <a:p>
            <a:pPr marL="228600" indent="-228600">
              <a:spcBef>
                <a:spcPts val="0"/>
              </a:spcBef>
              <a:buFont typeface="+mj-lt"/>
              <a:buAutoNum type="arabicPeriod"/>
            </a:pPr>
            <a:r>
              <a:rPr lang="da-DK" sz="1200" dirty="0">
                <a:solidFill>
                  <a:srgbClr val="013738"/>
                </a:solidFill>
                <a:hlinkClick r:id="rId5"/>
              </a:rPr>
              <a:t>Forbrugerombudsmanden, Virksomheders miljømarkedsføring, 2024</a:t>
            </a:r>
            <a:endParaRPr lang="da-DK" sz="1200" dirty="0">
              <a:solidFill>
                <a:srgbClr val="013738"/>
              </a:solidFill>
            </a:endParaRPr>
          </a:p>
          <a:p>
            <a:pPr marL="228600" indent="-228600">
              <a:spcBef>
                <a:spcPts val="0"/>
              </a:spcBef>
              <a:buFont typeface="+mj-lt"/>
              <a:buAutoNum type="arabicPeriod"/>
            </a:pPr>
            <a:r>
              <a:rPr lang="da-DK" dirty="0">
                <a:solidFill>
                  <a:srgbClr val="013738"/>
                </a:solidFill>
                <a:hlinkClick r:id="rId6"/>
              </a:rPr>
              <a:t>J</a:t>
            </a:r>
            <a:r>
              <a:rPr lang="da-DK" sz="1200" dirty="0">
                <a:solidFill>
                  <a:srgbClr val="013738"/>
                </a:solidFill>
                <a:hlinkClick r:id="rId6"/>
              </a:rPr>
              <a:t>ensen, Facilities Management for Social bæredygtighed og Social drift, 2025</a:t>
            </a:r>
            <a:endParaRPr lang="da-DK" sz="1200" dirty="0">
              <a:solidFill>
                <a:srgbClr val="013738"/>
              </a:solidFill>
            </a:endParaRPr>
          </a:p>
          <a:p>
            <a:pPr marL="228600" indent="-228600">
              <a:spcBef>
                <a:spcPts val="0"/>
              </a:spcBef>
              <a:buFont typeface="+mj-lt"/>
              <a:buAutoNum type="arabicPeriod"/>
            </a:pPr>
            <a:r>
              <a:rPr lang="da-DK" sz="1200" dirty="0">
                <a:solidFill>
                  <a:srgbClr val="013738"/>
                </a:solidFill>
                <a:hlinkClick r:id="rId7"/>
              </a:rPr>
              <a:t>Jensen, Samarbejdet mellem FM og brugerne, 2022</a:t>
            </a:r>
            <a:endParaRPr lang="da-DK" sz="1200" dirty="0">
              <a:solidFill>
                <a:srgbClr val="013738"/>
              </a:solidFill>
            </a:endParaRPr>
          </a:p>
          <a:p>
            <a:pPr marL="228600" indent="-228600">
              <a:spcBef>
                <a:spcPts val="0"/>
              </a:spcBef>
              <a:buFont typeface="+mj-lt"/>
              <a:buAutoNum type="arabicPeriod"/>
            </a:pPr>
            <a:r>
              <a:rPr lang="da-DK" sz="1200" dirty="0">
                <a:solidFill>
                  <a:srgbClr val="013738"/>
                </a:solidFill>
              </a:rPr>
              <a:t>Johansson, Anbefalinger til udvikling af bæredygtighed i almene boliger, 2020a</a:t>
            </a:r>
          </a:p>
          <a:p>
            <a:pPr marL="228600" indent="-228600">
              <a:spcBef>
                <a:spcPts val="0"/>
              </a:spcBef>
              <a:buFont typeface="+mj-lt"/>
              <a:buAutoNum type="arabicPeriod"/>
            </a:pPr>
            <a:r>
              <a:rPr lang="da-DK" sz="1200" dirty="0">
                <a:solidFill>
                  <a:srgbClr val="013738"/>
                </a:solidFill>
              </a:rPr>
              <a:t>Johansson, Brugerinvolvering - udvikling af bæredygtighed i almene boliger, 2020b</a:t>
            </a:r>
          </a:p>
          <a:p>
            <a:pPr marL="228600" indent="-228600">
              <a:spcBef>
                <a:spcPts val="0"/>
              </a:spcBef>
              <a:buFont typeface="+mj-lt"/>
              <a:buAutoNum type="arabicPeriod"/>
            </a:pPr>
            <a:r>
              <a:rPr lang="da-DK" sz="1200" dirty="0">
                <a:solidFill>
                  <a:srgbClr val="013738"/>
                </a:solidFill>
              </a:rPr>
              <a:t>Johansson, Bæredygtighed i danske almene boliger - med et brugerfokus, 2017</a:t>
            </a:r>
          </a:p>
          <a:p>
            <a:pPr marL="228600" indent="-228600">
              <a:spcBef>
                <a:spcPts val="0"/>
              </a:spcBef>
              <a:buFont typeface="+mj-lt"/>
              <a:buAutoNum type="arabicPeriod"/>
            </a:pPr>
            <a:r>
              <a:rPr lang="da-DK" dirty="0">
                <a:hlinkClick r:id="rId8"/>
              </a:rPr>
              <a:t>Kirk &amp; </a:t>
            </a:r>
            <a:r>
              <a:rPr lang="da-DK" dirty="0" err="1">
                <a:hlinkClick r:id="rId8"/>
              </a:rPr>
              <a:t>Givi</a:t>
            </a:r>
            <a:r>
              <a:rPr lang="da-DK" dirty="0">
                <a:hlinkClick r:id="rId8"/>
              </a:rPr>
              <a:t>, </a:t>
            </a:r>
            <a:r>
              <a:rPr lang="da-DK" i="1" dirty="0">
                <a:hlinkClick r:id="rId8"/>
              </a:rPr>
              <a:t>The AI-</a:t>
            </a:r>
            <a:r>
              <a:rPr lang="da-DK" i="1" dirty="0" err="1">
                <a:hlinkClick r:id="rId8"/>
              </a:rPr>
              <a:t>authorship</a:t>
            </a:r>
            <a:r>
              <a:rPr lang="da-DK" i="1" dirty="0">
                <a:hlinkClick r:id="rId8"/>
              </a:rPr>
              <a:t> </a:t>
            </a:r>
            <a:r>
              <a:rPr lang="da-DK" i="1" dirty="0" err="1">
                <a:hlinkClick r:id="rId8"/>
              </a:rPr>
              <a:t>effect</a:t>
            </a:r>
            <a:r>
              <a:rPr lang="da-DK" dirty="0">
                <a:hlinkClick r:id="rId8"/>
              </a:rPr>
              <a:t>, 2024</a:t>
            </a:r>
            <a:endParaRPr lang="da-DK" dirty="0">
              <a:solidFill>
                <a:srgbClr val="013738"/>
              </a:solidFill>
            </a:endParaRPr>
          </a:p>
          <a:p>
            <a:pPr marL="228600" indent="-228600">
              <a:spcBef>
                <a:spcPts val="0"/>
              </a:spcBef>
              <a:buFont typeface="+mj-lt"/>
              <a:buAutoNum type="arabicPeriod"/>
            </a:pPr>
            <a:r>
              <a:rPr lang="da-DK" sz="1200" dirty="0" err="1">
                <a:solidFill>
                  <a:srgbClr val="013738"/>
                </a:solidFill>
              </a:rPr>
              <a:t>Kotler</a:t>
            </a:r>
            <a:r>
              <a:rPr lang="da-DK" sz="1200" dirty="0">
                <a:solidFill>
                  <a:srgbClr val="013738"/>
                </a:solidFill>
              </a:rPr>
              <a:t> &amp; Armstrong, </a:t>
            </a:r>
            <a:r>
              <a:rPr lang="da-DK" sz="1200" dirty="0" err="1">
                <a:solidFill>
                  <a:srgbClr val="013738"/>
                </a:solidFill>
              </a:rPr>
              <a:t>Principles</a:t>
            </a:r>
            <a:r>
              <a:rPr lang="da-DK" sz="1200" dirty="0">
                <a:solidFill>
                  <a:srgbClr val="013738"/>
                </a:solidFill>
              </a:rPr>
              <a:t> of Marketing, 2018</a:t>
            </a:r>
          </a:p>
          <a:p>
            <a:pPr marL="228600" indent="-228600">
              <a:spcBef>
                <a:spcPts val="0"/>
              </a:spcBef>
              <a:buFont typeface="+mj-lt"/>
              <a:buAutoNum type="arabicPeriod"/>
            </a:pPr>
            <a:r>
              <a:rPr lang="da-DK" dirty="0">
                <a:hlinkClick r:id="rId9"/>
              </a:rPr>
              <a:t>Nielsen, L., “Personas”, The Encyclopedia of Human-Computer Interaction,2013</a:t>
            </a:r>
            <a:endParaRPr lang="da-DK" dirty="0"/>
          </a:p>
          <a:p>
            <a:pPr marL="228600" indent="-228600">
              <a:spcBef>
                <a:spcPts val="0"/>
              </a:spcBef>
              <a:buFont typeface="+mj-lt"/>
              <a:buAutoNum type="arabicPeriod"/>
            </a:pPr>
            <a:r>
              <a:rPr lang="da-DK" dirty="0">
                <a:hlinkClick r:id="rId10"/>
              </a:rPr>
              <a:t>McGuire, 1964; Roozenbeek &amp; van der Linden, How to Combat Health Misinformation: A </a:t>
            </a:r>
            <a:r>
              <a:rPr lang="da-DK" dirty="0" err="1">
                <a:hlinkClick r:id="rId10"/>
              </a:rPr>
              <a:t>Psychological</a:t>
            </a:r>
            <a:r>
              <a:rPr lang="da-DK" dirty="0">
                <a:hlinkClick r:id="rId10"/>
              </a:rPr>
              <a:t> Approach, 2022</a:t>
            </a:r>
            <a:endParaRPr lang="da-DK" sz="1200" dirty="0"/>
          </a:p>
        </p:txBody>
      </p:sp>
    </p:spTree>
    <p:extLst>
      <p:ext uri="{BB962C8B-B14F-4D97-AF65-F5344CB8AC3E}">
        <p14:creationId xmlns:p14="http://schemas.microsoft.com/office/powerpoint/2010/main" val="1940796903"/>
      </p:ext>
    </p:extLst>
  </p:cSld>
  <p:clrMapOvr>
    <a:masterClrMapping/>
  </p:clrMapOvr>
</p:sld>
</file>

<file path=ppt/theme/theme1.xml><?xml version="1.0" encoding="utf-8"?>
<a:theme xmlns:a="http://schemas.openxmlformats.org/drawingml/2006/main" name="Powerpoint">
  <a:themeElements>
    <a:clrScheme name="Brugerdefineret 2">
      <a:dk1>
        <a:srgbClr val="033838"/>
      </a:dk1>
      <a:lt1>
        <a:srgbClr val="F8FBF6"/>
      </a:lt1>
      <a:dk2>
        <a:srgbClr val="161F2C"/>
      </a:dk2>
      <a:lt2>
        <a:srgbClr val="D8EADA"/>
      </a:lt2>
      <a:accent1>
        <a:srgbClr val="79B67F"/>
      </a:accent1>
      <a:accent2>
        <a:srgbClr val="E0F4AD"/>
      </a:accent2>
      <a:accent3>
        <a:srgbClr val="EDD6D6"/>
      </a:accent3>
      <a:accent4>
        <a:srgbClr val="F6FFF9"/>
      </a:accent4>
      <a:accent5>
        <a:srgbClr val="79B67F"/>
      </a:accent5>
      <a:accent6>
        <a:srgbClr val="F8FBF8"/>
      </a:accent6>
      <a:hlink>
        <a:srgbClr val="79B67F"/>
      </a:hlink>
      <a:folHlink>
        <a:srgbClr val="033838"/>
      </a:folHlink>
    </a:clrScheme>
    <a:fontScheme name="segue ui.century Gothic">
      <a:majorFont>
        <a:latin typeface="segoe ui semibold"/>
        <a:ea typeface=""/>
        <a:cs typeface=""/>
      </a:majorFont>
      <a:minorFont>
        <a:latin typeface="century gothic"/>
        <a:ea typeface=""/>
        <a:cs typeface=""/>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80000" tIns="180000" rIns="180000" bIns="180000" rtlCol="0" anchor="t"/>
      <a:lstStyle>
        <a:defPPr algn="l">
          <a:defRPr sz="1400" b="1" i="0" u="none" strike="noStrike" dirty="0" smtClean="0">
            <a:solidFill>
              <a:schemeClr val="bg1"/>
            </a:solidFill>
            <a:effectLst/>
            <a:cs typeface="Archivo" pitchFamily="2" charset="77"/>
          </a:defRPr>
        </a:defPPr>
      </a:lstStyle>
      <a:style>
        <a:lnRef idx="2">
          <a:schemeClr val="accent1">
            <a:shade val="15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abelon læringsmoduler" id="{DB12AF2D-D4D7-1C42-8205-139544816E52}" vid="{DF57291B-CE7B-9944-9891-52A2B5239AD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Skabelon læringsmoduler</Template>
  <TotalTime>77997</TotalTime>
  <Words>6911</Words>
  <Application>Microsoft Macintosh PowerPoint</Application>
  <PresentationFormat>Widescreen</PresentationFormat>
  <Paragraphs>622</Paragraphs>
  <Slides>73</Slides>
  <Notes>3</Notes>
  <HiddenSlides>0</HiddenSlides>
  <MMClips>0</MMClips>
  <ScaleCrop>false</ScaleCrop>
  <HeadingPairs>
    <vt:vector size="6" baseType="variant">
      <vt:variant>
        <vt:lpstr>Benyttede skrifttyper</vt:lpstr>
      </vt:variant>
      <vt:variant>
        <vt:i4>11</vt:i4>
      </vt:variant>
      <vt:variant>
        <vt:lpstr>Tema</vt:lpstr>
      </vt:variant>
      <vt:variant>
        <vt:i4>1</vt:i4>
      </vt:variant>
      <vt:variant>
        <vt:lpstr>Slidetitler</vt:lpstr>
      </vt:variant>
      <vt:variant>
        <vt:i4>73</vt:i4>
      </vt:variant>
    </vt:vector>
  </HeadingPairs>
  <TitlesOfParts>
    <vt:vector size="85" baseType="lpstr">
      <vt:lpstr>Aptos</vt:lpstr>
      <vt:lpstr>Archivo</vt:lpstr>
      <vt:lpstr>Archivo Medium</vt:lpstr>
      <vt:lpstr>Arial</vt:lpstr>
      <vt:lpstr>Arial Narrow</vt:lpstr>
      <vt:lpstr>Calibri</vt:lpstr>
      <vt:lpstr>century gothic</vt:lpstr>
      <vt:lpstr>century gothic</vt:lpstr>
      <vt:lpstr>Quicksand</vt:lpstr>
      <vt:lpstr>Segoe UI</vt:lpstr>
      <vt:lpstr>segoe ui semibold</vt:lpstr>
      <vt:lpstr>Powerpoint</vt:lpstr>
      <vt:lpstr>Bæredygtighed i FM Modul 3 – Kommunikation om bæredygtighed</vt:lpstr>
      <vt:lpstr>PowerPoint-præsentation</vt:lpstr>
      <vt:lpstr>PowerPoint-præsentation</vt:lpstr>
      <vt:lpstr>Kommunikation om bæredygtighed</vt:lpstr>
      <vt:lpstr>3.1</vt:lpstr>
      <vt:lpstr>Formål og indhold</vt:lpstr>
      <vt:lpstr>PowerPoint-præsentation</vt:lpstr>
      <vt:lpstr>PowerPoint-præsentation</vt:lpstr>
      <vt:lpstr>Må man sige ‘bæredygtig’?</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Kommunikationsudfordringer</vt:lpstr>
      <vt:lpstr>Kommunikationsudfordringer</vt:lpstr>
      <vt:lpstr>Eksempler fra praksis</vt:lpstr>
      <vt:lpstr>PowerPoint-præsentation</vt:lpstr>
      <vt:lpstr>PowerPoint-præsentation</vt:lpstr>
      <vt:lpstr>PowerPoint-præsentation</vt:lpstr>
      <vt:lpstr>PowerPoint-præsentation</vt:lpstr>
      <vt:lpstr>Tænk som modtageren</vt:lpstr>
      <vt:lpstr>Tænk som modtageren</vt:lpstr>
      <vt:lpstr>3.2</vt:lpstr>
      <vt:lpstr>Formål og indhold</vt:lpstr>
      <vt:lpstr>PowerPoint-præsentation</vt:lpstr>
      <vt:lpstr>PowerPoint-præsentation</vt:lpstr>
      <vt:lpstr>Barriere og løsninger</vt:lpstr>
      <vt:lpstr>PowerPoint-præsentation</vt:lpstr>
      <vt:lpstr>PowerPoint-præsentation</vt:lpstr>
      <vt:lpstr>PowerPoint-præsentation</vt:lpstr>
      <vt:lpstr>PowerPoint-præsentation</vt:lpstr>
      <vt:lpstr>PowerPoint-præsentation</vt:lpstr>
      <vt:lpstr>Brugerinvolvering</vt:lpstr>
      <vt:lpstr>Brugerinvolvering</vt:lpstr>
      <vt:lpstr>3.3</vt:lpstr>
      <vt:lpstr>Formål og indhold</vt:lpstr>
      <vt:lpstr>PowerPoint-præsentation</vt:lpstr>
      <vt:lpstr>PowerPoint-præsentation</vt:lpstr>
      <vt:lpstr>Eksempler på formål teknologien kan understøtte</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Teknologi og kommunikation</vt:lpstr>
      <vt:lpstr>Teknologi og kommunikation</vt:lpstr>
      <vt:lpstr>3.4</vt:lpstr>
      <vt:lpstr>Formål og indhold</vt:lpstr>
      <vt:lpstr>PowerPoint-præsentation</vt:lpstr>
      <vt:lpstr>Fra budskab til handling</vt:lpstr>
      <vt:lpstr>4 elementer i kommunikationen</vt:lpstr>
      <vt:lpstr>Planlægning af kommunikation</vt:lpstr>
      <vt:lpstr>PowerPoint-præsentation</vt:lpstr>
      <vt:lpstr>PowerPoint-præsentation</vt:lpstr>
      <vt:lpstr>PowerPoint-præsentation</vt:lpstr>
      <vt:lpstr>PowerPoint-præsentation</vt:lpstr>
      <vt:lpstr>Eksempel fra virkeligheden</vt:lpstr>
      <vt:lpstr>Eksempel fra virkeligheden</vt:lpstr>
      <vt:lpstr>PowerPoint-præsentation</vt:lpstr>
      <vt:lpstr>PowerPoint-præsentation</vt:lpstr>
      <vt:lpstr>Kommunikationsplanlægning</vt:lpstr>
      <vt:lpstr>Kommunikationsplanlægning</vt:lpstr>
      <vt:lpstr>Kommunikationsplanlægning</vt:lpstr>
      <vt:lpstr>Kommunikationsplanlægning</vt:lpstr>
      <vt:lpstr>PowerPoint-præsentation</vt:lpstr>
      <vt:lpstr>PowerPoint-præsentation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PowerPoint-præsentation</dc:title>
  <dc:subject/>
  <dc:creator>Dansk Facilities Management (DFM)</dc:creator>
  <cp:keywords/>
  <dc:description/>
  <cp:lastModifiedBy>Rikke Soede</cp:lastModifiedBy>
  <cp:revision>267</cp:revision>
  <cp:lastPrinted>2025-08-04T07:50:09Z</cp:lastPrinted>
  <dcterms:created xsi:type="dcterms:W3CDTF">2023-03-14T07:47:06Z</dcterms:created>
  <dcterms:modified xsi:type="dcterms:W3CDTF">2026-09-21T14:03:21Z</dcterms:modified>
  <cp:category/>
</cp:coreProperties>
</file>