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84"/>
  </p:notesMasterIdLst>
  <p:handoutMasterIdLst>
    <p:handoutMasterId r:id="rId85"/>
  </p:handoutMasterIdLst>
  <p:sldIdLst>
    <p:sldId id="2147474333" r:id="rId2"/>
    <p:sldId id="2147474109" r:id="rId3"/>
    <p:sldId id="2147473955" r:id="rId4"/>
    <p:sldId id="2147474110" r:id="rId5"/>
    <p:sldId id="2147474364" r:id="rId6"/>
    <p:sldId id="2147474186" r:id="rId7"/>
    <p:sldId id="2147474113" r:id="rId8"/>
    <p:sldId id="2147474114" r:id="rId9"/>
    <p:sldId id="2147473759" r:id="rId10"/>
    <p:sldId id="2147473760" r:id="rId11"/>
    <p:sldId id="2147473761" r:id="rId12"/>
    <p:sldId id="2147473762" r:id="rId13"/>
    <p:sldId id="2147474115" r:id="rId14"/>
    <p:sldId id="2147474116" r:id="rId15"/>
    <p:sldId id="2147474187" r:id="rId16"/>
    <p:sldId id="2147474368" r:id="rId17"/>
    <p:sldId id="2147474380" r:id="rId18"/>
    <p:sldId id="2147474381" r:id="rId19"/>
    <p:sldId id="2147474190" r:id="rId20"/>
    <p:sldId id="2147474191" r:id="rId21"/>
    <p:sldId id="2147474122" r:id="rId22"/>
    <p:sldId id="2147474454" r:id="rId23"/>
    <p:sldId id="2147473775" r:id="rId24"/>
    <p:sldId id="2147473776" r:id="rId25"/>
    <p:sldId id="2147474412" r:id="rId26"/>
    <p:sldId id="2147474413" r:id="rId27"/>
    <p:sldId id="2147474414" r:id="rId28"/>
    <p:sldId id="2147474415" r:id="rId29"/>
    <p:sldId id="2147474416" r:id="rId30"/>
    <p:sldId id="2147474417" r:id="rId31"/>
    <p:sldId id="2147474192" r:id="rId32"/>
    <p:sldId id="2147474418" r:id="rId33"/>
    <p:sldId id="2147474419" r:id="rId34"/>
    <p:sldId id="2147474539" r:id="rId35"/>
    <p:sldId id="2147474422" r:id="rId36"/>
    <p:sldId id="2147474423" r:id="rId37"/>
    <p:sldId id="2147474424" r:id="rId38"/>
    <p:sldId id="2147474425" r:id="rId39"/>
    <p:sldId id="2147473786" r:id="rId40"/>
    <p:sldId id="2147474426" r:id="rId41"/>
    <p:sldId id="2147474542" r:id="rId42"/>
    <p:sldId id="2147474367" r:id="rId43"/>
    <p:sldId id="2147474382" r:id="rId44"/>
    <p:sldId id="2147474383" r:id="rId45"/>
    <p:sldId id="2147474201" r:id="rId46"/>
    <p:sldId id="2147474202" r:id="rId47"/>
    <p:sldId id="2147473793" r:id="rId48"/>
    <p:sldId id="2147474129" r:id="rId49"/>
    <p:sldId id="2147473796" r:id="rId50"/>
    <p:sldId id="2147474130" r:id="rId51"/>
    <p:sldId id="2147473798" r:id="rId52"/>
    <p:sldId id="2147473794" r:id="rId53"/>
    <p:sldId id="2147473799" r:id="rId54"/>
    <p:sldId id="2147473742" r:id="rId55"/>
    <p:sldId id="2147474203" r:id="rId56"/>
    <p:sldId id="2147474204" r:id="rId57"/>
    <p:sldId id="2147474366" r:id="rId58"/>
    <p:sldId id="2147474384" r:id="rId59"/>
    <p:sldId id="2147474385" r:id="rId60"/>
    <p:sldId id="2147474206" r:id="rId61"/>
    <p:sldId id="2147474207" r:id="rId62"/>
    <p:sldId id="2147473812" r:id="rId63"/>
    <p:sldId id="2147474137" r:id="rId64"/>
    <p:sldId id="2147474543" r:id="rId65"/>
    <p:sldId id="2147474544" r:id="rId66"/>
    <p:sldId id="2147474139" r:id="rId67"/>
    <p:sldId id="2147474209" r:id="rId68"/>
    <p:sldId id="2147473818" r:id="rId69"/>
    <p:sldId id="259" r:id="rId70"/>
    <p:sldId id="2147474411" r:id="rId71"/>
    <p:sldId id="2147474141" r:id="rId72"/>
    <p:sldId id="271" r:id="rId73"/>
    <p:sldId id="2147473825" r:id="rId74"/>
    <p:sldId id="2147474142" r:id="rId75"/>
    <p:sldId id="2147474143" r:id="rId76"/>
    <p:sldId id="2147474210" r:id="rId77"/>
    <p:sldId id="2147474365" r:id="rId78"/>
    <p:sldId id="2147474386" r:id="rId79"/>
    <p:sldId id="2147474387" r:id="rId80"/>
    <p:sldId id="2147474212" r:id="rId81"/>
    <p:sldId id="2147474198" r:id="rId82"/>
    <p:sldId id="2147474199"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DC49DCED-8609-4449-B427-A6413550580E}">
          <p14:sldIdLst>
            <p14:sldId id="2147474333"/>
            <p14:sldId id="2147474109"/>
            <p14:sldId id="2147473955"/>
            <p14:sldId id="2147474110"/>
          </p14:sldIdLst>
        </p14:section>
        <p14:section name="2.1 Introduktion til ESG i FM" id="{50F56C24-87A1-6843-BCF9-17EAF8B761B0}">
          <p14:sldIdLst>
            <p14:sldId id="2147474364"/>
            <p14:sldId id="2147474186"/>
            <p14:sldId id="2147474113"/>
            <p14:sldId id="2147474114"/>
            <p14:sldId id="2147473759"/>
            <p14:sldId id="2147473760"/>
            <p14:sldId id="2147473761"/>
            <p14:sldId id="2147473762"/>
            <p14:sldId id="2147474115"/>
            <p14:sldId id="2147474116"/>
            <p14:sldId id="2147474187"/>
            <p14:sldId id="2147474368"/>
            <p14:sldId id="2147474380"/>
            <p14:sldId id="2147474381"/>
          </p14:sldIdLst>
        </p14:section>
        <p14:section name="2.2 Lovgivning og EU-regulering" id="{26954273-5A3B-B74C-AC25-16AA78EF3E96}">
          <p14:sldIdLst>
            <p14:sldId id="2147474190"/>
            <p14:sldId id="2147474191"/>
            <p14:sldId id="2147474122"/>
            <p14:sldId id="2147474454"/>
            <p14:sldId id="2147473775"/>
            <p14:sldId id="2147473776"/>
            <p14:sldId id="2147474412"/>
            <p14:sldId id="2147474413"/>
            <p14:sldId id="2147474414"/>
            <p14:sldId id="2147474415"/>
            <p14:sldId id="2147474416"/>
            <p14:sldId id="2147474417"/>
            <p14:sldId id="2147474192"/>
            <p14:sldId id="2147474418"/>
            <p14:sldId id="2147474419"/>
            <p14:sldId id="2147474539"/>
            <p14:sldId id="2147474422"/>
            <p14:sldId id="2147474423"/>
            <p14:sldId id="2147474424"/>
            <p14:sldId id="2147474425"/>
            <p14:sldId id="2147473786"/>
            <p14:sldId id="2147474426"/>
            <p14:sldId id="2147474542"/>
            <p14:sldId id="2147474367"/>
            <p14:sldId id="2147474382"/>
            <p14:sldId id="2147474383"/>
          </p14:sldIdLst>
        </p14:section>
        <p14:section name="2.3 Rapportering og datakrav" id="{3F6C8969-E7C8-DD44-AAB8-1EA5C6D1CC56}">
          <p14:sldIdLst>
            <p14:sldId id="2147474201"/>
            <p14:sldId id="2147474202"/>
            <p14:sldId id="2147473793"/>
            <p14:sldId id="2147474129"/>
            <p14:sldId id="2147473796"/>
            <p14:sldId id="2147474130"/>
            <p14:sldId id="2147473798"/>
            <p14:sldId id="2147473794"/>
            <p14:sldId id="2147473799"/>
            <p14:sldId id="2147473742"/>
            <p14:sldId id="2147474203"/>
            <p14:sldId id="2147474204"/>
            <p14:sldId id="2147474366"/>
            <p14:sldId id="2147474384"/>
            <p14:sldId id="2147474385"/>
          </p14:sldIdLst>
        </p14:section>
        <p14:section name="2.4 Certificeringer og standarder" id="{388EE88C-F86C-814F-891F-F3AFA3AB92AE}">
          <p14:sldIdLst>
            <p14:sldId id="2147474206"/>
            <p14:sldId id="2147474207"/>
            <p14:sldId id="2147473812"/>
            <p14:sldId id="2147474137"/>
            <p14:sldId id="2147474543"/>
            <p14:sldId id="2147474544"/>
            <p14:sldId id="2147474139"/>
            <p14:sldId id="2147474209"/>
            <p14:sldId id="2147473818"/>
            <p14:sldId id="259"/>
            <p14:sldId id="2147474411"/>
            <p14:sldId id="2147474141"/>
            <p14:sldId id="271"/>
            <p14:sldId id="2147473825"/>
            <p14:sldId id="2147474142"/>
            <p14:sldId id="2147474143"/>
            <p14:sldId id="2147474210"/>
            <p14:sldId id="2147474365"/>
            <p14:sldId id="2147474386"/>
            <p14:sldId id="2147474387"/>
            <p14:sldId id="2147474212"/>
            <p14:sldId id="2147474198"/>
            <p14:sldId id="21474741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2A260B-86F7-1971-B99C-E0055D96FD54}" name="Rikke Soede" initials="" userId="S::rso@dfm-net.dk::5c0419d9-34d0-402f-a890-51d4058b4345" providerId="AD"/>
  <p188:author id="{B5F9BCFC-121F-A83A-09D0-8923AC5A4D2A}" name="Jan Johansson" initials="" userId="S::jjo@dfm-net.dk::d3201abd-0fe5-4758-ae95-e27641b75ed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8EADA"/>
    <a:srgbClr val="EED8D7"/>
    <a:srgbClr val="FFFC00"/>
    <a:srgbClr val="033839"/>
    <a:srgbClr val="7AB77F"/>
    <a:srgbClr val="F8FBF8"/>
    <a:srgbClr val="043838"/>
    <a:srgbClr val="E1F4AD"/>
    <a:srgbClr val="60BA79"/>
    <a:srgbClr val="007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01" autoAdjust="0"/>
    <p:restoredTop sz="87482"/>
  </p:normalViewPr>
  <p:slideViewPr>
    <p:cSldViewPr snapToGrid="0">
      <p:cViewPr>
        <p:scale>
          <a:sx n="90" d="100"/>
          <a:sy n="90" d="100"/>
        </p:scale>
        <p:origin x="376" y="512"/>
      </p:cViewPr>
      <p:guideLst/>
    </p:cSldViewPr>
  </p:slideViewPr>
  <p:outlineViewPr>
    <p:cViewPr>
      <p:scale>
        <a:sx n="33" d="100"/>
        <a:sy n="33" d="100"/>
      </p:scale>
      <p:origin x="0" y="-215160"/>
    </p:cViewPr>
  </p:outlineViewPr>
  <p:notesTextViewPr>
    <p:cViewPr>
      <p:scale>
        <a:sx n="145" d="100"/>
        <a:sy n="145" d="100"/>
      </p:scale>
      <p:origin x="0" y="0"/>
    </p:cViewPr>
  </p:notesTextViewPr>
  <p:sorterViewPr>
    <p:cViewPr>
      <p:scale>
        <a:sx n="80" d="100"/>
        <a:sy n="80" d="100"/>
      </p:scale>
      <p:origin x="0" y="0"/>
    </p:cViewPr>
  </p:sorterViewPr>
  <p:notesViewPr>
    <p:cSldViewPr snapToGrid="0">
      <p:cViewPr varScale="1">
        <p:scale>
          <a:sx n="90" d="100"/>
          <a:sy n="90" d="100"/>
        </p:scale>
        <p:origin x="4128"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8/10/relationships/authors" Target="author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123C8075-E5AE-A4E3-06FE-C9F2C1F7D8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08CC2F77-954B-EDCB-DB25-362F512222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B74614-F2B9-45A2-BD1D-8F83BDF2F740}" type="datetimeFigureOut">
              <a:rPr lang="da-DK" smtClean="0"/>
              <a:t>15.09.2026</a:t>
            </a:fld>
            <a:endParaRPr lang="da-DK"/>
          </a:p>
        </p:txBody>
      </p:sp>
      <p:sp>
        <p:nvSpPr>
          <p:cNvPr id="4" name="Pladsholder til sidefod 3">
            <a:extLst>
              <a:ext uri="{FF2B5EF4-FFF2-40B4-BE49-F238E27FC236}">
                <a16:creationId xmlns:a16="http://schemas.microsoft.com/office/drawing/2014/main" id="{510BB65A-A984-43F0-152D-7E34502150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5CA8D8A1-7D65-DA99-F1D6-0CC60EBFBE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EA020B-65C6-45F4-BA06-2CE49B49DEB6}" type="slidenum">
              <a:rPr lang="da-DK" smtClean="0"/>
              <a:t>‹nr.›</a:t>
            </a:fld>
            <a:endParaRPr lang="da-DK"/>
          </a:p>
        </p:txBody>
      </p:sp>
    </p:spTree>
    <p:extLst>
      <p:ext uri="{BB962C8B-B14F-4D97-AF65-F5344CB8AC3E}">
        <p14:creationId xmlns:p14="http://schemas.microsoft.com/office/powerpoint/2010/main" val="10727744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F85EE-EBC9-46B3-AC42-DAC136EC57BD}" type="datetimeFigureOut">
              <a:rPr lang="da-DK" smtClean="0"/>
              <a:t>15.09.2026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63B6F0-9210-403B-BA81-E2C9C8EA4122}" type="slidenum">
              <a:rPr lang="da-DK" smtClean="0"/>
              <a:t>‹nr.›</a:t>
            </a:fld>
            <a:endParaRPr lang="da-DK"/>
          </a:p>
        </p:txBody>
      </p:sp>
    </p:spTree>
    <p:extLst>
      <p:ext uri="{BB962C8B-B14F-4D97-AF65-F5344CB8AC3E}">
        <p14:creationId xmlns:p14="http://schemas.microsoft.com/office/powerpoint/2010/main" val="317526748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Tree>
    <p:extLst>
      <p:ext uri="{BB962C8B-B14F-4D97-AF65-F5344CB8AC3E}">
        <p14:creationId xmlns:p14="http://schemas.microsoft.com/office/powerpoint/2010/main" val="677217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91123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2693263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2905553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Tree>
    <p:extLst>
      <p:ext uri="{BB962C8B-B14F-4D97-AF65-F5344CB8AC3E}">
        <p14:creationId xmlns:p14="http://schemas.microsoft.com/office/powerpoint/2010/main" val="2359163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Tree>
    <p:extLst>
      <p:ext uri="{BB962C8B-B14F-4D97-AF65-F5344CB8AC3E}">
        <p14:creationId xmlns:p14="http://schemas.microsoft.com/office/powerpoint/2010/main" val="1485540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Tree>
    <p:extLst>
      <p:ext uri="{BB962C8B-B14F-4D97-AF65-F5344CB8AC3E}">
        <p14:creationId xmlns:p14="http://schemas.microsoft.com/office/powerpoint/2010/main" val="1385190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Tree>
    <p:extLst>
      <p:ext uri="{BB962C8B-B14F-4D97-AF65-F5344CB8AC3E}">
        <p14:creationId xmlns:p14="http://schemas.microsoft.com/office/powerpoint/2010/main" val="112095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5.svg"/><Relationship Id="rId4"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7.svg"/><Relationship Id="rId4"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9.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8.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mailto:jjo@dfm-net.dk" TargetMode="External"/><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hyperlink" Target="mailto:sbnn@ramboll.dk" TargetMode="Externa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mailto:jjo@dfm-net.dk" TargetMode="External"/><Relationship Id="rId2" Type="http://schemas.openxmlformats.org/officeDocument/2006/relationships/image" Target="../media/image44.png"/><Relationship Id="rId1" Type="http://schemas.openxmlformats.org/officeDocument/2006/relationships/slideMaster" Target="../slideMasters/slideMaster1.xml"/><Relationship Id="rId6" Type="http://schemas.openxmlformats.org/officeDocument/2006/relationships/hyperlink" Target="mailto:mailto:jjo@dfm-net.dk" TargetMode="Externa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8.xml.rels><?xml version="1.0" encoding="UTF-8" standalone="yes"?>
<Relationships xmlns="http://schemas.openxmlformats.org/package/2006/relationships"><Relationship Id="rId3" Type="http://schemas.openxmlformats.org/officeDocument/2006/relationships/hyperlink" Target="mailto:rso@dfm-net.dk" TargetMode="External"/><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verskrift modul 1">
    <p:spTree>
      <p:nvGrpSpPr>
        <p:cNvPr id="1" name=""/>
        <p:cNvGrpSpPr/>
        <p:nvPr/>
      </p:nvGrpSpPr>
      <p:grpSpPr>
        <a:xfrm>
          <a:off x="0" y="0"/>
          <a:ext cx="0" cy="0"/>
          <a:chOff x="0" y="0"/>
          <a:chExt cx="0" cy="0"/>
        </a:xfrm>
      </p:grpSpPr>
      <p:pic>
        <p:nvPicPr>
          <p:cNvPr id="6" name="Billede 5" descr="Et billede, der indeholder Byplanlægning, Skaleringsmodel, Luftfotografering, bygning&#10;&#10;Automatisk genereret beskrivelse">
            <a:extLst>
              <a:ext uri="{FF2B5EF4-FFF2-40B4-BE49-F238E27FC236}">
                <a16:creationId xmlns:a16="http://schemas.microsoft.com/office/drawing/2014/main" id="{B179856F-DCE5-2092-0D74-18C0FE742B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69"/>
            <a:ext cx="12192000" cy="6857462"/>
          </a:xfrm>
          <a:prstGeom prst="rect">
            <a:avLst/>
          </a:prstGeom>
        </p:spPr>
      </p:pic>
      <p:sp>
        <p:nvSpPr>
          <p:cNvPr id="3" name="Rektangel 2">
            <a:extLst>
              <a:ext uri="{FF2B5EF4-FFF2-40B4-BE49-F238E27FC236}">
                <a16:creationId xmlns:a16="http://schemas.microsoft.com/office/drawing/2014/main" id="{6279FF7E-FCEA-F8C8-39C6-1664D010A31E}"/>
              </a:ext>
            </a:extLst>
          </p:cNvPr>
          <p:cNvSpPr/>
          <p:nvPr userDrawn="1"/>
        </p:nvSpPr>
        <p:spPr>
          <a:xfrm>
            <a:off x="-3" y="-269"/>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C37F494C-55AC-6B32-2DA8-73B6D18AD585}"/>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1" i="0">
                <a:solidFill>
                  <a:schemeClr val="accent2"/>
                </a:solidFill>
                <a:latin typeface="+mj-lt"/>
                <a:cs typeface="Segoe UI Semibold" panose="020B0502040204020203" pitchFamily="34" charset="0"/>
              </a:defRPr>
            </a:lvl1pPr>
          </a:lstStyle>
          <a:p>
            <a:r>
              <a:rPr lang="da-DK" sz="2400" dirty="0"/>
              <a:t>Bæredygtighed i FM</a:t>
            </a:r>
            <a:br>
              <a:rPr lang="da-DK" dirty="0"/>
            </a:br>
            <a:r>
              <a:rPr lang="da-DK" dirty="0"/>
              <a:t>Modul 1</a:t>
            </a:r>
          </a:p>
        </p:txBody>
      </p:sp>
      <p:sp>
        <p:nvSpPr>
          <p:cNvPr id="9" name="Pladsholder til tekst 3">
            <a:extLst>
              <a:ext uri="{FF2B5EF4-FFF2-40B4-BE49-F238E27FC236}">
                <a16:creationId xmlns:a16="http://schemas.microsoft.com/office/drawing/2014/main" id="{4B62E2C2-1D49-9C2C-2189-AFEFF034C069}"/>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153922711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skrift modul 2">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FB8F9889-DC58-C130-F45A-75EB0C2FD6D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Rektangel 7">
            <a:extLst>
              <a:ext uri="{FF2B5EF4-FFF2-40B4-BE49-F238E27FC236}">
                <a16:creationId xmlns:a16="http://schemas.microsoft.com/office/drawing/2014/main" id="{819996D3-67BC-0BB2-9EC8-DEA0074DD1FA}"/>
              </a:ext>
            </a:extLst>
          </p:cNvPr>
          <p:cNvSpPr/>
          <p:nvPr/>
        </p:nvSpPr>
        <p:spPr>
          <a:xfrm>
            <a:off x="0" y="0"/>
            <a:ext cx="12192000" cy="6858000"/>
          </a:xfrm>
          <a:prstGeom prst="rect">
            <a:avLst/>
          </a:prstGeom>
          <a:solidFill>
            <a:srgbClr val="013738">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73A58803-8F9D-4422-C8E9-C954CF4C15F2}"/>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2</a:t>
            </a:r>
          </a:p>
        </p:txBody>
      </p:sp>
      <p:sp>
        <p:nvSpPr>
          <p:cNvPr id="10" name="Pladsholder til tekst 3">
            <a:extLst>
              <a:ext uri="{FF2B5EF4-FFF2-40B4-BE49-F238E27FC236}">
                <a16:creationId xmlns:a16="http://schemas.microsoft.com/office/drawing/2014/main" id="{E0972D34-B05B-18D9-F6E5-AFF184BF4329}"/>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147715628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skrift modul 3">
    <p:spTree>
      <p:nvGrpSpPr>
        <p:cNvPr id="1" name=""/>
        <p:cNvGrpSpPr/>
        <p:nvPr/>
      </p:nvGrpSpPr>
      <p:grpSpPr>
        <a:xfrm>
          <a:off x="0" y="0"/>
          <a:ext cx="0" cy="0"/>
          <a:chOff x="0" y="0"/>
          <a:chExt cx="0" cy="0"/>
        </a:xfrm>
      </p:grpSpPr>
      <p:pic>
        <p:nvPicPr>
          <p:cNvPr id="6" name="Billede 5" descr="Et billede, der indeholder bygning, Byplanlægning, Skaleringsmodel, hus&#10;&#10;Automatisk genereret beskrivelse">
            <a:extLst>
              <a:ext uri="{FF2B5EF4-FFF2-40B4-BE49-F238E27FC236}">
                <a16:creationId xmlns:a16="http://schemas.microsoft.com/office/drawing/2014/main" id="{EAD486F5-68FE-BDB9-B490-653F513AD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86"/>
            <a:ext cx="12193404" cy="6857213"/>
          </a:xfrm>
          <a:prstGeom prst="rect">
            <a:avLst/>
          </a:prstGeom>
        </p:spPr>
      </p:pic>
      <p:sp>
        <p:nvSpPr>
          <p:cNvPr id="3" name="Rektangel 2">
            <a:extLst>
              <a:ext uri="{FF2B5EF4-FFF2-40B4-BE49-F238E27FC236}">
                <a16:creationId xmlns:a16="http://schemas.microsoft.com/office/drawing/2014/main" id="{6279FF7E-FCEA-F8C8-39C6-1664D010A31E}"/>
              </a:ext>
            </a:extLst>
          </p:cNvPr>
          <p:cNvSpPr/>
          <p:nvPr/>
        </p:nvSpPr>
        <p:spPr>
          <a:xfrm>
            <a:off x="-3" y="-786"/>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Titel 1">
            <a:extLst>
              <a:ext uri="{FF2B5EF4-FFF2-40B4-BE49-F238E27FC236}">
                <a16:creationId xmlns:a16="http://schemas.microsoft.com/office/drawing/2014/main" id="{E52C919D-1B3A-F422-A29D-3DDDAC4D5714}"/>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3</a:t>
            </a:r>
          </a:p>
        </p:txBody>
      </p:sp>
      <p:sp>
        <p:nvSpPr>
          <p:cNvPr id="11" name="Pladsholder til tekst 3">
            <a:extLst>
              <a:ext uri="{FF2B5EF4-FFF2-40B4-BE49-F238E27FC236}">
                <a16:creationId xmlns:a16="http://schemas.microsoft.com/office/drawing/2014/main" id="{7E22C1EE-AB53-9477-9070-0C347064778A}"/>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408773597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skrift modul 4">
    <p:spTree>
      <p:nvGrpSpPr>
        <p:cNvPr id="1" name=""/>
        <p:cNvGrpSpPr/>
        <p:nvPr/>
      </p:nvGrpSpPr>
      <p:grpSpPr>
        <a:xfrm>
          <a:off x="0" y="0"/>
          <a:ext cx="0" cy="0"/>
          <a:chOff x="0" y="0"/>
          <a:chExt cx="0" cy="0"/>
        </a:xfrm>
      </p:grpSpPr>
      <p:pic>
        <p:nvPicPr>
          <p:cNvPr id="6" name="Billede 5" descr="Et billede, der indeholder elektronik, kredsløb&#10;&#10;Automatisk genereret beskrivelse">
            <a:extLst>
              <a:ext uri="{FF2B5EF4-FFF2-40B4-BE49-F238E27FC236}">
                <a16:creationId xmlns:a16="http://schemas.microsoft.com/office/drawing/2014/main" id="{B4D13610-4768-755D-293C-75C4E5BF83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2432"/>
            <a:ext cx="12196331" cy="6855567"/>
          </a:xfrm>
          <a:prstGeom prst="rect">
            <a:avLst/>
          </a:prstGeom>
        </p:spPr>
      </p:pic>
      <p:sp>
        <p:nvSpPr>
          <p:cNvPr id="3" name="Rektangel 2">
            <a:extLst>
              <a:ext uri="{FF2B5EF4-FFF2-40B4-BE49-F238E27FC236}">
                <a16:creationId xmlns:a16="http://schemas.microsoft.com/office/drawing/2014/main" id="{6279FF7E-FCEA-F8C8-39C6-1664D010A31E}"/>
              </a:ext>
            </a:extLst>
          </p:cNvPr>
          <p:cNvSpPr/>
          <p:nvPr/>
        </p:nvSpPr>
        <p:spPr>
          <a:xfrm>
            <a:off x="0" y="-2432"/>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E0F40A67-F41B-24D7-AFD8-C911C7F517D8}"/>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4</a:t>
            </a:r>
          </a:p>
        </p:txBody>
      </p:sp>
      <p:sp>
        <p:nvSpPr>
          <p:cNvPr id="11" name="Pladsholder til tekst 3">
            <a:extLst>
              <a:ext uri="{FF2B5EF4-FFF2-40B4-BE49-F238E27FC236}">
                <a16:creationId xmlns:a16="http://schemas.microsoft.com/office/drawing/2014/main" id="{C455CA05-2E6F-6084-F6A9-AF90C161D4D0}"/>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271491653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lkomm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421DFDD-0AD3-9187-5949-E4DD12F327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718" y="657751"/>
            <a:ext cx="4076528" cy="3244997"/>
          </a:xfrm>
          <a:prstGeom prst="rect">
            <a:avLst/>
          </a:prstGeom>
        </p:spPr>
      </p:pic>
      <p:pic>
        <p:nvPicPr>
          <p:cNvPr id="6" name="Grafik 5">
            <a:extLst>
              <a:ext uri="{FF2B5EF4-FFF2-40B4-BE49-F238E27FC236}">
                <a16:creationId xmlns:a16="http://schemas.microsoft.com/office/drawing/2014/main" id="{C2A2CB3C-4E14-B4F8-01B0-D105BA49112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pic>
        <p:nvPicPr>
          <p:cNvPr id="10" name="Picture 2" descr="Partnere – Vinterakademi">
            <a:extLst>
              <a:ext uri="{FF2B5EF4-FFF2-40B4-BE49-F238E27FC236}">
                <a16:creationId xmlns:a16="http://schemas.microsoft.com/office/drawing/2014/main" id="{A1A08839-0322-6C3E-D929-03D3844B008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914567" y="6366424"/>
            <a:ext cx="1245534" cy="317871"/>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CD073FE1-9A0F-B63C-1F5B-DFEF9ED1AB9F}"/>
              </a:ext>
            </a:extLst>
          </p:cNvPr>
          <p:cNvSpPr txBox="1"/>
          <p:nvPr userDrawn="1"/>
        </p:nvSpPr>
        <p:spPr>
          <a:xfrm>
            <a:off x="10837953" y="6181214"/>
            <a:ext cx="1398761"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013738"/>
                </a:solidFill>
                <a:effectLst/>
                <a:uLnTx/>
                <a:uFillTx/>
                <a:latin typeface="Quicksand" pitchFamily="2" charset="0"/>
                <a:ea typeface="+mn-ea"/>
                <a:cs typeface="+mn-cs"/>
              </a:rPr>
              <a:t>Støttet af</a:t>
            </a:r>
            <a:endParaRPr kumimoji="0" lang="da-DK" sz="1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82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æringsmål">
    <p:bg>
      <p:bgRef idx="1001">
        <a:schemeClr val="bg1"/>
      </p:bgRef>
    </p:bg>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9CA28DD-258B-80A4-A9D1-5614F3ACA62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06499" y="-529463"/>
            <a:ext cx="4864100" cy="6875052"/>
          </a:xfrm>
          <a:prstGeom prst="rect">
            <a:avLst/>
          </a:prstGeom>
        </p:spPr>
      </p:pic>
    </p:spTree>
    <p:extLst>
      <p:ext uri="{BB962C8B-B14F-4D97-AF65-F5344CB8AC3E}">
        <p14:creationId xmlns:p14="http://schemas.microsoft.com/office/powerpoint/2010/main" val="3960170646"/>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blik over delmoduler i modul">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B0A1833-4925-5A91-54DE-AD225BEAEB1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6" name="Pladsholder til tekst 5">
            <a:extLst>
              <a:ext uri="{FF2B5EF4-FFF2-40B4-BE49-F238E27FC236}">
                <a16:creationId xmlns:a16="http://schemas.microsoft.com/office/drawing/2014/main" id="{5D93B24B-EAA9-0A12-F9B3-3E1D0CD32CA8}"/>
              </a:ext>
            </a:extLst>
          </p:cNvPr>
          <p:cNvSpPr>
            <a:spLocks noGrp="1"/>
          </p:cNvSpPr>
          <p:nvPr>
            <p:ph type="body" sz="quarter" idx="15" hasCustomPrompt="1"/>
          </p:nvPr>
        </p:nvSpPr>
        <p:spPr>
          <a:xfrm>
            <a:off x="1492428" y="1969278"/>
            <a:ext cx="4607184" cy="1555750"/>
          </a:xfrm>
        </p:spPr>
        <p:txBody>
          <a:bodyPr>
            <a:noAutofit/>
          </a:bodyPr>
          <a:lstStyle>
            <a:lvl1pPr>
              <a:defRPr b="0"/>
            </a:lvl1pPr>
            <a:lvl2pPr marL="457200" indent="0">
              <a:buNone/>
              <a:defRPr/>
            </a:lvl2pPr>
          </a:lstStyle>
          <a:p>
            <a:pPr lvl="0"/>
            <a:r>
              <a:rPr lang="da-DK" dirty="0"/>
              <a:t>01. Titel underemne</a:t>
            </a:r>
          </a:p>
          <a:p>
            <a:pPr lvl="0"/>
            <a:r>
              <a:rPr lang="da-DK" dirty="0"/>
              <a:t>Brødtekst om underemne</a:t>
            </a:r>
          </a:p>
        </p:txBody>
      </p:sp>
      <p:sp>
        <p:nvSpPr>
          <p:cNvPr id="13" name="Pladsholder til tekst 5">
            <a:extLst>
              <a:ext uri="{FF2B5EF4-FFF2-40B4-BE49-F238E27FC236}">
                <a16:creationId xmlns:a16="http://schemas.microsoft.com/office/drawing/2014/main" id="{02895C99-89D3-8F6F-BFB1-A4FB29539BB0}"/>
              </a:ext>
            </a:extLst>
          </p:cNvPr>
          <p:cNvSpPr>
            <a:spLocks noGrp="1"/>
          </p:cNvSpPr>
          <p:nvPr>
            <p:ph type="body" sz="quarter" idx="16" hasCustomPrompt="1"/>
          </p:nvPr>
        </p:nvSpPr>
        <p:spPr>
          <a:xfrm>
            <a:off x="6367848" y="1969278"/>
            <a:ext cx="4686460" cy="1555750"/>
          </a:xfrm>
        </p:spPr>
        <p:txBody>
          <a:bodyPr>
            <a:noAutofit/>
          </a:bodyPr>
          <a:lstStyle>
            <a:lvl1pPr>
              <a:defRPr b="0"/>
            </a:lvl1pPr>
            <a:lvl2pPr marL="457200" indent="0">
              <a:buNone/>
              <a:defRPr/>
            </a:lvl2pPr>
          </a:lstStyle>
          <a:p>
            <a:pPr lvl="0"/>
            <a:r>
              <a:rPr lang="da-DK" dirty="0"/>
              <a:t>02. Titel underemne</a:t>
            </a:r>
          </a:p>
          <a:p>
            <a:pPr lvl="0"/>
            <a:r>
              <a:rPr lang="da-DK" dirty="0"/>
              <a:t>Brødtekst om underemne</a:t>
            </a:r>
          </a:p>
        </p:txBody>
      </p:sp>
      <p:sp>
        <p:nvSpPr>
          <p:cNvPr id="14" name="Pladsholder til tekst 5">
            <a:extLst>
              <a:ext uri="{FF2B5EF4-FFF2-40B4-BE49-F238E27FC236}">
                <a16:creationId xmlns:a16="http://schemas.microsoft.com/office/drawing/2014/main" id="{EA966DF6-4A08-87AC-F834-8EFE06FFE5C3}"/>
              </a:ext>
            </a:extLst>
          </p:cNvPr>
          <p:cNvSpPr>
            <a:spLocks noGrp="1"/>
          </p:cNvSpPr>
          <p:nvPr>
            <p:ph type="body" sz="quarter" idx="17" hasCustomPrompt="1"/>
          </p:nvPr>
        </p:nvSpPr>
        <p:spPr>
          <a:xfrm>
            <a:off x="1492428" y="4070921"/>
            <a:ext cx="4607184" cy="1555750"/>
          </a:xfrm>
        </p:spPr>
        <p:txBody>
          <a:bodyPr>
            <a:noAutofit/>
          </a:bodyPr>
          <a:lstStyle>
            <a:lvl1pPr>
              <a:defRPr b="0"/>
            </a:lvl1pPr>
            <a:lvl2pPr marL="457200" indent="0">
              <a:buNone/>
              <a:defRPr/>
            </a:lvl2pPr>
          </a:lstStyle>
          <a:p>
            <a:pPr lvl="0"/>
            <a:r>
              <a:rPr lang="da-DK" dirty="0"/>
              <a:t>03. Titel underemne</a:t>
            </a:r>
          </a:p>
          <a:p>
            <a:pPr lvl="0"/>
            <a:r>
              <a:rPr lang="da-DK" dirty="0"/>
              <a:t>Brødtekst om underemne</a:t>
            </a:r>
          </a:p>
        </p:txBody>
      </p:sp>
      <p:sp>
        <p:nvSpPr>
          <p:cNvPr id="15" name="Pladsholder til tekst 5">
            <a:extLst>
              <a:ext uri="{FF2B5EF4-FFF2-40B4-BE49-F238E27FC236}">
                <a16:creationId xmlns:a16="http://schemas.microsoft.com/office/drawing/2014/main" id="{7C569945-E788-863B-8471-F1671BC7CA7B}"/>
              </a:ext>
            </a:extLst>
          </p:cNvPr>
          <p:cNvSpPr>
            <a:spLocks noGrp="1"/>
          </p:cNvSpPr>
          <p:nvPr>
            <p:ph type="body" sz="quarter" idx="18" hasCustomPrompt="1"/>
          </p:nvPr>
        </p:nvSpPr>
        <p:spPr>
          <a:xfrm>
            <a:off x="6367848" y="4070921"/>
            <a:ext cx="4686460" cy="1555750"/>
          </a:xfrm>
        </p:spPr>
        <p:txBody>
          <a:bodyPr>
            <a:noAutofit/>
          </a:bodyPr>
          <a:lstStyle>
            <a:lvl1pPr>
              <a:defRPr b="0"/>
            </a:lvl1pPr>
            <a:lvl2pPr marL="457200" indent="0">
              <a:buNone/>
              <a:defRPr/>
            </a:lvl2pPr>
          </a:lstStyle>
          <a:p>
            <a:pPr lvl="0"/>
            <a:r>
              <a:rPr lang="da-DK" dirty="0"/>
              <a:t>04. Titel underemne</a:t>
            </a:r>
          </a:p>
          <a:p>
            <a:pPr lvl="0"/>
            <a:r>
              <a:rPr lang="da-DK" dirty="0"/>
              <a:t>Brødtekst om underemne</a:t>
            </a:r>
          </a:p>
        </p:txBody>
      </p:sp>
      <p:sp>
        <p:nvSpPr>
          <p:cNvPr id="3" name="Pladsholder til tekst 21">
            <a:extLst>
              <a:ext uri="{FF2B5EF4-FFF2-40B4-BE49-F238E27FC236}">
                <a16:creationId xmlns:a16="http://schemas.microsoft.com/office/drawing/2014/main" id="{C31428FC-4517-356C-8E7A-D5AAB6D9AF9B}"/>
              </a:ext>
            </a:extLst>
          </p:cNvPr>
          <p:cNvSpPr>
            <a:spLocks noGrp="1"/>
          </p:cNvSpPr>
          <p:nvPr>
            <p:ph type="body" sz="quarter" idx="19" hasCustomPrompt="1"/>
          </p:nvPr>
        </p:nvSpPr>
        <p:spPr>
          <a:xfrm>
            <a:off x="1405161" y="5988223"/>
            <a:ext cx="7227747" cy="374509"/>
          </a:xfrm>
          <a:prstGeom prst="rect">
            <a:avLst/>
          </a:prstGeom>
        </p:spPr>
        <p:txBody>
          <a:bodyPr>
            <a:noAutofit/>
          </a:bodyPr>
          <a:lstStyle>
            <a:lvl1pPr marL="0" indent="0">
              <a:lnSpc>
                <a:spcPct val="114000"/>
              </a:lnSpc>
              <a:buNone/>
              <a:defRPr sz="1300">
                <a:solidFill>
                  <a:schemeClr val="tx2"/>
                </a:solidFill>
                <a:latin typeface="+mn-lt"/>
                <a:cs typeface="Archivo" pitchFamily="2" charset="77"/>
              </a:defRPr>
            </a:lvl1pPr>
          </a:lstStyle>
          <a:p>
            <a:pPr lvl="0"/>
            <a:r>
              <a:rPr lang="da-DK" dirty="0"/>
              <a:t>Dette modul er hovedsageligt henvendt til… (strategisk, taktisk, operationelt niveau?)</a:t>
            </a:r>
          </a:p>
        </p:txBody>
      </p:sp>
      <p:sp>
        <p:nvSpPr>
          <p:cNvPr id="8" name="Tekstfelt 7">
            <a:extLst>
              <a:ext uri="{FF2B5EF4-FFF2-40B4-BE49-F238E27FC236}">
                <a16:creationId xmlns:a16="http://schemas.microsoft.com/office/drawing/2014/main" id="{8706732C-22A8-177E-FFB9-6648946105EA}"/>
              </a:ext>
            </a:extLst>
          </p:cNvPr>
          <p:cNvSpPr txBox="1"/>
          <p:nvPr userDrawn="1"/>
        </p:nvSpPr>
        <p:spPr>
          <a:xfrm>
            <a:off x="1255872" y="479291"/>
            <a:ext cx="3195863" cy="307777"/>
          </a:xfrm>
          <a:prstGeom prst="rect">
            <a:avLst/>
          </a:prstGeom>
          <a:noFill/>
        </p:spPr>
        <p:txBody>
          <a:bodyPr wrap="square">
            <a:spAutoFit/>
          </a:bodyPr>
          <a:lstStyle/>
          <a:p>
            <a:r>
              <a:rPr lang="da-DK" sz="1400" dirty="0">
                <a:solidFill>
                  <a:srgbClr val="7AB77F"/>
                </a:solidFill>
                <a:latin typeface="+mj-lt"/>
                <a:cs typeface="Archivo Medium" pitchFamily="2" charset="0"/>
              </a:rPr>
              <a:t>Bæredygtighed i FM</a:t>
            </a:r>
            <a:endParaRPr lang="da-DK" sz="1400" dirty="0">
              <a:solidFill>
                <a:srgbClr val="7AB77F"/>
              </a:solidFill>
              <a:latin typeface="+mj-lt"/>
            </a:endParaRPr>
          </a:p>
        </p:txBody>
      </p:sp>
      <p:sp>
        <p:nvSpPr>
          <p:cNvPr id="5" name="Titel 1">
            <a:extLst>
              <a:ext uri="{FF2B5EF4-FFF2-40B4-BE49-F238E27FC236}">
                <a16:creationId xmlns:a16="http://schemas.microsoft.com/office/drawing/2014/main" id="{7CA8BFA0-0823-082A-F9C2-69E890A0D887}"/>
              </a:ext>
            </a:extLst>
          </p:cNvPr>
          <p:cNvSpPr>
            <a:spLocks noGrp="1"/>
          </p:cNvSpPr>
          <p:nvPr>
            <p:ph type="title" hasCustomPrompt="1"/>
          </p:nvPr>
        </p:nvSpPr>
        <p:spPr>
          <a:xfrm>
            <a:off x="1234064" y="698278"/>
            <a:ext cx="5961719" cy="903620"/>
          </a:xfrm>
          <a:prstGeom prst="rect">
            <a:avLst/>
          </a:prstGeom>
        </p:spPr>
        <p:txBody>
          <a:bodyPr anchor="b">
            <a:noAutofit/>
          </a:bodyPr>
          <a:lstStyle>
            <a:lvl1pPr>
              <a:lnSpc>
                <a:spcPct val="114000"/>
              </a:lnSpc>
              <a:defRPr sz="4400" b="0">
                <a:latin typeface="+mj-lt"/>
                <a:cs typeface="Archivo" pitchFamily="2" charset="77"/>
              </a:defRPr>
            </a:lvl1pPr>
          </a:lstStyle>
          <a:p>
            <a:r>
              <a:rPr lang="da-DK" dirty="0"/>
              <a:t>Titel på delmodul</a:t>
            </a:r>
          </a:p>
        </p:txBody>
      </p:sp>
    </p:spTree>
    <p:extLst>
      <p:ext uri="{BB962C8B-B14F-4D97-AF65-F5344CB8AC3E}">
        <p14:creationId xmlns:p14="http://schemas.microsoft.com/office/powerpoint/2010/main" val="1762190938"/>
      </p:ext>
    </p:extLst>
  </p:cSld>
  <p:clrMapOvr>
    <a:overrideClrMapping bg1="lt1" tx1="dk1" bg2="lt2" tx2="dk2" accent1="accent1" accent2="accent2" accent3="accent3" accent4="accent4" accent5="accent5" accent6="accent6" hlink="hlink" folHlink="folHlink"/>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neskifte - delmodul">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56C2E494-84A2-9E8C-CE46-3AA875AA6219}"/>
              </a:ext>
            </a:extLst>
          </p:cNvPr>
          <p:cNvSpPr/>
          <p:nvPr userDrawn="1"/>
        </p:nvSpPr>
        <p:spPr>
          <a:xfrm>
            <a:off x="0" y="0"/>
            <a:ext cx="12192000" cy="6858000"/>
          </a:xfrm>
          <a:prstGeom prst="rect">
            <a:avLst/>
          </a:prstGeom>
          <a:solidFill>
            <a:srgbClr val="03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4" name="Grafik 23">
            <a:extLst>
              <a:ext uri="{FF2B5EF4-FFF2-40B4-BE49-F238E27FC236}">
                <a16:creationId xmlns:a16="http://schemas.microsoft.com/office/drawing/2014/main" id="{2B89ADAD-51B0-F9D1-E51D-25041ECFD7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578002" y="2878744"/>
            <a:ext cx="6119524" cy="6081632"/>
          </a:xfrm>
          <a:prstGeom prst="rect">
            <a:avLst/>
          </a:prstGeom>
        </p:spPr>
      </p:pic>
      <p:pic>
        <p:nvPicPr>
          <p:cNvPr id="25" name="Grafik 24">
            <a:extLst>
              <a:ext uri="{FF2B5EF4-FFF2-40B4-BE49-F238E27FC236}">
                <a16:creationId xmlns:a16="http://schemas.microsoft.com/office/drawing/2014/main" id="{BC07D086-4D6C-0599-67A5-190B849CDE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05471" y="-3402025"/>
            <a:ext cx="6260234" cy="4153031"/>
          </a:xfrm>
          <a:prstGeom prst="rect">
            <a:avLst/>
          </a:prstGeom>
        </p:spPr>
      </p:pic>
      <p:sp>
        <p:nvSpPr>
          <p:cNvPr id="4" name="Title 1">
            <a:extLst>
              <a:ext uri="{FF2B5EF4-FFF2-40B4-BE49-F238E27FC236}">
                <a16:creationId xmlns:a16="http://schemas.microsoft.com/office/drawing/2014/main" id="{2C17AB2F-D2D6-0C96-81A5-4216E25E4290}"/>
              </a:ext>
            </a:extLst>
          </p:cNvPr>
          <p:cNvSpPr>
            <a:spLocks noGrp="1"/>
          </p:cNvSpPr>
          <p:nvPr>
            <p:ph type="title" hasCustomPrompt="1"/>
          </p:nvPr>
        </p:nvSpPr>
        <p:spPr>
          <a:xfrm>
            <a:off x="828969" y="2237766"/>
            <a:ext cx="1382985" cy="981471"/>
          </a:xfrm>
          <a:prstGeom prst="rect">
            <a:avLst/>
          </a:prstGeom>
        </p:spPr>
        <p:txBody>
          <a:bodyPr anchor="b">
            <a:noAutofit/>
          </a:bodyPr>
          <a:lstStyle>
            <a:lvl1pPr>
              <a:lnSpc>
                <a:spcPct val="114000"/>
              </a:lnSpc>
              <a:defRPr sz="4500">
                <a:solidFill>
                  <a:schemeClr val="bg1"/>
                </a:solidFill>
                <a:latin typeface="+mj-lt"/>
                <a:cs typeface="Archivo" pitchFamily="2" charset="77"/>
              </a:defRPr>
            </a:lvl1pPr>
          </a:lstStyle>
          <a:p>
            <a:r>
              <a:rPr lang="da-DK" dirty="0"/>
              <a:t>01.</a:t>
            </a:r>
            <a:endParaRPr lang="en-US" dirty="0"/>
          </a:p>
        </p:txBody>
      </p:sp>
      <p:sp>
        <p:nvSpPr>
          <p:cNvPr id="9" name="Pladsholder til tekst 8">
            <a:extLst>
              <a:ext uri="{FF2B5EF4-FFF2-40B4-BE49-F238E27FC236}">
                <a16:creationId xmlns:a16="http://schemas.microsoft.com/office/drawing/2014/main" id="{24A32B9F-7427-8E15-00DB-379BA928D9A9}"/>
              </a:ext>
            </a:extLst>
          </p:cNvPr>
          <p:cNvSpPr>
            <a:spLocks noGrp="1"/>
          </p:cNvSpPr>
          <p:nvPr>
            <p:ph type="body" sz="quarter" idx="10" hasCustomPrompt="1"/>
          </p:nvPr>
        </p:nvSpPr>
        <p:spPr>
          <a:xfrm>
            <a:off x="2549964" y="2291790"/>
            <a:ext cx="9304025" cy="903645"/>
          </a:xfrm>
          <a:prstGeom prst="rect">
            <a:avLst/>
          </a:prstGeom>
        </p:spPr>
        <p:txBody>
          <a:bodyPr anchor="b">
            <a:noAutofit/>
          </a:bodyPr>
          <a:lstStyle>
            <a:lvl1pPr marL="0" indent="0">
              <a:lnSpc>
                <a:spcPct val="114000"/>
              </a:lnSpc>
              <a:buNone/>
              <a:defRPr sz="4000">
                <a:solidFill>
                  <a:schemeClr val="bg1"/>
                </a:solidFill>
                <a:latin typeface="+mj-lt"/>
                <a:cs typeface="Archivo" pitchFamily="2" charset="77"/>
              </a:defRPr>
            </a:lvl1pPr>
            <a:lvl2pPr>
              <a:defRPr sz="5400">
                <a:latin typeface="Archivo" pitchFamily="2" charset="77"/>
                <a:cs typeface="Archivo" pitchFamily="2" charset="77"/>
              </a:defRPr>
            </a:lvl2pPr>
            <a:lvl3pPr>
              <a:defRPr sz="5400">
                <a:latin typeface="Archivo" pitchFamily="2" charset="77"/>
                <a:cs typeface="Archivo" pitchFamily="2" charset="77"/>
              </a:defRPr>
            </a:lvl3pPr>
            <a:lvl4pPr>
              <a:defRPr sz="5400">
                <a:latin typeface="Archivo" pitchFamily="2" charset="77"/>
                <a:cs typeface="Archivo" pitchFamily="2" charset="77"/>
              </a:defRPr>
            </a:lvl4pPr>
            <a:lvl5pPr>
              <a:defRPr sz="5400">
                <a:latin typeface="Archivo" pitchFamily="2" charset="77"/>
                <a:cs typeface="Archivo" pitchFamily="2" charset="77"/>
              </a:defRPr>
            </a:lvl5pPr>
          </a:lstStyle>
          <a:p>
            <a:pPr lvl="0"/>
            <a:r>
              <a:rPr lang="da-DK" dirty="0"/>
              <a:t>Emneskifte</a:t>
            </a:r>
          </a:p>
        </p:txBody>
      </p:sp>
      <p:sp>
        <p:nvSpPr>
          <p:cNvPr id="28" name="Pladsholder til tekst 3">
            <a:extLst>
              <a:ext uri="{FF2B5EF4-FFF2-40B4-BE49-F238E27FC236}">
                <a16:creationId xmlns:a16="http://schemas.microsoft.com/office/drawing/2014/main" id="{EE158790-AB3D-C558-29F3-397AF9E45B96}"/>
              </a:ext>
            </a:extLst>
          </p:cNvPr>
          <p:cNvSpPr>
            <a:spLocks noGrp="1"/>
          </p:cNvSpPr>
          <p:nvPr>
            <p:ph type="body" sz="half" idx="13" hasCustomPrompt="1"/>
          </p:nvPr>
        </p:nvSpPr>
        <p:spPr>
          <a:xfrm>
            <a:off x="2611262" y="3512127"/>
            <a:ext cx="5589836" cy="1024127"/>
          </a:xfrm>
          <a:prstGeom prst="rect">
            <a:avLst/>
          </a:prstGeom>
        </p:spPr>
        <p:txBody>
          <a:bodyPr>
            <a:noAutofit/>
          </a:bodyPr>
          <a:lstStyle>
            <a:lvl1pPr marL="0" indent="0">
              <a:lnSpc>
                <a:spcPct val="150000"/>
              </a:lnSpc>
              <a:buNone/>
              <a:defRPr lang="da-DK" sz="1400" kern="1200" dirty="0">
                <a:solidFill>
                  <a:schemeClr val="accent6"/>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Tree>
    <p:extLst>
      <p:ext uri="{BB962C8B-B14F-4D97-AF65-F5344CB8AC3E}">
        <p14:creationId xmlns:p14="http://schemas.microsoft.com/office/powerpoint/2010/main" val="226156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ormål og indho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3" name="Titel 1">
            <a:extLst>
              <a:ext uri="{FF2B5EF4-FFF2-40B4-BE49-F238E27FC236}">
                <a16:creationId xmlns:a16="http://schemas.microsoft.com/office/drawing/2014/main" id="{F9A36FD7-622F-C889-48D1-7D698E83911D}"/>
              </a:ext>
            </a:extLst>
          </p:cNvPr>
          <p:cNvSpPr>
            <a:spLocks noGrp="1"/>
          </p:cNvSpPr>
          <p:nvPr>
            <p:ph type="title" hasCustomPrompt="1"/>
          </p:nvPr>
        </p:nvSpPr>
        <p:spPr>
          <a:xfrm>
            <a:off x="4429204" y="1976473"/>
            <a:ext cx="5939911" cy="1187634"/>
          </a:xfrm>
          <a:prstGeom prst="rect">
            <a:avLst/>
          </a:prstGeom>
        </p:spPr>
        <p:txBody>
          <a:bodyPr anchor="b">
            <a:noAutofit/>
          </a:bodyPr>
          <a:lstStyle>
            <a:lvl1pPr>
              <a:lnSpc>
                <a:spcPct val="114000"/>
              </a:lnSpc>
              <a:defRPr sz="5400" b="0">
                <a:latin typeface="+mj-lt"/>
                <a:cs typeface="Archivo" pitchFamily="2" charset="77"/>
              </a:defRPr>
            </a:lvl1pPr>
          </a:lstStyle>
          <a:p>
            <a:r>
              <a:rPr lang="da-DK" dirty="0"/>
              <a:t>Formål og indhold</a:t>
            </a:r>
          </a:p>
        </p:txBody>
      </p:sp>
      <p:pic>
        <p:nvPicPr>
          <p:cNvPr id="8" name="Billede 7">
            <a:extLst>
              <a:ext uri="{FF2B5EF4-FFF2-40B4-BE49-F238E27FC236}">
                <a16:creationId xmlns:a16="http://schemas.microsoft.com/office/drawing/2014/main" id="{033C5DB2-7E13-106A-8405-DB56430A728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8736" y="601733"/>
            <a:ext cx="4893938" cy="6623245"/>
          </a:xfrm>
          <a:prstGeom prst="rect">
            <a:avLst/>
          </a:prstGeom>
        </p:spPr>
      </p:pic>
      <p:pic>
        <p:nvPicPr>
          <p:cNvPr id="6" name="Grafik 5">
            <a:extLst>
              <a:ext uri="{FF2B5EF4-FFF2-40B4-BE49-F238E27FC236}">
                <a16:creationId xmlns:a16="http://schemas.microsoft.com/office/drawing/2014/main" id="{F8DE6E1A-3378-2EF0-DC89-DFFB43705ED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3" name="Pladsholder til tekst 3">
            <a:extLst>
              <a:ext uri="{FF2B5EF4-FFF2-40B4-BE49-F238E27FC236}">
                <a16:creationId xmlns:a16="http://schemas.microsoft.com/office/drawing/2014/main" id="{75AE00B4-FE97-C42D-60BF-B348E1D0F98C}"/>
              </a:ext>
            </a:extLst>
          </p:cNvPr>
          <p:cNvSpPr>
            <a:spLocks noGrp="1"/>
          </p:cNvSpPr>
          <p:nvPr>
            <p:ph type="body" sz="half" idx="14" hasCustomPrompt="1"/>
          </p:nvPr>
        </p:nvSpPr>
        <p:spPr>
          <a:xfrm>
            <a:off x="4532425" y="3290003"/>
            <a:ext cx="5836691" cy="2462213"/>
          </a:xfrm>
          <a:prstGeom prst="rect">
            <a:avLst/>
          </a:prstGeom>
        </p:spPr>
        <p:txBody>
          <a:bodyPr>
            <a:noAutofit/>
          </a:bodyPr>
          <a:lstStyle>
            <a:lvl1pPr marL="0" indent="0">
              <a:lnSpc>
                <a:spcPct val="100000"/>
              </a:lnSpc>
              <a:spcBef>
                <a:spcPts val="0"/>
              </a:spcBef>
              <a:buNone/>
              <a:defRPr lang="da-DK" sz="1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ct val="150000"/>
              </a:lnSpc>
            </a:pPr>
            <a:r>
              <a:rPr lang="da-DK" sz="1400" dirty="0">
                <a:solidFill>
                  <a:srgbClr val="013738"/>
                </a:solidFill>
                <a:latin typeface="Quicksand" pitchFamily="2" charset="0"/>
              </a:rPr>
              <a:t>Tekst </a:t>
            </a:r>
          </a:p>
        </p:txBody>
      </p:sp>
    </p:spTree>
    <p:extLst>
      <p:ext uri="{BB962C8B-B14F-4D97-AF65-F5344CB8AC3E}">
        <p14:creationId xmlns:p14="http://schemas.microsoft.com/office/powerpoint/2010/main" val="27734462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1">
    <p:bg>
      <p:bgRef idx="1001">
        <a:schemeClr val="bg1"/>
      </p:bgRef>
    </p:bg>
    <p:spTree>
      <p:nvGrpSpPr>
        <p:cNvPr id="1" name=""/>
        <p:cNvGrpSpPr/>
        <p:nvPr/>
      </p:nvGrpSpPr>
      <p:grpSpPr>
        <a:xfrm>
          <a:off x="0" y="0"/>
          <a:ext cx="0" cy="0"/>
          <a:chOff x="0" y="0"/>
          <a:chExt cx="0" cy="0"/>
        </a:xfrm>
      </p:grpSpPr>
      <p:sp>
        <p:nvSpPr>
          <p:cNvPr id="3" name="Pladsholder til tekst 3">
            <a:extLst>
              <a:ext uri="{FF2B5EF4-FFF2-40B4-BE49-F238E27FC236}">
                <a16:creationId xmlns:a16="http://schemas.microsoft.com/office/drawing/2014/main" id="{1CA23802-7420-87CB-B7D1-E76B59ECC9A5}"/>
              </a:ext>
            </a:extLst>
          </p:cNvPr>
          <p:cNvSpPr>
            <a:spLocks noGrp="1"/>
          </p:cNvSpPr>
          <p:nvPr>
            <p:ph type="body" sz="half" idx="14"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
        <p:nvSpPr>
          <p:cNvPr id="2" name="Pladsholder til tekst 11">
            <a:extLst>
              <a:ext uri="{FF2B5EF4-FFF2-40B4-BE49-F238E27FC236}">
                <a16:creationId xmlns:a16="http://schemas.microsoft.com/office/drawing/2014/main" id="{57F883B1-F3B4-B738-E9ED-CFCD2F28A1CC}"/>
              </a:ext>
            </a:extLst>
          </p:cNvPr>
          <p:cNvSpPr>
            <a:spLocks noGrp="1"/>
          </p:cNvSpPr>
          <p:nvPr>
            <p:ph type="body" sz="quarter" idx="10" hasCustomPrompt="1"/>
          </p:nvPr>
        </p:nvSpPr>
        <p:spPr>
          <a:xfrm>
            <a:off x="838199" y="1074738"/>
            <a:ext cx="10723882"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4" name="Pladsholder til tekst 3">
            <a:extLst>
              <a:ext uri="{FF2B5EF4-FFF2-40B4-BE49-F238E27FC236}">
                <a16:creationId xmlns:a16="http://schemas.microsoft.com/office/drawing/2014/main" id="{5DCDB1F4-926C-7DE1-1E45-6F7E0F599AB5}"/>
              </a:ext>
            </a:extLst>
          </p:cNvPr>
          <p:cNvSpPr>
            <a:spLocks noGrp="1"/>
          </p:cNvSpPr>
          <p:nvPr>
            <p:ph type="body" sz="half" idx="15" hasCustomPrompt="1"/>
          </p:nvPr>
        </p:nvSpPr>
        <p:spPr>
          <a:xfrm>
            <a:off x="838199" y="2160490"/>
            <a:ext cx="10723882" cy="4003241"/>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Tree>
    <p:extLst>
      <p:ext uri="{BB962C8B-B14F-4D97-AF65-F5344CB8AC3E}">
        <p14:creationId xmlns:p14="http://schemas.microsoft.com/office/powerpoint/2010/main" val="3643837791"/>
      </p:ext>
    </p:extLst>
  </p:cSld>
  <p:clrMapOvr>
    <a:overrideClrMapping bg1="lt1" tx1="dk1" bg2="lt2" tx2="dk2" accent1="accent1" accent2="accent2" accent3="accent3" accent4="accent4" accent5="accent5" accent6="accent6" hlink="hlink" folHlink="folHlink"/>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2">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4B07609-066F-EB4E-116C-510BC5A7C9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1217302"/>
            <a:ext cx="6096000" cy="5640698"/>
          </a:xfrm>
          <a:prstGeom prst="rect">
            <a:avLst/>
          </a:prstGeom>
        </p:spPr>
      </p:pic>
      <p:pic>
        <p:nvPicPr>
          <p:cNvPr id="7" name="Billede 6" descr="Et billede, der indeholder linje/række, skærmbillede, Rektangel, design&#10;&#10;Automatisk genereret beskrivelse">
            <a:extLst>
              <a:ext uri="{FF2B5EF4-FFF2-40B4-BE49-F238E27FC236}">
                <a16:creationId xmlns:a16="http://schemas.microsoft.com/office/drawing/2014/main" id="{F6872294-7B9F-F84A-E34B-914E82B0E7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Grafik 9">
            <a:extLst>
              <a:ext uri="{FF2B5EF4-FFF2-40B4-BE49-F238E27FC236}">
                <a16:creationId xmlns:a16="http://schemas.microsoft.com/office/drawing/2014/main" id="{7DE7360F-180B-4D1B-0099-50C35006A3D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12" name="Pladsholder til tekst 11">
            <a:extLst>
              <a:ext uri="{FF2B5EF4-FFF2-40B4-BE49-F238E27FC236}">
                <a16:creationId xmlns:a16="http://schemas.microsoft.com/office/drawing/2014/main" id="{AB4941D4-8F0C-0E79-B2BD-73B087606021}"/>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3" name="Pladsholder til tekst 3">
            <a:extLst>
              <a:ext uri="{FF2B5EF4-FFF2-40B4-BE49-F238E27FC236}">
                <a16:creationId xmlns:a16="http://schemas.microsoft.com/office/drawing/2014/main" id="{686A4F4F-8F42-7DF9-1584-BB2F6A605668}"/>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79107D3E-7604-9BDD-6E3A-8977F77E851C}"/>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50889994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3">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0BA2DF6-D628-AAED-3E6D-09930F1C0B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4974"/>
          <a:stretch/>
        </p:blipFill>
        <p:spPr>
          <a:xfrm>
            <a:off x="6526554" y="1593203"/>
            <a:ext cx="5665446" cy="5024250"/>
          </a:xfrm>
          <a:prstGeom prst="rect">
            <a:avLst/>
          </a:prstGeom>
        </p:spPr>
      </p:pic>
      <p:pic>
        <p:nvPicPr>
          <p:cNvPr id="5" name="Billede 4" descr="Et billede, der indeholder linje/række, skærmbillede, Rektangel, design&#10;&#10;Automatisk genereret beskrivelse">
            <a:extLst>
              <a:ext uri="{FF2B5EF4-FFF2-40B4-BE49-F238E27FC236}">
                <a16:creationId xmlns:a16="http://schemas.microsoft.com/office/drawing/2014/main" id="{B7C58A84-8283-6046-78FF-E53C97106B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7" name="Pladsholder til tekst 11">
            <a:extLst>
              <a:ext uri="{FF2B5EF4-FFF2-40B4-BE49-F238E27FC236}">
                <a16:creationId xmlns:a16="http://schemas.microsoft.com/office/drawing/2014/main" id="{E686400E-4FCD-298E-D12D-A220E28EB831}"/>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CE9BD0BD-641D-E94B-D458-14AB66E6F233}"/>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085E37A6-5969-15C3-2BC5-73B8EB68861D}"/>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89592179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4">
    <p:spTree>
      <p:nvGrpSpPr>
        <p:cNvPr id="1" name=""/>
        <p:cNvGrpSpPr/>
        <p:nvPr/>
      </p:nvGrpSpPr>
      <p:grpSpPr>
        <a:xfrm>
          <a:off x="0" y="0"/>
          <a:ext cx="0" cy="0"/>
          <a:chOff x="0" y="0"/>
          <a:chExt cx="0" cy="0"/>
        </a:xfrm>
      </p:grpSpPr>
      <p:pic>
        <p:nvPicPr>
          <p:cNvPr id="3" name="Billede 2" descr="Et billede, der indeholder bygning, Byplanlægning, Skaleringsmodel, hus&#10;&#10;Automatisk genereret beskrivelse">
            <a:extLst>
              <a:ext uri="{FF2B5EF4-FFF2-40B4-BE49-F238E27FC236}">
                <a16:creationId xmlns:a16="http://schemas.microsoft.com/office/drawing/2014/main" id="{82F99A23-1DC1-0BC1-5F99-94DB6ED82D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61199" y="1537408"/>
            <a:ext cx="5730801" cy="4965923"/>
          </a:xfrm>
          <a:prstGeom prst="rect">
            <a:avLst/>
          </a:prstGeom>
        </p:spPr>
      </p:pic>
      <p:pic>
        <p:nvPicPr>
          <p:cNvPr id="4" name="Billede 3" descr="Et billede, der indeholder linje/række, skærmbillede, Rektangel, design&#10;&#10;Automatisk genereret beskrivelse">
            <a:extLst>
              <a:ext uri="{FF2B5EF4-FFF2-40B4-BE49-F238E27FC236}">
                <a16:creationId xmlns:a16="http://schemas.microsoft.com/office/drawing/2014/main" id="{C5AD9141-AB15-B8C3-7C27-A48C9F6353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7" name="Pladsholder til tekst 11">
            <a:extLst>
              <a:ext uri="{FF2B5EF4-FFF2-40B4-BE49-F238E27FC236}">
                <a16:creationId xmlns:a16="http://schemas.microsoft.com/office/drawing/2014/main" id="{D37122D4-BA43-ABE3-7961-28BC1D415897}"/>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B18B0211-1F12-5099-D103-321F5B939C7B}"/>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C838C397-0ED4-0F46-2CFE-FD5C1797FD73}"/>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53700899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5">
    <p:spTree>
      <p:nvGrpSpPr>
        <p:cNvPr id="1" name=""/>
        <p:cNvGrpSpPr/>
        <p:nvPr/>
      </p:nvGrpSpPr>
      <p:grpSpPr>
        <a:xfrm>
          <a:off x="0" y="0"/>
          <a:ext cx="0" cy="0"/>
          <a:chOff x="0" y="0"/>
          <a:chExt cx="0" cy="0"/>
        </a:xfrm>
      </p:grpSpPr>
      <p:pic>
        <p:nvPicPr>
          <p:cNvPr id="5" name="Billede 4" descr="Et billede, der indeholder udendørs, sky, bygning, Byområde&#10;&#10;Automatisk genereret beskrivelse">
            <a:extLst>
              <a:ext uri="{FF2B5EF4-FFF2-40B4-BE49-F238E27FC236}">
                <a16:creationId xmlns:a16="http://schemas.microsoft.com/office/drawing/2014/main" id="{13A30D03-B73F-8EC0-E023-FAA553B41A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72959" y="1588208"/>
            <a:ext cx="5019041" cy="4965923"/>
          </a:xfrm>
          <a:prstGeom prst="rect">
            <a:avLst/>
          </a:prstGeom>
        </p:spPr>
      </p:pic>
      <p:pic>
        <p:nvPicPr>
          <p:cNvPr id="4" name="Billede 3" descr="Et billede, der indeholder linje/række, skærmbillede, Rektangel, design&#10;&#10;Automatisk genereret beskrivelse">
            <a:extLst>
              <a:ext uri="{FF2B5EF4-FFF2-40B4-BE49-F238E27FC236}">
                <a16:creationId xmlns:a16="http://schemas.microsoft.com/office/drawing/2014/main" id="{C5AD9141-AB15-B8C3-7C27-A48C9F6353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6" name="Pladsholder til tekst 11">
            <a:extLst>
              <a:ext uri="{FF2B5EF4-FFF2-40B4-BE49-F238E27FC236}">
                <a16:creationId xmlns:a16="http://schemas.microsoft.com/office/drawing/2014/main" id="{DB042796-C973-8482-91EC-8D7095D3F0E8}"/>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C8D85730-6D90-6A96-83E7-16FCD70C2FEB}"/>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3DFB9F50-5F80-4F45-23D1-9BF806B203D1}"/>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40911965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6">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E6B07C41-9DFC-FABB-7E4F-D5A5B85675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4772" y="2838600"/>
            <a:ext cx="4402081" cy="3664732"/>
          </a:xfrm>
          <a:prstGeom prst="rect">
            <a:avLst/>
          </a:prstGeom>
        </p:spPr>
      </p:pic>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0F20AA3-0C30-57CD-D787-02E29D8314FD}"/>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6" name="Pladsholder til tekst 3">
            <a:extLst>
              <a:ext uri="{FF2B5EF4-FFF2-40B4-BE49-F238E27FC236}">
                <a16:creationId xmlns:a16="http://schemas.microsoft.com/office/drawing/2014/main" id="{D4E82936-ECB0-2C2B-F089-893E90A332CA}"/>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7" name="Pladsholder til tekst 3">
            <a:extLst>
              <a:ext uri="{FF2B5EF4-FFF2-40B4-BE49-F238E27FC236}">
                <a16:creationId xmlns:a16="http://schemas.microsoft.com/office/drawing/2014/main" id="{2DD67FC9-5DF6-6A70-CD36-E844F0A7784C}"/>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3572820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7">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2" name="Billede 1">
            <a:extLst>
              <a:ext uri="{FF2B5EF4-FFF2-40B4-BE49-F238E27FC236}">
                <a16:creationId xmlns:a16="http://schemas.microsoft.com/office/drawing/2014/main" id="{D40DDA84-E796-7079-7D9D-39F554A919B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78663" y="3098800"/>
            <a:ext cx="4337341" cy="3610836"/>
          </a:xfrm>
          <a:prstGeom prst="rect">
            <a:avLst/>
          </a:prstGeom>
        </p:spPr>
      </p:pic>
      <p:sp>
        <p:nvSpPr>
          <p:cNvPr id="4" name="Pladsholder til tekst 11">
            <a:extLst>
              <a:ext uri="{FF2B5EF4-FFF2-40B4-BE49-F238E27FC236}">
                <a16:creationId xmlns:a16="http://schemas.microsoft.com/office/drawing/2014/main" id="{60A7132C-2282-FAA5-DC6F-697C002192F5}"/>
              </a:ext>
            </a:extLst>
          </p:cNvPr>
          <p:cNvSpPr>
            <a:spLocks noGrp="1"/>
          </p:cNvSpPr>
          <p:nvPr>
            <p:ph type="body" sz="quarter" idx="10" hasCustomPrompt="1"/>
          </p:nvPr>
        </p:nvSpPr>
        <p:spPr>
          <a:xfrm>
            <a:off x="904770" y="831253"/>
            <a:ext cx="6232875" cy="1187633"/>
          </a:xfrm>
          <a:prstGeom prst="rect">
            <a:avLst/>
          </a:prstGeom>
        </p:spPr>
        <p:txBody>
          <a:bodyPr anchor="ctr">
            <a:noAutofit/>
          </a:bodyPr>
          <a:lstStyle>
            <a:lvl1pPr marL="0" indent="0" algn="l" defTabSz="457200" rtl="0" eaLnBrk="1" latinLnBrk="0" hangingPunct="1">
              <a:lnSpc>
                <a:spcPct val="150000"/>
              </a:lnSpc>
              <a:buNone/>
              <a:defRPr lang="da-DK" sz="5400" kern="1200" dirty="0">
                <a:solidFill>
                  <a:srgbClr val="013738"/>
                </a:solidFill>
                <a:latin typeface="+mj-lt"/>
                <a:ea typeface="+mn-ea"/>
                <a:cs typeface="Archivo Medium" pitchFamily="2" charset="0"/>
              </a:defRPr>
            </a:lvl1pPr>
          </a:lstStyle>
          <a:p>
            <a:pPr lvl="0"/>
            <a:r>
              <a:rPr lang="da-DK" dirty="0"/>
              <a:t>Overskrift</a:t>
            </a:r>
          </a:p>
        </p:txBody>
      </p:sp>
      <p:sp>
        <p:nvSpPr>
          <p:cNvPr id="5" name="Pladsholder til tekst 3">
            <a:extLst>
              <a:ext uri="{FF2B5EF4-FFF2-40B4-BE49-F238E27FC236}">
                <a16:creationId xmlns:a16="http://schemas.microsoft.com/office/drawing/2014/main" id="{9DAE97AA-76D2-16F1-42B0-A10E1B62037C}"/>
              </a:ext>
            </a:extLst>
          </p:cNvPr>
          <p:cNvSpPr>
            <a:spLocks noGrp="1"/>
          </p:cNvSpPr>
          <p:nvPr>
            <p:ph type="body" sz="half" idx="13" hasCustomPrompt="1"/>
          </p:nvPr>
        </p:nvSpPr>
        <p:spPr>
          <a:xfrm>
            <a:off x="1007991" y="2160490"/>
            <a:ext cx="5405411" cy="3622771"/>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3" name="Pladsholder til tekst 3">
            <a:extLst>
              <a:ext uri="{FF2B5EF4-FFF2-40B4-BE49-F238E27FC236}">
                <a16:creationId xmlns:a16="http://schemas.microsoft.com/office/drawing/2014/main" id="{C3E42887-A1AD-1441-A462-B1AF8F0A1BCC}"/>
              </a:ext>
            </a:extLst>
          </p:cNvPr>
          <p:cNvSpPr>
            <a:spLocks noGrp="1"/>
          </p:cNvSpPr>
          <p:nvPr>
            <p:ph type="body" sz="half" idx="14" hasCustomPrompt="1"/>
          </p:nvPr>
        </p:nvSpPr>
        <p:spPr>
          <a:xfrm>
            <a:off x="838199" y="6265763"/>
            <a:ext cx="3742680" cy="326951"/>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6" name="Billede 5">
            <a:extLst>
              <a:ext uri="{FF2B5EF4-FFF2-40B4-BE49-F238E27FC236}">
                <a16:creationId xmlns:a16="http://schemas.microsoft.com/office/drawing/2014/main" id="{FA2DC513-A982-27E4-617C-260F2B8976CB}"/>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6692460" y="2215432"/>
            <a:ext cx="5405411" cy="4500004"/>
          </a:xfrm>
          <a:prstGeom prst="rect">
            <a:avLst/>
          </a:prstGeom>
        </p:spPr>
      </p:pic>
    </p:spTree>
    <p:extLst>
      <p:ext uri="{BB962C8B-B14F-4D97-AF65-F5344CB8AC3E}">
        <p14:creationId xmlns:p14="http://schemas.microsoft.com/office/powerpoint/2010/main" val="49169725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8">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2" name="Billede 1">
            <a:extLst>
              <a:ext uri="{FF2B5EF4-FFF2-40B4-BE49-F238E27FC236}">
                <a16:creationId xmlns:a16="http://schemas.microsoft.com/office/drawing/2014/main" id="{40FB5D58-F536-4FED-CABD-94D53E4C25E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9457" y="-491362"/>
            <a:ext cx="4793156" cy="6656935"/>
          </a:xfrm>
          <a:prstGeom prst="rect">
            <a:avLst/>
          </a:prstGeom>
        </p:spPr>
      </p:pic>
      <p:sp>
        <p:nvSpPr>
          <p:cNvPr id="5" name="Pladsholder til tekst 11">
            <a:extLst>
              <a:ext uri="{FF2B5EF4-FFF2-40B4-BE49-F238E27FC236}">
                <a16:creationId xmlns:a16="http://schemas.microsoft.com/office/drawing/2014/main" id="{569DC4C5-AE1A-631B-42D4-A70A84690E0C}"/>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36B4DC69-850A-D8EC-5720-133956C79D17}"/>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AC13E730-C83E-3428-6B94-20E3761F54B6}"/>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257169560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9">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Billede 2">
            <a:extLst>
              <a:ext uri="{FF2B5EF4-FFF2-40B4-BE49-F238E27FC236}">
                <a16:creationId xmlns:a16="http://schemas.microsoft.com/office/drawing/2014/main" id="{B412CE74-8A4D-C3A1-5B94-9C945834706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08387" y="-491362"/>
            <a:ext cx="4729487" cy="6684787"/>
          </a:xfrm>
          <a:prstGeom prst="rect">
            <a:avLst/>
          </a:prstGeom>
        </p:spPr>
      </p:pic>
      <p:sp>
        <p:nvSpPr>
          <p:cNvPr id="6" name="Pladsholder til tekst 11">
            <a:extLst>
              <a:ext uri="{FF2B5EF4-FFF2-40B4-BE49-F238E27FC236}">
                <a16:creationId xmlns:a16="http://schemas.microsoft.com/office/drawing/2014/main" id="{ECF394ED-826D-FABF-8975-F6C449AB27DF}"/>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FD8B75FA-DEA7-3546-7D8D-CF8EE102544B}"/>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AE4368FE-A6AE-D195-FF6B-B205C65C776B}"/>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68368732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10">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4713444" y="1932983"/>
            <a:ext cx="6197009" cy="1234953"/>
          </a:xfrm>
          <a:prstGeom prst="rect">
            <a:avLst/>
          </a:prstGeom>
        </p:spPr>
        <p:txBody>
          <a:bodyPr anchor="b">
            <a:noAutofit/>
          </a:bodyPr>
          <a:lstStyle>
            <a:lvl1pPr marL="0" indent="0">
              <a:lnSpc>
                <a:spcPct val="114000"/>
              </a:lnSpc>
              <a:buNone/>
              <a:defRPr sz="5400" b="0" i="0">
                <a:solidFill>
                  <a:schemeClr val="tx1"/>
                </a:solidFill>
                <a:latin typeface="+mj-lt"/>
                <a:cs typeface="Archivo Medium"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4742772" y="3293972"/>
            <a:ext cx="6819309" cy="253223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14" name="Grafik 13">
            <a:extLst>
              <a:ext uri="{FF2B5EF4-FFF2-40B4-BE49-F238E27FC236}">
                <a16:creationId xmlns:a16="http://schemas.microsoft.com/office/drawing/2014/main" id="{3EA09C45-FD26-8B7E-61F1-2EEA2DD28DD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15" name="Billede 14" descr="Et billede, der indeholder skærmbillede, klimaanlæg&#10;&#10;AI-genereret indhold kan være ukorrekt.">
            <a:extLst>
              <a:ext uri="{FF2B5EF4-FFF2-40B4-BE49-F238E27FC236}">
                <a16:creationId xmlns:a16="http://schemas.microsoft.com/office/drawing/2014/main" id="{4DBC5B3D-5A9C-12C1-BF5B-9D763D2D686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54101" y="-739588"/>
            <a:ext cx="4852035" cy="6858000"/>
          </a:xfrm>
          <a:prstGeom prst="rect">
            <a:avLst/>
          </a:prstGeom>
        </p:spPr>
      </p:pic>
    </p:spTree>
    <p:extLst>
      <p:ext uri="{BB962C8B-B14F-4D97-AF65-F5344CB8AC3E}">
        <p14:creationId xmlns:p14="http://schemas.microsoft.com/office/powerpoint/2010/main" val="39393004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11">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4713444" y="1529571"/>
            <a:ext cx="6197009" cy="1147549"/>
          </a:xfrm>
          <a:prstGeom prst="rect">
            <a:avLst/>
          </a:prstGeom>
        </p:spPr>
        <p:txBody>
          <a:bodyPr anchor="b">
            <a:noAutofit/>
          </a:bodyPr>
          <a:lstStyle>
            <a:lvl1pPr marL="0" indent="0">
              <a:lnSpc>
                <a:spcPct val="114000"/>
              </a:lnSpc>
              <a:buNone/>
              <a:defRPr sz="5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4713444" y="2764525"/>
            <a:ext cx="6848637" cy="3585468"/>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8" name="Billede 7" descr="Et billede, der indeholder tøj, fodtøj, jeans, person&#10;&#10;AI-genereret indhold kan være ukorrekt.">
            <a:extLst>
              <a:ext uri="{FF2B5EF4-FFF2-40B4-BE49-F238E27FC236}">
                <a16:creationId xmlns:a16="http://schemas.microsoft.com/office/drawing/2014/main" id="{0608B265-B539-20E9-C067-396E6B7D513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97854" y="1041734"/>
            <a:ext cx="4706469" cy="6925998"/>
          </a:xfrm>
          <a:prstGeom prst="rect">
            <a:avLst/>
          </a:prstGeom>
        </p:spPr>
      </p:pic>
    </p:spTree>
    <p:extLst>
      <p:ext uri="{BB962C8B-B14F-4D97-AF65-F5344CB8AC3E}">
        <p14:creationId xmlns:p14="http://schemas.microsoft.com/office/powerpoint/2010/main" val="15784267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1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3" name="Billede 19">
            <a:extLst>
              <a:ext uri="{FF2B5EF4-FFF2-40B4-BE49-F238E27FC236}">
                <a16:creationId xmlns:a16="http://schemas.microsoft.com/office/drawing/2014/main" id="{A4576448-C67A-5042-3EF8-4A0BDA58E411}"/>
              </a:ext>
            </a:extLst>
          </p:cNvPr>
          <p:cNvPicPr/>
          <p:nvPr userDrawn="1"/>
        </p:nvPicPr>
        <p:blipFill rotWithShape="1">
          <a:blip r:embed="rId4" cstate="screen">
            <a:clrChange>
              <a:clrFrom>
                <a:srgbClr val="F0FAF5"/>
              </a:clrFrom>
              <a:clrTo>
                <a:srgbClr val="F0FAF5">
                  <a:alpha val="0"/>
                </a:srgbClr>
              </a:clrTo>
            </a:clrChange>
            <a:extLst>
              <a:ext uri="{28A0092B-C50C-407E-A947-70E740481C1C}">
                <a14:useLocalDpi xmlns:a14="http://schemas.microsoft.com/office/drawing/2010/main"/>
              </a:ext>
            </a:extLst>
          </a:blip>
          <a:srcRect/>
          <a:stretch/>
        </p:blipFill>
        <p:spPr>
          <a:xfrm>
            <a:off x="-826476" y="-385853"/>
            <a:ext cx="4549984" cy="6575637"/>
          </a:xfrm>
          <a:prstGeom prst="rect">
            <a:avLst/>
          </a:prstGeom>
          <a:noFill/>
          <a:ln w="0">
            <a:noFill/>
          </a:ln>
        </p:spPr>
      </p:pic>
    </p:spTree>
    <p:extLst>
      <p:ext uri="{BB962C8B-B14F-4D97-AF65-F5344CB8AC3E}">
        <p14:creationId xmlns:p14="http://schemas.microsoft.com/office/powerpoint/2010/main" val="170417814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13">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Billede 2">
            <a:extLst>
              <a:ext uri="{FF2B5EF4-FFF2-40B4-BE49-F238E27FC236}">
                <a16:creationId xmlns:a16="http://schemas.microsoft.com/office/drawing/2014/main" id="{28947D66-1DCA-F4A9-78C9-C0C6838E273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8736" y="601733"/>
            <a:ext cx="4893938" cy="6623245"/>
          </a:xfrm>
          <a:prstGeom prst="rect">
            <a:avLst/>
          </a:prstGeom>
        </p:spPr>
      </p:pic>
      <p:sp>
        <p:nvSpPr>
          <p:cNvPr id="5" name="Pladsholder til tekst 11">
            <a:extLst>
              <a:ext uri="{FF2B5EF4-FFF2-40B4-BE49-F238E27FC236}">
                <a16:creationId xmlns:a16="http://schemas.microsoft.com/office/drawing/2014/main" id="{349E39A1-0DF6-3E5B-DC98-3E2AB0C4E9C4}"/>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4D388DD1-B6CF-250E-40DD-D01BC2C05AD7}"/>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5386D863-8E1C-D8D6-ABEB-11D22FC9EC52}"/>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4190794434"/>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14">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5" name="Billede 4">
            <a:extLst>
              <a:ext uri="{FF2B5EF4-FFF2-40B4-BE49-F238E27FC236}">
                <a16:creationId xmlns:a16="http://schemas.microsoft.com/office/drawing/2014/main" id="{37069F76-0EA1-0DF5-8B75-BA5730BE7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467" y="602549"/>
            <a:ext cx="5067399" cy="6858000"/>
          </a:xfrm>
          <a:prstGeom prst="rect">
            <a:avLst/>
          </a:prstGeom>
        </p:spPr>
      </p:pic>
      <p:sp>
        <p:nvSpPr>
          <p:cNvPr id="3" name="Pladsholder til tekst 11">
            <a:extLst>
              <a:ext uri="{FF2B5EF4-FFF2-40B4-BE49-F238E27FC236}">
                <a16:creationId xmlns:a16="http://schemas.microsoft.com/office/drawing/2014/main" id="{F458F41C-2E4D-BD9C-36B2-C85462EA5397}"/>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FCE00991-491C-E019-2F0D-4C5358E7083F}"/>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4991C02C-4D94-3A0B-DE38-D8D1EC98CD40}"/>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252719018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15">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8" name="Billede 7" descr="Et billede, der indeholder tøj, fodtøj, mur, person&#10;&#10;AI-genereret indhold kan være ukorrekt.">
            <a:extLst>
              <a:ext uri="{FF2B5EF4-FFF2-40B4-BE49-F238E27FC236}">
                <a16:creationId xmlns:a16="http://schemas.microsoft.com/office/drawing/2014/main" id="{FA3ADF21-F3F0-6FD9-4D1D-92492C5C162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60415" y="690370"/>
            <a:ext cx="5067399" cy="6696206"/>
          </a:xfrm>
          <a:prstGeom prst="rect">
            <a:avLst/>
          </a:prstGeom>
        </p:spPr>
      </p:pic>
      <p:sp>
        <p:nvSpPr>
          <p:cNvPr id="3" name="Pladsholder til tekst 11">
            <a:extLst>
              <a:ext uri="{FF2B5EF4-FFF2-40B4-BE49-F238E27FC236}">
                <a16:creationId xmlns:a16="http://schemas.microsoft.com/office/drawing/2014/main" id="{1C4EA0D6-BEBF-1E4B-DCCA-6DA5C95AAB24}"/>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CAC8EC40-5D96-2437-991D-D505E3B332F4}"/>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45A1DEA6-B6A3-7B52-C9D9-8A08B1D21BF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27391756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16">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5F683DB1-DC38-F246-4142-06136DCE82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6324" y="-214973"/>
            <a:ext cx="4076528" cy="3244997"/>
          </a:xfrm>
          <a:prstGeom prst="rect">
            <a:avLst/>
          </a:prstGeom>
        </p:spPr>
      </p:pic>
      <p:pic>
        <p:nvPicPr>
          <p:cNvPr id="12" name="Grafik 11">
            <a:extLst>
              <a:ext uri="{FF2B5EF4-FFF2-40B4-BE49-F238E27FC236}">
                <a16:creationId xmlns:a16="http://schemas.microsoft.com/office/drawing/2014/main" id="{3AEB6176-F1BB-15AB-EA5D-F0A6D867D5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9677" y="1670313"/>
            <a:ext cx="8960527" cy="8904872"/>
          </a:xfrm>
          <a:prstGeom prst="rect">
            <a:avLst/>
          </a:prstGeom>
        </p:spPr>
      </p:pic>
      <p:sp>
        <p:nvSpPr>
          <p:cNvPr id="2" name="Text Placeholder 2">
            <a:extLst>
              <a:ext uri="{FF2B5EF4-FFF2-40B4-BE49-F238E27FC236}">
                <a16:creationId xmlns:a16="http://schemas.microsoft.com/office/drawing/2014/main" id="{E2E73FA8-AE8A-9478-6E53-5F7A67F0D833}"/>
              </a:ext>
            </a:extLst>
          </p:cNvPr>
          <p:cNvSpPr>
            <a:spLocks noGrp="1"/>
          </p:cNvSpPr>
          <p:nvPr>
            <p:ph idx="1" hasCustomPrompt="1"/>
          </p:nvPr>
        </p:nvSpPr>
        <p:spPr>
          <a:xfrm>
            <a:off x="857250" y="2506662"/>
            <a:ext cx="7541008" cy="3110278"/>
          </a:xfrm>
          <a:prstGeom prst="rect">
            <a:avLst/>
          </a:prstGeom>
        </p:spPr>
        <p:txBody>
          <a:bodyPr vert="horz" lIns="91440" tIns="45720" rIns="91440" bIns="45720" rtlCol="0">
            <a:noAutofit/>
          </a:bodyPr>
          <a:lstStyle>
            <a:lvl1pPr marL="0" indent="0">
              <a:buNone/>
              <a:defRPr/>
            </a:lvl1pPr>
          </a:lstStyle>
          <a:p>
            <a:pPr lvl="0"/>
            <a:r>
              <a:rPr lang="da-DK" dirty="0"/>
              <a:t>Tekst</a:t>
            </a:r>
          </a:p>
        </p:txBody>
      </p:sp>
      <p:sp>
        <p:nvSpPr>
          <p:cNvPr id="4" name="Titel 1">
            <a:extLst>
              <a:ext uri="{FF2B5EF4-FFF2-40B4-BE49-F238E27FC236}">
                <a16:creationId xmlns:a16="http://schemas.microsoft.com/office/drawing/2014/main" id="{158929F8-095F-3EE6-638F-8A116396175F}"/>
              </a:ext>
            </a:extLst>
          </p:cNvPr>
          <p:cNvSpPr>
            <a:spLocks noGrp="1"/>
          </p:cNvSpPr>
          <p:nvPr>
            <p:ph type="title" hasCustomPrompt="1"/>
          </p:nvPr>
        </p:nvSpPr>
        <p:spPr>
          <a:xfrm>
            <a:off x="857250" y="822324"/>
            <a:ext cx="7541008" cy="1325563"/>
          </a:xfrm>
          <a:prstGeom prst="rect">
            <a:avLst/>
          </a:prstGeom>
        </p:spPr>
        <p:txBody>
          <a:bodyPr anchor="ctr">
            <a:noAutofit/>
          </a:bodyPr>
          <a:lstStyle>
            <a:lvl1pPr>
              <a:lnSpc>
                <a:spcPct val="114000"/>
              </a:lnSpc>
              <a:defRPr sz="4400" b="0">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2625560817"/>
      </p:ext>
    </p:extLst>
  </p:cSld>
  <p:clrMapOvr>
    <a:overrideClrMapping bg1="lt1" tx1="dk1" bg2="lt2" tx2="dk2" accent1="accent1" accent2="accent2" accent3="accent3" accent4="accent4" accent5="accent5" accent6="accent6" hlink="hlink" folHlink="folHlink"/>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17">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Grafik 2">
            <a:extLst>
              <a:ext uri="{FF2B5EF4-FFF2-40B4-BE49-F238E27FC236}">
                <a16:creationId xmlns:a16="http://schemas.microsoft.com/office/drawing/2014/main" id="{D47A3347-3612-EDA6-EA58-9DCFCB0C94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4718" y="764081"/>
            <a:ext cx="4076528" cy="3244997"/>
          </a:xfrm>
          <a:prstGeom prst="rect">
            <a:avLst/>
          </a:prstGeom>
        </p:spPr>
      </p:pic>
      <p:pic>
        <p:nvPicPr>
          <p:cNvPr id="4" name="Grafik 3">
            <a:extLst>
              <a:ext uri="{FF2B5EF4-FFF2-40B4-BE49-F238E27FC236}">
                <a16:creationId xmlns:a16="http://schemas.microsoft.com/office/drawing/2014/main" id="{311E83EE-CD8A-C47E-00EF-43F7C7C624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24539" y="-3076498"/>
            <a:ext cx="6656598" cy="11957146"/>
          </a:xfrm>
          <a:prstGeom prst="rect">
            <a:avLst/>
          </a:prstGeom>
        </p:spPr>
      </p:pic>
      <p:sp>
        <p:nvSpPr>
          <p:cNvPr id="2" name="Pladsholder til tekst 11">
            <a:extLst>
              <a:ext uri="{FF2B5EF4-FFF2-40B4-BE49-F238E27FC236}">
                <a16:creationId xmlns:a16="http://schemas.microsoft.com/office/drawing/2014/main" id="{B98C8EDC-6191-CA7D-8BCE-3D4C4CED9FAF}"/>
              </a:ext>
            </a:extLst>
          </p:cNvPr>
          <p:cNvSpPr>
            <a:spLocks noGrp="1"/>
          </p:cNvSpPr>
          <p:nvPr>
            <p:ph type="body" sz="quarter" idx="12" hasCustomPrompt="1"/>
          </p:nvPr>
        </p:nvSpPr>
        <p:spPr>
          <a:xfrm>
            <a:off x="5278582" y="1505093"/>
            <a:ext cx="6291711"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3E7676DB-6BA8-1FF5-E0EB-C24D2A630CA6}"/>
              </a:ext>
            </a:extLst>
          </p:cNvPr>
          <p:cNvSpPr>
            <a:spLocks noGrp="1"/>
          </p:cNvSpPr>
          <p:nvPr>
            <p:ph type="body" sz="half" idx="14" hasCustomPrompt="1"/>
          </p:nvPr>
        </p:nvSpPr>
        <p:spPr>
          <a:xfrm>
            <a:off x="5278582" y="2651564"/>
            <a:ext cx="6291711"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5" name="Pladsholder til tekst 3">
            <a:extLst>
              <a:ext uri="{FF2B5EF4-FFF2-40B4-BE49-F238E27FC236}">
                <a16:creationId xmlns:a16="http://schemas.microsoft.com/office/drawing/2014/main" id="{386B20C9-F515-8BEC-D9EE-C89B9BF6E100}"/>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4493616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18">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4" name="Grafik 3">
            <a:extLst>
              <a:ext uri="{FF2B5EF4-FFF2-40B4-BE49-F238E27FC236}">
                <a16:creationId xmlns:a16="http://schemas.microsoft.com/office/drawing/2014/main" id="{311E83EE-CD8A-C47E-00EF-43F7C7C624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sp>
        <p:nvSpPr>
          <p:cNvPr id="2" name="Pladsholder til tekst 11">
            <a:extLst>
              <a:ext uri="{FF2B5EF4-FFF2-40B4-BE49-F238E27FC236}">
                <a16:creationId xmlns:a16="http://schemas.microsoft.com/office/drawing/2014/main" id="{2A7D90F5-F657-73EB-7094-51897E59B106}"/>
              </a:ext>
            </a:extLst>
          </p:cNvPr>
          <p:cNvSpPr>
            <a:spLocks noGrp="1"/>
          </p:cNvSpPr>
          <p:nvPr>
            <p:ph type="body" sz="quarter" idx="12" hasCustomPrompt="1"/>
          </p:nvPr>
        </p:nvSpPr>
        <p:spPr>
          <a:xfrm>
            <a:off x="4135582" y="1505093"/>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5" name="Pladsholder til tekst 3">
            <a:extLst>
              <a:ext uri="{FF2B5EF4-FFF2-40B4-BE49-F238E27FC236}">
                <a16:creationId xmlns:a16="http://schemas.microsoft.com/office/drawing/2014/main" id="{3C28B940-1F09-26ED-B803-AE108268EDF3}"/>
              </a:ext>
            </a:extLst>
          </p:cNvPr>
          <p:cNvSpPr>
            <a:spLocks noGrp="1"/>
          </p:cNvSpPr>
          <p:nvPr>
            <p:ph type="body" sz="half" idx="14" hasCustomPrompt="1"/>
          </p:nvPr>
        </p:nvSpPr>
        <p:spPr>
          <a:xfrm>
            <a:off x="4135582" y="2651564"/>
            <a:ext cx="721320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3" name="Pladsholder til tekst 3">
            <a:extLst>
              <a:ext uri="{FF2B5EF4-FFF2-40B4-BE49-F238E27FC236}">
                <a16:creationId xmlns:a16="http://schemas.microsoft.com/office/drawing/2014/main" id="{1F24A729-CE21-E6CB-7165-AD97BCC0572D}"/>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784907455"/>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19">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3238FBD-8174-1186-D2DE-103A293215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05328" y="3936274"/>
            <a:ext cx="4076528" cy="3244997"/>
          </a:xfrm>
          <a:prstGeom prst="rect">
            <a:avLst/>
          </a:prstGeom>
        </p:spPr>
      </p:pic>
      <p:pic>
        <p:nvPicPr>
          <p:cNvPr id="5" name="Grafik 4">
            <a:extLst>
              <a:ext uri="{FF2B5EF4-FFF2-40B4-BE49-F238E27FC236}">
                <a16:creationId xmlns:a16="http://schemas.microsoft.com/office/drawing/2014/main" id="{B5C18858-7FCF-901F-F156-52675B630F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2599" y="323271"/>
            <a:ext cx="11485852" cy="6238875"/>
          </a:xfrm>
          <a:prstGeom prst="rect">
            <a:avLst/>
          </a:prstGeom>
        </p:spPr>
      </p:pic>
      <p:sp>
        <p:nvSpPr>
          <p:cNvPr id="6" name="Pladsholder til tekst 11">
            <a:extLst>
              <a:ext uri="{FF2B5EF4-FFF2-40B4-BE49-F238E27FC236}">
                <a16:creationId xmlns:a16="http://schemas.microsoft.com/office/drawing/2014/main" id="{1962E8B9-8A36-62BE-2BD1-D42628042F2B}"/>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30E30103-CDCC-DDE3-1952-221965F21F38}"/>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C231F461-0F3D-CF87-79DE-4350AFFA5FF0}"/>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621028443"/>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te trin">
    <p:bg>
      <p:bgRef idx="1001">
        <a:schemeClr val="bg1"/>
      </p:bgRef>
    </p:bg>
    <p:spTree>
      <p:nvGrpSpPr>
        <p:cNvPr id="1" name=""/>
        <p:cNvGrpSpPr/>
        <p:nvPr/>
      </p:nvGrpSpPr>
      <p:grpSpPr>
        <a:xfrm>
          <a:off x="0" y="0"/>
          <a:ext cx="0" cy="0"/>
          <a:chOff x="0" y="0"/>
          <a:chExt cx="0" cy="0"/>
        </a:xfrm>
      </p:grpSpPr>
      <p:sp>
        <p:nvSpPr>
          <p:cNvPr id="7" name="Pladsholder til tekst 3">
            <a:extLst>
              <a:ext uri="{FF2B5EF4-FFF2-40B4-BE49-F238E27FC236}">
                <a16:creationId xmlns:a16="http://schemas.microsoft.com/office/drawing/2014/main" id="{A4ED5A51-D79D-FFBB-9CEE-4980ED69A645}"/>
              </a:ext>
            </a:extLst>
          </p:cNvPr>
          <p:cNvSpPr>
            <a:spLocks noGrp="1"/>
          </p:cNvSpPr>
          <p:nvPr>
            <p:ph type="body" sz="half" idx="13" hasCustomPrompt="1"/>
          </p:nvPr>
        </p:nvSpPr>
        <p:spPr>
          <a:xfrm>
            <a:off x="1005069" y="2651563"/>
            <a:ext cx="6341773" cy="3512169"/>
          </a:xfrm>
          <a:prstGeom prst="rect">
            <a:avLst/>
          </a:prstGeom>
        </p:spPr>
        <p:txBody>
          <a:bodyPr>
            <a:noAutofit/>
          </a:bodyPr>
          <a:lstStyle>
            <a:lvl1pPr marL="0" indent="0">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Titel 1">
            <a:extLst>
              <a:ext uri="{FF2B5EF4-FFF2-40B4-BE49-F238E27FC236}">
                <a16:creationId xmlns:a16="http://schemas.microsoft.com/office/drawing/2014/main" id="{F0807C22-BF7D-51D7-CE38-F6406FD56B91}"/>
              </a:ext>
            </a:extLst>
          </p:cNvPr>
          <p:cNvSpPr>
            <a:spLocks noGrp="1"/>
          </p:cNvSpPr>
          <p:nvPr>
            <p:ph type="title" hasCustomPrompt="1"/>
          </p:nvPr>
        </p:nvSpPr>
        <p:spPr>
          <a:xfrm>
            <a:off x="1005069" y="1146589"/>
            <a:ext cx="6341774" cy="1325563"/>
          </a:xfrm>
          <a:prstGeom prst="rect">
            <a:avLst/>
          </a:prstGeom>
        </p:spPr>
        <p:txBody>
          <a:bodyPr>
            <a:noAutofit/>
          </a:bodyPr>
          <a:lstStyle>
            <a:lvl1pPr>
              <a:lnSpc>
                <a:spcPct val="114000"/>
              </a:lnSpc>
              <a:defRPr sz="4400">
                <a:latin typeface="+mj-lt"/>
                <a:cs typeface="Archivo" pitchFamily="2" charset="77"/>
              </a:defRPr>
            </a:lvl1pPr>
          </a:lstStyle>
          <a:p>
            <a:r>
              <a:rPr lang="da-DK" dirty="0"/>
              <a:t>Overskrift</a:t>
            </a:r>
          </a:p>
        </p:txBody>
      </p:sp>
      <p:sp>
        <p:nvSpPr>
          <p:cNvPr id="2" name="Rektangel 1">
            <a:extLst>
              <a:ext uri="{FF2B5EF4-FFF2-40B4-BE49-F238E27FC236}">
                <a16:creationId xmlns:a16="http://schemas.microsoft.com/office/drawing/2014/main" id="{C91B8429-7DE6-ADCB-1810-B4991C5DC0D9}"/>
              </a:ext>
            </a:extLst>
          </p:cNvPr>
          <p:cNvSpPr/>
          <p:nvPr/>
        </p:nvSpPr>
        <p:spPr>
          <a:xfrm>
            <a:off x="8048303" y="0"/>
            <a:ext cx="414369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Grafik 24">
            <a:extLst>
              <a:ext uri="{FF2B5EF4-FFF2-40B4-BE49-F238E27FC236}">
                <a16:creationId xmlns:a16="http://schemas.microsoft.com/office/drawing/2014/main" id="{F21934CA-A1E5-ED08-6E84-3A8F4C677A2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3" name="Pladsholder til tekst 3">
            <a:extLst>
              <a:ext uri="{FF2B5EF4-FFF2-40B4-BE49-F238E27FC236}">
                <a16:creationId xmlns:a16="http://schemas.microsoft.com/office/drawing/2014/main" id="{F4D74BB3-ACB7-A1B5-A53E-84F29D354A55}"/>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466605459"/>
      </p:ext>
    </p:extLst>
  </p:cSld>
  <p:clrMapOvr>
    <a:overrideClrMapping bg1="lt1" tx1="dk1" bg2="lt2" tx2="dk2" accent1="accent1" accent2="accent2" accent3="accent3" accent4="accent4" accent5="accent5" accent6="accent6" hlink="hlink" folHlink="folHlink"/>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1">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53830" y="354668"/>
            <a:ext cx="236056"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a:latin typeface="Quicksand" pitchFamily="2" charset="77"/>
                <a:cs typeface="Archivo Medium" pitchFamily="2" charset="0"/>
              </a:rPr>
              <a:t>Case</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2046418" y="1530465"/>
            <a:ext cx="8562587" cy="1283738"/>
          </a:xfrm>
          <a:prstGeom prst="rect">
            <a:avLst/>
          </a:prstGeom>
        </p:spPr>
        <p:txBody>
          <a:bodyPr anchor="b">
            <a:noAutofit/>
          </a:bodyPr>
          <a:lstStyle>
            <a:lvl1pPr>
              <a:lnSpc>
                <a:spcPct val="100000"/>
              </a:lnSpc>
              <a:defRPr sz="4500">
                <a:solidFill>
                  <a:schemeClr val="accent6"/>
                </a:solidFill>
                <a:latin typeface="+mj-lt"/>
                <a:cs typeface="Archivo" pitchFamily="2" charset="77"/>
              </a:defRPr>
            </a:lvl1pPr>
          </a:lstStyle>
          <a:p>
            <a:r>
              <a:rPr lang="da-DK" dirty="0"/>
              <a:t>Overskrift</a:t>
            </a:r>
          </a:p>
        </p:txBody>
      </p:sp>
      <p:pic>
        <p:nvPicPr>
          <p:cNvPr id="29" name="Grafik 28">
            <a:extLst>
              <a:ext uri="{FF2B5EF4-FFF2-40B4-BE49-F238E27FC236}">
                <a16:creationId xmlns:a16="http://schemas.microsoft.com/office/drawing/2014/main" id="{4D5393CF-5975-9675-9EAB-03C6E967B1D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05471" y="-3402025"/>
            <a:ext cx="6260234" cy="4153031"/>
          </a:xfrm>
          <a:prstGeom prst="rect">
            <a:avLst/>
          </a:prstGeom>
        </p:spPr>
      </p:pic>
      <p:pic>
        <p:nvPicPr>
          <p:cNvPr id="30" name="Grafik 29">
            <a:extLst>
              <a:ext uri="{FF2B5EF4-FFF2-40B4-BE49-F238E27FC236}">
                <a16:creationId xmlns:a16="http://schemas.microsoft.com/office/drawing/2014/main" id="{60B5E398-40B8-1F86-999A-431A63D5B87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53830" y="354668"/>
            <a:ext cx="236056" cy="233121"/>
          </a:xfrm>
          <a:prstGeom prst="rect">
            <a:avLst/>
          </a:prstGeom>
        </p:spPr>
      </p:pic>
      <p:sp>
        <p:nvSpPr>
          <p:cNvPr id="31" name="Ellipse 30">
            <a:extLst>
              <a:ext uri="{FF2B5EF4-FFF2-40B4-BE49-F238E27FC236}">
                <a16:creationId xmlns:a16="http://schemas.microsoft.com/office/drawing/2014/main" id="{E83B403F-05E1-655D-4AEF-6547491EAAEB}"/>
              </a:ext>
            </a:extLst>
          </p:cNvPr>
          <p:cNvSpPr/>
          <p:nvPr userDrawn="1"/>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Tekstfelt 31">
            <a:extLst>
              <a:ext uri="{FF2B5EF4-FFF2-40B4-BE49-F238E27FC236}">
                <a16:creationId xmlns:a16="http://schemas.microsoft.com/office/drawing/2014/main" id="{6531931B-AA9C-2FAA-2C33-889D82AD776F}"/>
              </a:ext>
            </a:extLst>
          </p:cNvPr>
          <p:cNvSpPr txBox="1"/>
          <p:nvPr userDrawn="1"/>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6" name="Pladsholder til tekst 3">
            <a:extLst>
              <a:ext uri="{FF2B5EF4-FFF2-40B4-BE49-F238E27FC236}">
                <a16:creationId xmlns:a16="http://schemas.microsoft.com/office/drawing/2014/main" id="{32362EC4-A41B-C47F-6F83-B99FEF995D44}"/>
              </a:ext>
            </a:extLst>
          </p:cNvPr>
          <p:cNvSpPr>
            <a:spLocks noGrp="1"/>
          </p:cNvSpPr>
          <p:nvPr>
            <p:ph type="body" sz="half" idx="16" hasCustomPrompt="1"/>
          </p:nvPr>
        </p:nvSpPr>
        <p:spPr>
          <a:xfrm>
            <a:off x="2046418" y="2945487"/>
            <a:ext cx="7877511" cy="3108543"/>
          </a:xfrm>
          <a:prstGeom prst="rect">
            <a:avLst/>
          </a:prstGeom>
        </p:spPr>
        <p:txBody>
          <a:bodyPr>
            <a:noAutofit/>
          </a:bodyPr>
          <a:lstStyle>
            <a:lvl1pPr marL="0" indent="0">
              <a:lnSpc>
                <a:spcPct val="100000"/>
              </a:lnSpc>
              <a:spcBef>
                <a:spcPts val="0"/>
              </a:spcBef>
              <a:buNone/>
              <a:defRPr sz="1400">
                <a:solidFill>
                  <a:schemeClr val="tx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2" name="Grafik 1">
            <a:extLst>
              <a:ext uri="{FF2B5EF4-FFF2-40B4-BE49-F238E27FC236}">
                <a16:creationId xmlns:a16="http://schemas.microsoft.com/office/drawing/2014/main" id="{E12D628C-2010-12F2-2FAD-5AC2FE483B4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578002" y="2878744"/>
            <a:ext cx="6119524" cy="6081632"/>
          </a:xfrm>
          <a:prstGeom prst="rect">
            <a:avLst/>
          </a:prstGeom>
        </p:spPr>
      </p:pic>
    </p:spTree>
    <p:extLst>
      <p:ext uri="{BB962C8B-B14F-4D97-AF65-F5344CB8AC3E}">
        <p14:creationId xmlns:p14="http://schemas.microsoft.com/office/powerpoint/2010/main" val="283455638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se 2">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17" name="Pladsholder til tekst 3">
            <a:extLst>
              <a:ext uri="{FF2B5EF4-FFF2-40B4-BE49-F238E27FC236}">
                <a16:creationId xmlns:a16="http://schemas.microsoft.com/office/drawing/2014/main" id="{19B325B0-BD0E-25C4-E2C7-46C0126E756D}"/>
              </a:ext>
            </a:extLst>
          </p:cNvPr>
          <p:cNvSpPr>
            <a:spLocks noGrp="1"/>
          </p:cNvSpPr>
          <p:nvPr>
            <p:ph type="body" sz="half" idx="15" hasCustomPrompt="1"/>
          </p:nvPr>
        </p:nvSpPr>
        <p:spPr>
          <a:xfrm>
            <a:off x="2533794" y="2058243"/>
            <a:ext cx="7124410" cy="2694510"/>
          </a:xfrm>
          <a:prstGeom prst="rect">
            <a:avLst/>
          </a:prstGeom>
        </p:spPr>
        <p:txBody>
          <a:bodyPr>
            <a:noAutofit/>
          </a:bodyPr>
          <a:lstStyle>
            <a:lvl1pPr marL="0" indent="0" algn="ctr">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1505571" y="959467"/>
            <a:ext cx="9180856" cy="1005083"/>
          </a:xfrm>
          <a:prstGeom prst="rect">
            <a:avLst/>
          </a:prstGeom>
        </p:spPr>
        <p:txBody>
          <a:bodyPr anchor="b">
            <a:noAutofit/>
          </a:bodyPr>
          <a:lstStyle>
            <a:lvl1pPr algn="ctr">
              <a:lnSpc>
                <a:spcPct val="114000"/>
              </a:lnSpc>
              <a:defRPr sz="4500">
                <a:solidFill>
                  <a:schemeClr val="accent6"/>
                </a:solidFill>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63635564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3">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17" name="Pladsholder til tekst 3">
            <a:extLst>
              <a:ext uri="{FF2B5EF4-FFF2-40B4-BE49-F238E27FC236}">
                <a16:creationId xmlns:a16="http://schemas.microsoft.com/office/drawing/2014/main" id="{19B325B0-BD0E-25C4-E2C7-46C0126E756D}"/>
              </a:ext>
            </a:extLst>
          </p:cNvPr>
          <p:cNvSpPr>
            <a:spLocks noGrp="1"/>
          </p:cNvSpPr>
          <p:nvPr>
            <p:ph type="body" sz="half" idx="15" hasCustomPrompt="1"/>
          </p:nvPr>
        </p:nvSpPr>
        <p:spPr>
          <a:xfrm>
            <a:off x="1428151" y="2650450"/>
            <a:ext cx="9180855" cy="3512169"/>
          </a:xfrm>
          <a:prstGeom prst="rect">
            <a:avLst/>
          </a:prstGeom>
        </p:spPr>
        <p:txBody>
          <a:bodyPr>
            <a:noAutofit/>
          </a:bodyPr>
          <a:lstStyle>
            <a:lvl1pPr marL="0" indent="0">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1428151" y="1145476"/>
            <a:ext cx="9180856" cy="1325563"/>
          </a:xfrm>
          <a:prstGeom prst="rect">
            <a:avLst/>
          </a:prstGeom>
        </p:spPr>
        <p:txBody>
          <a:bodyPr>
            <a:noAutofit/>
          </a:bodyPr>
          <a:lstStyle>
            <a:lvl1pPr>
              <a:lnSpc>
                <a:spcPct val="114000"/>
              </a:lnSpc>
              <a:defRPr sz="4400">
                <a:solidFill>
                  <a:schemeClr val="accent6"/>
                </a:solidFill>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10898360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fleksion 1">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F236FDED-A2F1-F54F-49C5-48EB9A34BD3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2" name="Pladsholder til tekst 3">
            <a:extLst>
              <a:ext uri="{FF2B5EF4-FFF2-40B4-BE49-F238E27FC236}">
                <a16:creationId xmlns:a16="http://schemas.microsoft.com/office/drawing/2014/main" id="{1AB55F32-1E86-9395-88D4-3061F522A5B0}"/>
              </a:ext>
            </a:extLst>
          </p:cNvPr>
          <p:cNvSpPr>
            <a:spLocks noGrp="1"/>
          </p:cNvSpPr>
          <p:nvPr>
            <p:ph type="body" sz="half" idx="15" hasCustomPrompt="1"/>
          </p:nvPr>
        </p:nvSpPr>
        <p:spPr>
          <a:xfrm>
            <a:off x="1893554" y="2761223"/>
            <a:ext cx="8034801" cy="2316788"/>
          </a:xfrm>
          <a:prstGeom prst="rect">
            <a:avLst/>
          </a:prstGeom>
        </p:spPr>
        <p:txBody>
          <a:bodyPr>
            <a:noAutofit/>
          </a:bodyPr>
          <a:lstStyle>
            <a:lvl1pPr marL="0" indent="0">
              <a:lnSpc>
                <a:spcPct val="114000"/>
              </a:lnSpc>
              <a:buNone/>
              <a:defRPr sz="1400">
                <a:solidFill>
                  <a:schemeClr val="bg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5" name="Ellipse 14">
            <a:extLst>
              <a:ext uri="{FF2B5EF4-FFF2-40B4-BE49-F238E27FC236}">
                <a16:creationId xmlns:a16="http://schemas.microsoft.com/office/drawing/2014/main" id="{74726409-5D54-0F11-CE8F-D3C277041966}"/>
              </a:ext>
            </a:extLst>
          </p:cNvPr>
          <p:cNvSpPr/>
          <p:nvPr userDrawn="1"/>
        </p:nvSpPr>
        <p:spPr>
          <a:xfrm>
            <a:off x="-855134" y="2184401"/>
            <a:ext cx="1960869" cy="1960928"/>
          </a:xfrm>
          <a:prstGeom prst="ellipse">
            <a:avLst/>
          </a:prstGeom>
          <a:solidFill>
            <a:srgbClr val="F8FBF8"/>
          </a:solidFill>
          <a:ln>
            <a:solidFill>
              <a:srgbClr val="F8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Tekstfelt 15">
            <a:extLst>
              <a:ext uri="{FF2B5EF4-FFF2-40B4-BE49-F238E27FC236}">
                <a16:creationId xmlns:a16="http://schemas.microsoft.com/office/drawing/2014/main" id="{BE8288B2-FC10-C3AE-9BEA-4B9E54EBDD36}"/>
              </a:ext>
            </a:extLst>
          </p:cNvPr>
          <p:cNvSpPr txBox="1"/>
          <p:nvPr userDrawn="1"/>
        </p:nvSpPr>
        <p:spPr>
          <a:xfrm>
            <a:off x="0" y="3049122"/>
            <a:ext cx="1192008" cy="357406"/>
          </a:xfrm>
          <a:prstGeom prst="rect">
            <a:avLst/>
          </a:prstGeom>
          <a:noFill/>
        </p:spPr>
        <p:txBody>
          <a:bodyPr wrap="square" rtlCol="0">
            <a:spAutoFit/>
          </a:bodyPr>
          <a:lstStyle/>
          <a:p>
            <a:pPr>
              <a:lnSpc>
                <a:spcPct val="150000"/>
              </a:lnSpc>
            </a:pPr>
            <a:r>
              <a:rPr lang="da-DK" sz="1300" b="0" i="0" dirty="0">
                <a:latin typeface="+mn-lt"/>
                <a:cs typeface="Archivo Medium" pitchFamily="2" charset="0"/>
              </a:rPr>
              <a:t>Refleksion</a:t>
            </a:r>
          </a:p>
        </p:txBody>
      </p:sp>
      <p:sp>
        <p:nvSpPr>
          <p:cNvPr id="18" name="Pladsholder til tekst 11">
            <a:extLst>
              <a:ext uri="{FF2B5EF4-FFF2-40B4-BE49-F238E27FC236}">
                <a16:creationId xmlns:a16="http://schemas.microsoft.com/office/drawing/2014/main" id="{BE063308-AAE7-3886-DF3E-EB0A6F359EBA}"/>
              </a:ext>
            </a:extLst>
          </p:cNvPr>
          <p:cNvSpPr>
            <a:spLocks noGrp="1"/>
          </p:cNvSpPr>
          <p:nvPr>
            <p:ph type="body" sz="quarter" idx="12" hasCustomPrompt="1"/>
          </p:nvPr>
        </p:nvSpPr>
        <p:spPr>
          <a:xfrm>
            <a:off x="1893554" y="1484067"/>
            <a:ext cx="6309393" cy="1187633"/>
          </a:xfrm>
          <a:prstGeom prst="rect">
            <a:avLst/>
          </a:prstGeom>
        </p:spPr>
        <p:txBody>
          <a:bodyPr anchor="b">
            <a:noAutofit/>
          </a:bodyPr>
          <a:lstStyle>
            <a:lvl1pPr marL="0" indent="0">
              <a:lnSpc>
                <a:spcPct val="114000"/>
              </a:lnSpc>
              <a:buNone/>
              <a:defRPr sz="5400">
                <a:solidFill>
                  <a:schemeClr val="bg1"/>
                </a:solidFill>
                <a:latin typeface="+mj-lt"/>
                <a:cs typeface="Archivo" pitchFamily="2" charset="77"/>
              </a:defRPr>
            </a:lvl1pPr>
          </a:lstStyle>
          <a:p>
            <a:pPr lvl="0"/>
            <a:r>
              <a:rPr lang="da-DK" dirty="0"/>
              <a:t>Overskrift</a:t>
            </a:r>
          </a:p>
        </p:txBody>
      </p:sp>
    </p:spTree>
    <p:extLst>
      <p:ext uri="{BB962C8B-B14F-4D97-AF65-F5344CB8AC3E}">
        <p14:creationId xmlns:p14="http://schemas.microsoft.com/office/powerpoint/2010/main" val="294798515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fleksion 2">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F236FDED-A2F1-F54F-49C5-48EB9A34BD3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2" name="Pladsholder til tekst 3">
            <a:extLst>
              <a:ext uri="{FF2B5EF4-FFF2-40B4-BE49-F238E27FC236}">
                <a16:creationId xmlns:a16="http://schemas.microsoft.com/office/drawing/2014/main" id="{1AB55F32-1E86-9395-88D4-3061F522A5B0}"/>
              </a:ext>
            </a:extLst>
          </p:cNvPr>
          <p:cNvSpPr>
            <a:spLocks noGrp="1"/>
          </p:cNvSpPr>
          <p:nvPr>
            <p:ph type="body" sz="half" idx="15" hasCustomPrompt="1"/>
          </p:nvPr>
        </p:nvSpPr>
        <p:spPr>
          <a:xfrm>
            <a:off x="1909301" y="2900715"/>
            <a:ext cx="5589836" cy="1990353"/>
          </a:xfrm>
          <a:prstGeom prst="rect">
            <a:avLst/>
          </a:prstGeom>
        </p:spPr>
        <p:txBody>
          <a:bodyPr>
            <a:noAutofit/>
          </a:bodyPr>
          <a:lstStyle>
            <a:lvl1pPr marL="0" indent="0">
              <a:lnSpc>
                <a:spcPct val="100000"/>
              </a:lnSpc>
              <a:spcBef>
                <a:spcPts val="0"/>
              </a:spcBef>
              <a:buNone/>
              <a:defRPr sz="1400">
                <a:solidFill>
                  <a:schemeClr val="bg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5" name="Ellipse 14">
            <a:extLst>
              <a:ext uri="{FF2B5EF4-FFF2-40B4-BE49-F238E27FC236}">
                <a16:creationId xmlns:a16="http://schemas.microsoft.com/office/drawing/2014/main" id="{74726409-5D54-0F11-CE8F-D3C277041966}"/>
              </a:ext>
            </a:extLst>
          </p:cNvPr>
          <p:cNvSpPr/>
          <p:nvPr userDrawn="1"/>
        </p:nvSpPr>
        <p:spPr>
          <a:xfrm>
            <a:off x="-855134" y="2184401"/>
            <a:ext cx="1960869" cy="1960928"/>
          </a:xfrm>
          <a:prstGeom prst="ellipse">
            <a:avLst/>
          </a:prstGeom>
          <a:solidFill>
            <a:srgbClr val="F8FBF8"/>
          </a:solidFill>
          <a:ln>
            <a:solidFill>
              <a:srgbClr val="F8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Tekstfelt 15">
            <a:extLst>
              <a:ext uri="{FF2B5EF4-FFF2-40B4-BE49-F238E27FC236}">
                <a16:creationId xmlns:a16="http://schemas.microsoft.com/office/drawing/2014/main" id="{BE8288B2-FC10-C3AE-9BEA-4B9E54EBDD36}"/>
              </a:ext>
            </a:extLst>
          </p:cNvPr>
          <p:cNvSpPr txBox="1"/>
          <p:nvPr userDrawn="1"/>
        </p:nvSpPr>
        <p:spPr>
          <a:xfrm>
            <a:off x="0" y="3049122"/>
            <a:ext cx="1192008" cy="357406"/>
          </a:xfrm>
          <a:prstGeom prst="rect">
            <a:avLst/>
          </a:prstGeom>
          <a:noFill/>
        </p:spPr>
        <p:txBody>
          <a:bodyPr wrap="square" rtlCol="0">
            <a:spAutoFit/>
          </a:bodyPr>
          <a:lstStyle/>
          <a:p>
            <a:pPr>
              <a:lnSpc>
                <a:spcPct val="150000"/>
              </a:lnSpc>
            </a:pPr>
            <a:r>
              <a:rPr lang="da-DK" sz="1300" b="0" i="0" dirty="0">
                <a:latin typeface="+mn-lt"/>
                <a:cs typeface="Archivo Medium" pitchFamily="2" charset="0"/>
              </a:rPr>
              <a:t>Refleksion</a:t>
            </a:r>
          </a:p>
        </p:txBody>
      </p:sp>
      <p:sp>
        <p:nvSpPr>
          <p:cNvPr id="18" name="Pladsholder til tekst 11">
            <a:extLst>
              <a:ext uri="{FF2B5EF4-FFF2-40B4-BE49-F238E27FC236}">
                <a16:creationId xmlns:a16="http://schemas.microsoft.com/office/drawing/2014/main" id="{BE063308-AAE7-3886-DF3E-EB0A6F359EBA}"/>
              </a:ext>
            </a:extLst>
          </p:cNvPr>
          <p:cNvSpPr>
            <a:spLocks noGrp="1"/>
          </p:cNvSpPr>
          <p:nvPr>
            <p:ph type="body" sz="quarter" idx="12" hasCustomPrompt="1"/>
          </p:nvPr>
        </p:nvSpPr>
        <p:spPr>
          <a:xfrm>
            <a:off x="1806080" y="1587185"/>
            <a:ext cx="6309392" cy="1187634"/>
          </a:xfrm>
          <a:prstGeom prst="rect">
            <a:avLst/>
          </a:prstGeom>
        </p:spPr>
        <p:txBody>
          <a:bodyPr anchor="b">
            <a:noAutofit/>
          </a:bodyPr>
          <a:lstStyle>
            <a:lvl1pPr marL="0" indent="0">
              <a:lnSpc>
                <a:spcPct val="114000"/>
              </a:lnSpc>
              <a:buNone/>
              <a:defRPr sz="5400" b="0" i="0">
                <a:solidFill>
                  <a:schemeClr val="bg1"/>
                </a:solidFill>
                <a:latin typeface="+mj-lt"/>
                <a:cs typeface="Archivo Medium" pitchFamily="2" charset="77"/>
              </a:defRPr>
            </a:lvl1pPr>
          </a:lstStyle>
          <a:p>
            <a:pPr lvl="0"/>
            <a:r>
              <a:rPr lang="da-DK" dirty="0"/>
              <a:t>Refleksion</a:t>
            </a:r>
          </a:p>
        </p:txBody>
      </p:sp>
      <p:pic>
        <p:nvPicPr>
          <p:cNvPr id="24" name="Grafik 23">
            <a:extLst>
              <a:ext uri="{FF2B5EF4-FFF2-40B4-BE49-F238E27FC236}">
                <a16:creationId xmlns:a16="http://schemas.microsoft.com/office/drawing/2014/main" id="{B786B103-53D7-72A6-3C04-AF28212831F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66324" y="-214973"/>
            <a:ext cx="4076528" cy="3244997"/>
          </a:xfrm>
          <a:prstGeom prst="rect">
            <a:avLst/>
          </a:prstGeom>
        </p:spPr>
      </p:pic>
      <p:pic>
        <p:nvPicPr>
          <p:cNvPr id="27" name="Grafik 26">
            <a:extLst>
              <a:ext uri="{FF2B5EF4-FFF2-40B4-BE49-F238E27FC236}">
                <a16:creationId xmlns:a16="http://schemas.microsoft.com/office/drawing/2014/main" id="{3CCDE9DA-4355-67A4-AC6A-6DC5883FB54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09677" y="1670313"/>
            <a:ext cx="8960527" cy="8904872"/>
          </a:xfrm>
          <a:prstGeom prst="rect">
            <a:avLst/>
          </a:prstGeom>
        </p:spPr>
      </p:pic>
    </p:spTree>
    <p:extLst>
      <p:ext uri="{BB962C8B-B14F-4D97-AF65-F5344CB8AC3E}">
        <p14:creationId xmlns:p14="http://schemas.microsoft.com/office/powerpoint/2010/main" val="3508612743"/>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Øvelse 1">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7AEC077-1B1E-EE43-21B3-88081FE8D186}"/>
              </a:ext>
            </a:extLst>
          </p:cNvPr>
          <p:cNvSpPr/>
          <p:nvPr userDrawn="1"/>
        </p:nvSpPr>
        <p:spPr>
          <a:xfrm>
            <a:off x="0" y="0"/>
            <a:ext cx="12192000" cy="68580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le Placeholder 1">
            <a:extLst>
              <a:ext uri="{FF2B5EF4-FFF2-40B4-BE49-F238E27FC236}">
                <a16:creationId xmlns:a16="http://schemas.microsoft.com/office/drawing/2014/main" id="{572C80A3-2944-7833-B665-6313A95ED08F}"/>
              </a:ext>
            </a:extLst>
          </p:cNvPr>
          <p:cNvSpPr>
            <a:spLocks noGrp="1"/>
          </p:cNvSpPr>
          <p:nvPr>
            <p:ph type="title" hasCustomPrompt="1"/>
          </p:nvPr>
        </p:nvSpPr>
        <p:spPr>
          <a:xfrm>
            <a:off x="1294410" y="1097031"/>
            <a:ext cx="9153953" cy="741358"/>
          </a:xfrm>
          <a:prstGeom prst="rect">
            <a:avLst/>
          </a:prstGeom>
        </p:spPr>
        <p:txBody>
          <a:bodyPr vert="horz" lIns="91440" tIns="45720" rIns="91440" bIns="45720" rtlCol="0" anchor="ctr">
            <a:noAutofit/>
          </a:bodyPr>
          <a:lstStyle>
            <a:lvl1pPr>
              <a:lnSpc>
                <a:spcPct val="114000"/>
              </a:lnSpc>
              <a:defRPr sz="4400">
                <a:latin typeface="+mj-lt"/>
                <a:cs typeface="Archivo" pitchFamily="2" charset="77"/>
              </a:defRPr>
            </a:lvl1pPr>
          </a:lstStyle>
          <a:p>
            <a:r>
              <a:rPr lang="da-DK" dirty="0"/>
              <a:t>Titel på øvelse</a:t>
            </a:r>
            <a:endParaRPr lang="en-US" dirty="0"/>
          </a:p>
        </p:txBody>
      </p:sp>
      <p:sp>
        <p:nvSpPr>
          <p:cNvPr id="8" name="Text Placeholder 2">
            <a:extLst>
              <a:ext uri="{FF2B5EF4-FFF2-40B4-BE49-F238E27FC236}">
                <a16:creationId xmlns:a16="http://schemas.microsoft.com/office/drawing/2014/main" id="{2104E699-D3DA-1A6D-5182-C962BFAA89BB}"/>
              </a:ext>
            </a:extLst>
          </p:cNvPr>
          <p:cNvSpPr>
            <a:spLocks noGrp="1"/>
          </p:cNvSpPr>
          <p:nvPr>
            <p:ph idx="1" hasCustomPrompt="1"/>
          </p:nvPr>
        </p:nvSpPr>
        <p:spPr>
          <a:xfrm>
            <a:off x="1294412" y="1944569"/>
            <a:ext cx="9153953" cy="580534"/>
          </a:xfrm>
          <a:prstGeom prst="rect">
            <a:avLst/>
          </a:prstGeom>
        </p:spPr>
        <p:txBody>
          <a:bodyPr vert="horz" lIns="91440" tIns="45720" rIns="91440" bIns="45720" rtlCol="0">
            <a:noAutofit/>
          </a:bodyPr>
          <a:lstStyle>
            <a:lvl1pPr marL="0" indent="0">
              <a:lnSpc>
                <a:spcPct val="114000"/>
              </a:lnSpc>
              <a:buNone/>
              <a:defRPr sz="1400">
                <a:latin typeface="+mn-lt"/>
                <a:cs typeface="Archivo" pitchFamily="2" charset="77"/>
              </a:defRPr>
            </a:lvl1pPr>
            <a:lvl2pPr>
              <a:defRPr>
                <a:latin typeface="Archivo" pitchFamily="2" charset="77"/>
                <a:cs typeface="Archivo" pitchFamily="2" charset="77"/>
              </a:defRPr>
            </a:lvl2pPr>
            <a:lvl3pPr>
              <a:defRPr>
                <a:latin typeface="Archivo" pitchFamily="2" charset="77"/>
                <a:cs typeface="Archivo" pitchFamily="2" charset="77"/>
              </a:defRPr>
            </a:lvl3pPr>
            <a:lvl4pPr>
              <a:defRPr>
                <a:latin typeface="Archivo" pitchFamily="2" charset="77"/>
                <a:cs typeface="Archivo" pitchFamily="2" charset="77"/>
              </a:defRPr>
            </a:lvl4pPr>
            <a:lvl5pPr>
              <a:defRPr>
                <a:latin typeface="Archivo" pitchFamily="2" charset="77"/>
                <a:cs typeface="Archivo" pitchFamily="2" charset="77"/>
              </a:defRPr>
            </a:lvl5pPr>
          </a:lstStyle>
          <a:p>
            <a:pPr lvl="0"/>
            <a:r>
              <a:rPr lang="da-DK" dirty="0"/>
              <a:t>Beskrivelse af øvelse</a:t>
            </a:r>
          </a:p>
        </p:txBody>
      </p:sp>
      <p:sp>
        <p:nvSpPr>
          <p:cNvPr id="4" name="Ellipse 3">
            <a:extLst>
              <a:ext uri="{FF2B5EF4-FFF2-40B4-BE49-F238E27FC236}">
                <a16:creationId xmlns:a16="http://schemas.microsoft.com/office/drawing/2014/main" id="{36C4964A-A2AC-F490-E32E-D798A9D1319E}"/>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tekst 3">
            <a:extLst>
              <a:ext uri="{FF2B5EF4-FFF2-40B4-BE49-F238E27FC236}">
                <a16:creationId xmlns:a16="http://schemas.microsoft.com/office/drawing/2014/main" id="{39422CA4-81CA-FEC0-9452-D90CC971CBEC}"/>
              </a:ext>
            </a:extLst>
          </p:cNvPr>
          <p:cNvSpPr>
            <a:spLocks noGrp="1"/>
          </p:cNvSpPr>
          <p:nvPr>
            <p:ph type="body" sz="half" idx="13" hasCustomPrompt="1"/>
          </p:nvPr>
        </p:nvSpPr>
        <p:spPr>
          <a:xfrm>
            <a:off x="1399679" y="2631282"/>
            <a:ext cx="9048685" cy="3074003"/>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2" name="Grafik 1">
            <a:extLst>
              <a:ext uri="{FF2B5EF4-FFF2-40B4-BE49-F238E27FC236}">
                <a16:creationId xmlns:a16="http://schemas.microsoft.com/office/drawing/2014/main" id="{D4835852-17B5-DCAE-C000-B5B100C1C0A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5" name="Pladsholder til tekst 3">
            <a:extLst>
              <a:ext uri="{FF2B5EF4-FFF2-40B4-BE49-F238E27FC236}">
                <a16:creationId xmlns:a16="http://schemas.microsoft.com/office/drawing/2014/main" id="{18FAAD4A-021E-E373-A179-8892E6BE9F3F}"/>
              </a:ext>
            </a:extLst>
          </p:cNvPr>
          <p:cNvSpPr>
            <a:spLocks noGrp="1"/>
          </p:cNvSpPr>
          <p:nvPr>
            <p:ph type="body" sz="half" idx="14" hasCustomPrompt="1"/>
          </p:nvPr>
        </p:nvSpPr>
        <p:spPr>
          <a:xfrm>
            <a:off x="0" y="3066917"/>
            <a:ext cx="855133" cy="700961"/>
          </a:xfrm>
          <a:prstGeom prst="rect">
            <a:avLst/>
          </a:prstGeom>
        </p:spPr>
        <p:txBody>
          <a:bodyPr anchor="t">
            <a:noAutofit/>
          </a:bodyPr>
          <a:lstStyle>
            <a:lvl1pPr marL="0" indent="0" algn="l" defTabSz="457200" rtl="0" eaLnBrk="1" latinLnBrk="0" hangingPunct="1">
              <a:lnSpc>
                <a:spcPct val="150000"/>
              </a:lnSpc>
              <a:buNone/>
              <a:defRPr lang="da-DK" sz="1400" b="0" i="0" kern="1200" dirty="0">
                <a:solidFill>
                  <a:schemeClr val="tx1"/>
                </a:solidFill>
                <a:latin typeface="+mn-lt"/>
                <a:ea typeface="+mn-ea"/>
                <a:cs typeface="Archivo Medium"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Øvelse</a:t>
            </a:r>
            <a:br>
              <a:rPr lang="da-DK" dirty="0"/>
            </a:br>
            <a:r>
              <a:rPr lang="da-DK" dirty="0"/>
              <a:t>1.1</a:t>
            </a:r>
          </a:p>
        </p:txBody>
      </p:sp>
    </p:spTree>
    <p:extLst>
      <p:ext uri="{BB962C8B-B14F-4D97-AF65-F5344CB8AC3E}">
        <p14:creationId xmlns:p14="http://schemas.microsoft.com/office/powerpoint/2010/main" val="186199716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fatterne bag 1">
    <p:bg>
      <p:bgRef idx="1001">
        <a:schemeClr val="bg1"/>
      </p:bgRef>
    </p:bg>
    <p:spTree>
      <p:nvGrpSpPr>
        <p:cNvPr id="1" name=""/>
        <p:cNvGrpSpPr/>
        <p:nvPr/>
      </p:nvGrpSpPr>
      <p:grpSpPr>
        <a:xfrm>
          <a:off x="0" y="0"/>
          <a:ext cx="0" cy="0"/>
          <a:chOff x="0" y="0"/>
          <a:chExt cx="0" cy="0"/>
        </a:xfrm>
      </p:grpSpPr>
      <p:sp>
        <p:nvSpPr>
          <p:cNvPr id="8" name="Tekstfelt 7">
            <a:extLst>
              <a:ext uri="{FF2B5EF4-FFF2-40B4-BE49-F238E27FC236}">
                <a16:creationId xmlns:a16="http://schemas.microsoft.com/office/drawing/2014/main" id="{98DBB6D2-9CD1-1761-89C5-21965B38A7E9}"/>
              </a:ext>
            </a:extLst>
          </p:cNvPr>
          <p:cNvSpPr txBox="1"/>
          <p:nvPr userDrawn="1"/>
        </p:nvSpPr>
        <p:spPr>
          <a:xfrm>
            <a:off x="607769" y="6238206"/>
            <a:ext cx="9087560" cy="430118"/>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pic>
        <p:nvPicPr>
          <p:cNvPr id="17" name="Billede 16">
            <a:extLst>
              <a:ext uri="{FF2B5EF4-FFF2-40B4-BE49-F238E27FC236}">
                <a16:creationId xmlns:a16="http://schemas.microsoft.com/office/drawing/2014/main" id="{36366031-B745-C030-2BE1-CC5BE708A8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45021" y="1590208"/>
            <a:ext cx="3310710" cy="4262718"/>
          </a:xfrm>
          <a:prstGeom prst="rect">
            <a:avLst/>
          </a:prstGeom>
        </p:spPr>
      </p:pic>
      <p:pic>
        <p:nvPicPr>
          <p:cNvPr id="18" name="Billede 17" descr="Et billede, der indeholder Ansigt, person, portræt, smil&#10;&#10;AI-genereret indhold kan være ukorrekt.">
            <a:extLst>
              <a:ext uri="{FF2B5EF4-FFF2-40B4-BE49-F238E27FC236}">
                <a16:creationId xmlns:a16="http://schemas.microsoft.com/office/drawing/2014/main" id="{C012C6B1-80D9-B774-884D-4ADC83B014B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166" y="1590208"/>
            <a:ext cx="3310711" cy="4262718"/>
          </a:xfrm>
          <a:prstGeom prst="rect">
            <a:avLst/>
          </a:prstGeom>
        </p:spPr>
      </p:pic>
      <p:pic>
        <p:nvPicPr>
          <p:cNvPr id="19" name="Grafik 18">
            <a:extLst>
              <a:ext uri="{FF2B5EF4-FFF2-40B4-BE49-F238E27FC236}">
                <a16:creationId xmlns:a16="http://schemas.microsoft.com/office/drawing/2014/main" id="{BC8176E1-B0E9-4E38-08B2-B63944CB43D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35123" y="4453483"/>
            <a:ext cx="1925561" cy="1532785"/>
          </a:xfrm>
          <a:prstGeom prst="rect">
            <a:avLst/>
          </a:prstGeom>
        </p:spPr>
      </p:pic>
      <p:sp>
        <p:nvSpPr>
          <p:cNvPr id="20" name="Tekstfelt 8">
            <a:extLst>
              <a:ext uri="{FF2B5EF4-FFF2-40B4-BE49-F238E27FC236}">
                <a16:creationId xmlns:a16="http://schemas.microsoft.com/office/drawing/2014/main" id="{EBC0ADAB-2C62-7720-6462-99D654739D0F}"/>
              </a:ext>
            </a:extLst>
          </p:cNvPr>
          <p:cNvSpPr/>
          <p:nvPr userDrawn="1"/>
        </p:nvSpPr>
        <p:spPr>
          <a:xfrm>
            <a:off x="4309575"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trike="noStrike" spc="-1" dirty="0">
                <a:solidFill>
                  <a:schemeClr val="tx2"/>
                </a:solidFill>
                <a:latin typeface="+mn-lt"/>
                <a:ea typeface="DejaVu Sans"/>
                <a:cs typeface="Archivo" pitchFamily="2" charset="77"/>
              </a:rPr>
              <a:t>Susanne Balslev Nielsen</a:t>
            </a:r>
          </a:p>
          <a:p>
            <a:pPr>
              <a:buNone/>
            </a:pPr>
            <a:r>
              <a:rPr lang="da-DK" sz="1200" spc="-1" dirty="0">
                <a:solidFill>
                  <a:srgbClr val="033839"/>
                </a:solidFill>
                <a:latin typeface="+mn-lt"/>
                <a:cs typeface="Archivo" pitchFamily="2" charset="77"/>
              </a:rPr>
              <a:t>Rambøll</a:t>
            </a:r>
          </a:p>
          <a:p>
            <a:r>
              <a:rPr lang="da-DK" sz="1200" u="sng" strike="noStrike" spc="-1" dirty="0">
                <a:solidFill>
                  <a:srgbClr val="033839"/>
                </a:solidFill>
                <a:uFillTx/>
                <a:latin typeface="+mn-lt"/>
                <a:ea typeface="DejaVu Sans"/>
                <a:cs typeface="Archivo" pitchFamily="2" charset="77"/>
                <a:hlinkClick r:id="rId6">
                  <a:extLst>
                    <a:ext uri="{A12FA001-AC4F-418D-AE19-62706E023703}">
                      <ahyp:hlinkClr xmlns:ahyp="http://schemas.microsoft.com/office/drawing/2018/hyperlinkcolor" val="tx"/>
                    </a:ext>
                  </a:extLst>
                </a:hlinkClick>
              </a:rPr>
              <a:t>sbnn@ramboll.dk</a:t>
            </a:r>
            <a:endParaRPr lang="da-DK" sz="1200" strike="noStrike" spc="-1" dirty="0">
              <a:solidFill>
                <a:srgbClr val="033839"/>
              </a:solidFill>
              <a:latin typeface="+mn-lt"/>
              <a:cs typeface="Archivo" pitchFamily="2" charset="77"/>
            </a:endParaRPr>
          </a:p>
        </p:txBody>
      </p:sp>
      <p:pic>
        <p:nvPicPr>
          <p:cNvPr id="21" name="Grafik 20">
            <a:extLst>
              <a:ext uri="{FF2B5EF4-FFF2-40B4-BE49-F238E27FC236}">
                <a16:creationId xmlns:a16="http://schemas.microsoft.com/office/drawing/2014/main" id="{8BB9D684-A996-2AF7-D277-BAE34CA1830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76887" y="4453483"/>
            <a:ext cx="1925561" cy="1532785"/>
          </a:xfrm>
          <a:prstGeom prst="rect">
            <a:avLst/>
          </a:prstGeom>
        </p:spPr>
      </p:pic>
      <p:sp>
        <p:nvSpPr>
          <p:cNvPr id="22" name="Tekstfelt 8">
            <a:extLst>
              <a:ext uri="{FF2B5EF4-FFF2-40B4-BE49-F238E27FC236}">
                <a16:creationId xmlns:a16="http://schemas.microsoft.com/office/drawing/2014/main" id="{40EE631E-A3A1-552D-37E1-017CA34E7619}"/>
              </a:ext>
            </a:extLst>
          </p:cNvPr>
          <p:cNvSpPr/>
          <p:nvPr userDrawn="1"/>
        </p:nvSpPr>
        <p:spPr>
          <a:xfrm>
            <a:off x="9375593"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pc="-1">
                <a:solidFill>
                  <a:schemeClr val="tx2"/>
                </a:solidFill>
                <a:latin typeface="+mn-lt"/>
                <a:ea typeface="DejaVu Sans"/>
                <a:cs typeface="Archivo" pitchFamily="2" charset="77"/>
              </a:rPr>
              <a:t>Rikke Soede</a:t>
            </a:r>
          </a:p>
          <a:p>
            <a:pPr>
              <a:buNone/>
            </a:pPr>
            <a:r>
              <a:rPr lang="da-DK" sz="1200" spc="-1">
                <a:solidFill>
                  <a:schemeClr val="tx2"/>
                </a:solidFill>
                <a:latin typeface="+mn-lt"/>
                <a:ea typeface="DejaVu Sans"/>
                <a:cs typeface="Archivo" pitchFamily="2" charset="77"/>
              </a:rPr>
              <a:t>DFM</a:t>
            </a:r>
            <a:endParaRPr lang="da-DK" sz="1200" spc="-1">
              <a:solidFill>
                <a:schemeClr val="tx2"/>
              </a:solidFill>
              <a:latin typeface="+mn-lt"/>
              <a:cs typeface="Archivo" pitchFamily="2" charset="77"/>
            </a:endParaRPr>
          </a:p>
          <a:p>
            <a:r>
              <a:rPr lang="da-DK" sz="1200">
                <a:solidFill>
                  <a:schemeClr val="tx2"/>
                </a:solidFill>
                <a:latin typeface="+mn-lt"/>
                <a:cs typeface="Archivo" pitchFamily="2" charset="77"/>
                <a:hlinkClick r:id="rId7">
                  <a:extLst>
                    <a:ext uri="{A12FA001-AC4F-418D-AE19-62706E023703}">
                      <ahyp:hlinkClr xmlns:ahyp="http://schemas.microsoft.com/office/drawing/2018/hyperlinkcolor" val="tx"/>
                    </a:ext>
                  </a:extLst>
                </a:hlinkClick>
              </a:rPr>
              <a:t>rso@dfm-net.dk</a:t>
            </a:r>
            <a:endParaRPr lang="da-DK" sz="1200" spc="-1">
              <a:solidFill>
                <a:schemeClr val="tx2"/>
              </a:solidFill>
              <a:latin typeface="+mn-lt"/>
              <a:cs typeface="Archivo" pitchFamily="2" charset="77"/>
            </a:endParaRPr>
          </a:p>
        </p:txBody>
      </p:sp>
      <p:sp>
        <p:nvSpPr>
          <p:cNvPr id="24" name="Pladsholder til tekst 2">
            <a:extLst>
              <a:ext uri="{FF2B5EF4-FFF2-40B4-BE49-F238E27FC236}">
                <a16:creationId xmlns:a16="http://schemas.microsoft.com/office/drawing/2014/main" id="{A6A14B45-CDBE-1C32-DBEF-F5F42DEAFD46}"/>
              </a:ext>
            </a:extLst>
          </p:cNvPr>
          <p:cNvSpPr txBox="1">
            <a:spLocks/>
          </p:cNvSpPr>
          <p:nvPr userDrawn="1"/>
        </p:nvSpPr>
        <p:spPr>
          <a:xfrm>
            <a:off x="4015915" y="746296"/>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a-DK" sz="4400" dirty="0">
                <a:latin typeface="+mj-lt"/>
                <a:cs typeface="Archivo Medium" pitchFamily="2" charset="77"/>
              </a:rPr>
              <a:t>Forfatterne</a:t>
            </a:r>
          </a:p>
        </p:txBody>
      </p:sp>
    </p:spTree>
    <p:extLst>
      <p:ext uri="{BB962C8B-B14F-4D97-AF65-F5344CB8AC3E}">
        <p14:creationId xmlns:p14="http://schemas.microsoft.com/office/powerpoint/2010/main" val="4025000570"/>
      </p:ext>
    </p:extLst>
  </p:cSld>
  <p:clrMapOvr>
    <a:overrideClrMapping bg1="lt1" tx1="dk1" bg2="lt2" tx2="dk2" accent1="accent1" accent2="accent2" accent3="accent3" accent4="accent4" accent5="accent5" accent6="accent6" hlink="hlink" folHlink="folHlink"/>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fatterne bag 2">
    <p:bg>
      <p:bgRef idx="1001">
        <a:schemeClr val="bg1"/>
      </p:bgRef>
    </p:bg>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78A66E43-EEE2-A157-51C5-7A1EAEA2B9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02910" y="1590209"/>
            <a:ext cx="3352821" cy="4316936"/>
          </a:xfrm>
          <a:prstGeom prst="rect">
            <a:avLst/>
          </a:prstGeom>
        </p:spPr>
      </p:pic>
      <p:pic>
        <p:nvPicPr>
          <p:cNvPr id="13" name="Billede 12" descr="Et billede, der indeholder Ansigt, person, portræt, smil&#10;&#10;AI-genereret indhold kan være ukorrekt.">
            <a:extLst>
              <a:ext uri="{FF2B5EF4-FFF2-40B4-BE49-F238E27FC236}">
                <a16:creationId xmlns:a16="http://schemas.microsoft.com/office/drawing/2014/main" id="{B8E84A6B-9754-D688-1951-C16D9E97059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166" y="1590208"/>
            <a:ext cx="3310711" cy="4262718"/>
          </a:xfrm>
          <a:prstGeom prst="rect">
            <a:avLst/>
          </a:prstGeom>
        </p:spPr>
      </p:pic>
      <p:pic>
        <p:nvPicPr>
          <p:cNvPr id="15" name="Grafik 14">
            <a:extLst>
              <a:ext uri="{FF2B5EF4-FFF2-40B4-BE49-F238E27FC236}">
                <a16:creationId xmlns:a16="http://schemas.microsoft.com/office/drawing/2014/main" id="{D041BEF4-EA91-C9F9-28EC-0A28ABC368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35123" y="4453483"/>
            <a:ext cx="1925561" cy="1532785"/>
          </a:xfrm>
          <a:prstGeom prst="rect">
            <a:avLst/>
          </a:prstGeom>
        </p:spPr>
      </p:pic>
      <p:sp>
        <p:nvSpPr>
          <p:cNvPr id="16" name="Tekstfelt 8">
            <a:extLst>
              <a:ext uri="{FF2B5EF4-FFF2-40B4-BE49-F238E27FC236}">
                <a16:creationId xmlns:a16="http://schemas.microsoft.com/office/drawing/2014/main" id="{F713CCCF-087C-9692-13D8-1E6259BD88BE}"/>
              </a:ext>
            </a:extLst>
          </p:cNvPr>
          <p:cNvSpPr/>
          <p:nvPr userDrawn="1"/>
        </p:nvSpPr>
        <p:spPr>
          <a:xfrm>
            <a:off x="4309575" y="4851270"/>
            <a:ext cx="2535099" cy="82954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trike="noStrike" spc="-1" dirty="0">
                <a:solidFill>
                  <a:schemeClr val="tx2"/>
                </a:solidFill>
                <a:latin typeface="+mn-lt"/>
                <a:ea typeface="DejaVu Sans"/>
                <a:cs typeface="Archivo" pitchFamily="2" charset="77"/>
              </a:rPr>
              <a:t>Jan Johansson</a:t>
            </a:r>
            <a:br>
              <a:rPr lang="da-DK" sz="1200" strike="noStrike" spc="-1" dirty="0">
                <a:solidFill>
                  <a:schemeClr val="tx2"/>
                </a:solidFill>
                <a:latin typeface="+mn-lt"/>
                <a:ea typeface="DejaVu Sans"/>
                <a:cs typeface="Archivo" pitchFamily="2" charset="77"/>
              </a:rPr>
            </a:br>
            <a:r>
              <a:rPr lang="da-DK" sz="1200" strike="noStrike" spc="-1" dirty="0">
                <a:solidFill>
                  <a:schemeClr val="tx2"/>
                </a:solidFill>
                <a:latin typeface="+mn-lt"/>
                <a:ea typeface="DejaVu Sans"/>
                <a:cs typeface="Archivo" pitchFamily="2" charset="77"/>
              </a:rPr>
              <a:t>DFM</a:t>
            </a:r>
            <a:endParaRPr lang="da-DK" sz="1200" spc="-1" dirty="0">
              <a:solidFill>
                <a:srgbClr val="033839"/>
              </a:solidFill>
              <a:latin typeface="+mn-lt"/>
              <a:cs typeface="Archivo" pitchFamily="2" charset="77"/>
            </a:endParaRPr>
          </a:p>
          <a:p>
            <a:r>
              <a:rPr lang="da-DK" sz="1200" u="sng" strike="noStrike" spc="-1" dirty="0">
                <a:solidFill>
                  <a:srgbClr val="033839"/>
                </a:solidFill>
                <a:uFillTx/>
                <a:latin typeface="+mn-lt"/>
                <a:ea typeface="DejaVu Sans"/>
                <a:cs typeface="Archivo" pitchFamily="2" charset="77"/>
                <a:hlinkClick r:id="rId6">
                  <a:extLst>
                    <a:ext uri="{A12FA001-AC4F-418D-AE19-62706E023703}">
                      <ahyp:hlinkClr xmlns:ahyp="http://schemas.microsoft.com/office/drawing/2018/hyperlinkcolor" val="tx"/>
                    </a:ext>
                  </a:extLst>
                </a:hlinkClick>
              </a:rPr>
              <a:t>jjo@dfm-net.dk</a:t>
            </a:r>
            <a:endParaRPr lang="da-DK" sz="1200" strike="noStrike" spc="-1" dirty="0">
              <a:solidFill>
                <a:srgbClr val="033839"/>
              </a:solidFill>
              <a:latin typeface="+mn-lt"/>
              <a:cs typeface="Archivo" pitchFamily="2" charset="77"/>
            </a:endParaRPr>
          </a:p>
        </p:txBody>
      </p:sp>
      <p:pic>
        <p:nvPicPr>
          <p:cNvPr id="23" name="Grafik 22">
            <a:extLst>
              <a:ext uri="{FF2B5EF4-FFF2-40B4-BE49-F238E27FC236}">
                <a16:creationId xmlns:a16="http://schemas.microsoft.com/office/drawing/2014/main" id="{89C08D07-8756-051A-7662-70951D7A755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76887" y="4453483"/>
            <a:ext cx="1925561" cy="1532785"/>
          </a:xfrm>
          <a:prstGeom prst="rect">
            <a:avLst/>
          </a:prstGeom>
        </p:spPr>
      </p:pic>
      <p:sp>
        <p:nvSpPr>
          <p:cNvPr id="25" name="Tekstfelt 8">
            <a:extLst>
              <a:ext uri="{FF2B5EF4-FFF2-40B4-BE49-F238E27FC236}">
                <a16:creationId xmlns:a16="http://schemas.microsoft.com/office/drawing/2014/main" id="{B37F1CD4-0857-F0DA-A2CF-62D45D08661C}"/>
              </a:ext>
            </a:extLst>
          </p:cNvPr>
          <p:cNvSpPr/>
          <p:nvPr userDrawn="1"/>
        </p:nvSpPr>
        <p:spPr>
          <a:xfrm>
            <a:off x="9375593"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pc="-1" dirty="0">
                <a:solidFill>
                  <a:schemeClr val="tx2"/>
                </a:solidFill>
                <a:latin typeface="+mn-lt"/>
                <a:ea typeface="DejaVu Sans"/>
                <a:cs typeface="Archivo" pitchFamily="2" charset="77"/>
              </a:rPr>
              <a:t>Rikke </a:t>
            </a:r>
            <a:r>
              <a:rPr lang="da-DK" sz="1200" spc="-1" dirty="0" err="1">
                <a:solidFill>
                  <a:schemeClr val="tx2"/>
                </a:solidFill>
                <a:latin typeface="+mn-lt"/>
                <a:ea typeface="DejaVu Sans"/>
                <a:cs typeface="Archivo" pitchFamily="2" charset="77"/>
              </a:rPr>
              <a:t>Soede</a:t>
            </a:r>
            <a:endParaRPr lang="da-DK" sz="1200" spc="-1" dirty="0">
              <a:solidFill>
                <a:schemeClr val="tx2"/>
              </a:solidFill>
              <a:latin typeface="+mn-lt"/>
              <a:ea typeface="DejaVu Sans"/>
              <a:cs typeface="Archivo" pitchFamily="2" charset="77"/>
            </a:endParaRPr>
          </a:p>
          <a:p>
            <a:pPr>
              <a:buNone/>
            </a:pPr>
            <a:r>
              <a:rPr lang="da-DK" sz="1200" spc="-1" dirty="0">
                <a:solidFill>
                  <a:schemeClr val="tx2"/>
                </a:solidFill>
                <a:latin typeface="+mn-lt"/>
                <a:ea typeface="DejaVu Sans"/>
                <a:cs typeface="Archivo" pitchFamily="2" charset="77"/>
              </a:rPr>
              <a:t>DFM</a:t>
            </a:r>
            <a:endParaRPr lang="da-DK" sz="1200" spc="-1" dirty="0">
              <a:solidFill>
                <a:schemeClr val="tx2"/>
              </a:solidFill>
              <a:latin typeface="+mn-lt"/>
              <a:cs typeface="Archivo" pitchFamily="2" charset="77"/>
            </a:endParaRPr>
          </a:p>
          <a:p>
            <a:r>
              <a:rPr lang="da-DK" sz="1200" dirty="0">
                <a:solidFill>
                  <a:schemeClr val="tx2"/>
                </a:solidFill>
                <a:latin typeface="+mn-lt"/>
                <a:cs typeface="Archivo" pitchFamily="2" charset="77"/>
                <a:hlinkClick r:id="rId7">
                  <a:extLst>
                    <a:ext uri="{A12FA001-AC4F-418D-AE19-62706E023703}">
                      <ahyp:hlinkClr xmlns:ahyp="http://schemas.microsoft.com/office/drawing/2018/hyperlinkcolor" val="tx"/>
                    </a:ext>
                  </a:extLst>
                </a:hlinkClick>
              </a:rPr>
              <a:t>rso@dfm-net.dk</a:t>
            </a:r>
            <a:endParaRPr lang="da-DK" sz="1200" spc="-1" dirty="0">
              <a:solidFill>
                <a:schemeClr val="tx2"/>
              </a:solidFill>
              <a:latin typeface="+mn-lt"/>
              <a:cs typeface="Archivo" pitchFamily="2" charset="77"/>
            </a:endParaRPr>
          </a:p>
        </p:txBody>
      </p:sp>
      <p:sp>
        <p:nvSpPr>
          <p:cNvPr id="2" name="Tekstfelt 1">
            <a:extLst>
              <a:ext uri="{FF2B5EF4-FFF2-40B4-BE49-F238E27FC236}">
                <a16:creationId xmlns:a16="http://schemas.microsoft.com/office/drawing/2014/main" id="{2D394EF3-7169-2A58-4D1C-6E6D8DFC6163}"/>
              </a:ext>
            </a:extLst>
          </p:cNvPr>
          <p:cNvSpPr txBox="1"/>
          <p:nvPr userDrawn="1"/>
        </p:nvSpPr>
        <p:spPr>
          <a:xfrm>
            <a:off x="607769" y="6238206"/>
            <a:ext cx="9087560" cy="430118"/>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sp>
        <p:nvSpPr>
          <p:cNvPr id="3" name="Pladsholder til tekst 2">
            <a:extLst>
              <a:ext uri="{FF2B5EF4-FFF2-40B4-BE49-F238E27FC236}">
                <a16:creationId xmlns:a16="http://schemas.microsoft.com/office/drawing/2014/main" id="{3C9DA436-C7CD-AECF-2151-35B7936BEF64}"/>
              </a:ext>
            </a:extLst>
          </p:cNvPr>
          <p:cNvSpPr txBox="1">
            <a:spLocks/>
          </p:cNvSpPr>
          <p:nvPr userDrawn="1"/>
        </p:nvSpPr>
        <p:spPr>
          <a:xfrm>
            <a:off x="4015915" y="746296"/>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a-DK" sz="4400" dirty="0">
                <a:latin typeface="+mj-lt"/>
                <a:cs typeface="Archivo Medium" pitchFamily="2" charset="77"/>
              </a:rPr>
              <a:t>Forfatterne</a:t>
            </a:r>
          </a:p>
        </p:txBody>
      </p:sp>
    </p:spTree>
    <p:extLst>
      <p:ext uri="{BB962C8B-B14F-4D97-AF65-F5344CB8AC3E}">
        <p14:creationId xmlns:p14="http://schemas.microsoft.com/office/powerpoint/2010/main" val="4054075913"/>
      </p:ext>
    </p:extLst>
  </p:cSld>
  <p:clrMapOvr>
    <a:overrideClrMapping bg1="lt1" tx1="dk1" bg2="lt2" tx2="dk2" accent1="accent1" accent2="accent2" accent3="accent3" accent4="accent4" accent5="accent5" accent6="accent6" hlink="hlink" folHlink="folHlink"/>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fatteren bag 3">
    <p:bg>
      <p:bgRef idx="1001">
        <a:schemeClr val="bg1"/>
      </p:bgRef>
    </p:bg>
    <p:spTree>
      <p:nvGrpSpPr>
        <p:cNvPr id="1" name=""/>
        <p:cNvGrpSpPr/>
        <p:nvPr/>
      </p:nvGrpSpPr>
      <p:grpSpPr>
        <a:xfrm>
          <a:off x="0" y="0"/>
          <a:ext cx="0" cy="0"/>
          <a:chOff x="0" y="0"/>
          <a:chExt cx="0" cy="0"/>
        </a:xfrm>
      </p:grpSpPr>
      <p:pic>
        <p:nvPicPr>
          <p:cNvPr id="2" name="Billede 1" descr="Et billede, der indeholder Ansigt, person, portræt, smil&#10;&#10;AI-genereret indhold kan være ukorrekt.">
            <a:extLst>
              <a:ext uri="{FF2B5EF4-FFF2-40B4-BE49-F238E27FC236}">
                <a16:creationId xmlns:a16="http://schemas.microsoft.com/office/drawing/2014/main" id="{CDF1A559-D993-EB68-B472-9C57106803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7258" y="797189"/>
            <a:ext cx="5032800" cy="6480000"/>
          </a:xfrm>
          <a:prstGeom prst="rect">
            <a:avLst/>
          </a:prstGeom>
        </p:spPr>
      </p:pic>
      <p:sp>
        <p:nvSpPr>
          <p:cNvPr id="3" name="Pladsholder til tekst 2">
            <a:extLst>
              <a:ext uri="{FF2B5EF4-FFF2-40B4-BE49-F238E27FC236}">
                <a16:creationId xmlns:a16="http://schemas.microsoft.com/office/drawing/2014/main" id="{BEC47DAB-EF82-8B37-333E-A92EC8844A57}"/>
              </a:ext>
            </a:extLst>
          </p:cNvPr>
          <p:cNvSpPr txBox="1">
            <a:spLocks/>
          </p:cNvSpPr>
          <p:nvPr userDrawn="1"/>
        </p:nvSpPr>
        <p:spPr>
          <a:xfrm>
            <a:off x="5064012" y="2676285"/>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5200" dirty="0">
                <a:latin typeface="+mj-lt"/>
                <a:cs typeface="Archivo Medium" pitchFamily="2" charset="77"/>
              </a:rPr>
              <a:t>Forfatteren</a:t>
            </a:r>
          </a:p>
        </p:txBody>
      </p:sp>
      <p:sp>
        <p:nvSpPr>
          <p:cNvPr id="4" name="Tekstfelt 3">
            <a:extLst>
              <a:ext uri="{FF2B5EF4-FFF2-40B4-BE49-F238E27FC236}">
                <a16:creationId xmlns:a16="http://schemas.microsoft.com/office/drawing/2014/main" id="{CC088751-BAE8-EF4F-34B5-8D3AFC701483}"/>
              </a:ext>
            </a:extLst>
          </p:cNvPr>
          <p:cNvSpPr txBox="1"/>
          <p:nvPr userDrawn="1"/>
        </p:nvSpPr>
        <p:spPr>
          <a:xfrm>
            <a:off x="5064012" y="3644734"/>
            <a:ext cx="7876788" cy="1024127"/>
          </a:xfrm>
          <a:prstGeom prst="rect">
            <a:avLst/>
          </a:prstGeom>
          <a:noFill/>
        </p:spPr>
        <p:txBody>
          <a:bodyPr wrap="square" rtlCol="0">
            <a:spAutoFit/>
          </a:bodyPr>
          <a:lstStyle/>
          <a:p>
            <a:pPr>
              <a:lnSpc>
                <a:spcPct val="150000"/>
              </a:lnSpc>
            </a:pPr>
            <a:r>
              <a:rPr lang="da-DK" sz="1400" dirty="0">
                <a:solidFill>
                  <a:srgbClr val="013738"/>
                </a:solidFill>
                <a:latin typeface="+mn-lt"/>
              </a:rPr>
              <a:t>Rikke Soede</a:t>
            </a:r>
          </a:p>
          <a:p>
            <a:pPr>
              <a:lnSpc>
                <a:spcPct val="150000"/>
              </a:lnSpc>
            </a:pPr>
            <a:r>
              <a:rPr lang="da-DK" sz="1400" dirty="0">
                <a:solidFill>
                  <a:srgbClr val="013738"/>
                </a:solidFill>
                <a:latin typeface="+mn-lt"/>
              </a:rPr>
              <a:t>Projektleder i Dansk Facilities Management</a:t>
            </a:r>
          </a:p>
          <a:p>
            <a:pPr>
              <a:lnSpc>
                <a:spcPct val="150000"/>
              </a:lnSpc>
            </a:pPr>
            <a:r>
              <a:rPr lang="da-DK" sz="1400" dirty="0">
                <a:solidFill>
                  <a:srgbClr val="7AB77F"/>
                </a:solidFill>
                <a:latin typeface="+mn-lt"/>
                <a:hlinkClick r:id="rId3">
                  <a:extLst>
                    <a:ext uri="{A12FA001-AC4F-418D-AE19-62706E023703}">
                      <ahyp:hlinkClr xmlns:ahyp="http://schemas.microsoft.com/office/drawing/2018/hyperlinkcolor" val="tx"/>
                    </a:ext>
                  </a:extLst>
                </a:hlinkClick>
              </a:rPr>
              <a:t>rso@dfm-net.dk</a:t>
            </a:r>
            <a:endParaRPr lang="da-DK" sz="1400" dirty="0">
              <a:solidFill>
                <a:srgbClr val="7AB77F"/>
              </a:solidFill>
              <a:latin typeface="+mn-lt"/>
            </a:endParaRPr>
          </a:p>
        </p:txBody>
      </p:sp>
      <p:sp>
        <p:nvSpPr>
          <p:cNvPr id="5" name="Tekstfelt 4">
            <a:extLst>
              <a:ext uri="{FF2B5EF4-FFF2-40B4-BE49-F238E27FC236}">
                <a16:creationId xmlns:a16="http://schemas.microsoft.com/office/drawing/2014/main" id="{5A43F647-42A0-82B3-99F9-62B9F66D0B74}"/>
              </a:ext>
            </a:extLst>
          </p:cNvPr>
          <p:cNvSpPr txBox="1"/>
          <p:nvPr userDrawn="1"/>
        </p:nvSpPr>
        <p:spPr>
          <a:xfrm>
            <a:off x="5064012" y="5767559"/>
            <a:ext cx="6400107" cy="605550"/>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spTree>
    <p:extLst>
      <p:ext uri="{BB962C8B-B14F-4D97-AF65-F5344CB8AC3E}">
        <p14:creationId xmlns:p14="http://schemas.microsoft.com/office/powerpoint/2010/main" val="4174545548"/>
      </p:ext>
    </p:extLst>
  </p:cSld>
  <p:clrMapOvr>
    <a:overrideClrMapping bg1="lt1" tx1="dk1" bg2="lt2" tx2="dk2" accent1="accent1" accent2="accent2" accent3="accent3" accent4="accent4" accent5="accent5" accent6="accent6" hlink="hlink" folHlink="folHlink"/>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ferenceliste del 1">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6" name="Pladsholder til tekst 11">
            <a:extLst>
              <a:ext uri="{FF2B5EF4-FFF2-40B4-BE49-F238E27FC236}">
                <a16:creationId xmlns:a16="http://schemas.microsoft.com/office/drawing/2014/main" id="{3F681F16-2656-5FFF-630B-EB08C9B6AD13}"/>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500">
                <a:solidFill>
                  <a:schemeClr val="tx1"/>
                </a:solidFill>
                <a:latin typeface="+mj-lt"/>
                <a:cs typeface="Archivo" pitchFamily="2" charset="77"/>
              </a:defRPr>
            </a:lvl1pPr>
          </a:lstStyle>
          <a:p>
            <a:pPr lvl="0"/>
            <a:r>
              <a:rPr lang="da-DK" dirty="0"/>
              <a:t>Referenceliste del 1</a:t>
            </a:r>
          </a:p>
        </p:txBody>
      </p:sp>
      <p:sp>
        <p:nvSpPr>
          <p:cNvPr id="2" name="Pladsholder til tekst 3">
            <a:extLst>
              <a:ext uri="{FF2B5EF4-FFF2-40B4-BE49-F238E27FC236}">
                <a16:creationId xmlns:a16="http://schemas.microsoft.com/office/drawing/2014/main" id="{65CAC469-BC3A-836C-BAD9-6B7F444A82E2}"/>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2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5" name="Billede 4">
            <a:extLst>
              <a:ext uri="{FF2B5EF4-FFF2-40B4-BE49-F238E27FC236}">
                <a16:creationId xmlns:a16="http://schemas.microsoft.com/office/drawing/2014/main" id="{37069F76-0EA1-0DF5-8B75-BA5730BE7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467" y="602549"/>
            <a:ext cx="5067399" cy="6858000"/>
          </a:xfrm>
          <a:prstGeom prst="rect">
            <a:avLst/>
          </a:prstGeom>
        </p:spPr>
      </p:pic>
    </p:spTree>
    <p:extLst>
      <p:ext uri="{BB962C8B-B14F-4D97-AF65-F5344CB8AC3E}">
        <p14:creationId xmlns:p14="http://schemas.microsoft.com/office/powerpoint/2010/main" val="265784871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ferenceliste del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4" name="Pladsholder til tekst 11">
            <a:extLst>
              <a:ext uri="{FF2B5EF4-FFF2-40B4-BE49-F238E27FC236}">
                <a16:creationId xmlns:a16="http://schemas.microsoft.com/office/drawing/2014/main" id="{60A7132C-2282-FAA5-DC6F-697C002192F5}"/>
              </a:ext>
            </a:extLst>
          </p:cNvPr>
          <p:cNvSpPr>
            <a:spLocks noGrp="1"/>
          </p:cNvSpPr>
          <p:nvPr>
            <p:ph type="body" sz="quarter" idx="10" hasCustomPrompt="1"/>
          </p:nvPr>
        </p:nvSpPr>
        <p:spPr>
          <a:xfrm>
            <a:off x="904770" y="831253"/>
            <a:ext cx="6232875" cy="1187633"/>
          </a:xfrm>
          <a:prstGeom prst="rect">
            <a:avLst/>
          </a:prstGeom>
        </p:spPr>
        <p:txBody>
          <a:bodyPr anchor="ctr">
            <a:noAutofit/>
          </a:bodyPr>
          <a:lstStyle>
            <a:lvl1pPr marL="0" indent="0" algn="l" defTabSz="457200" rtl="0" eaLnBrk="1" latinLnBrk="0" hangingPunct="1">
              <a:lnSpc>
                <a:spcPct val="150000"/>
              </a:lnSpc>
              <a:buNone/>
              <a:defRPr lang="da-DK" sz="4500" kern="1200" dirty="0">
                <a:solidFill>
                  <a:srgbClr val="013738"/>
                </a:solidFill>
                <a:latin typeface="+mj-lt"/>
                <a:ea typeface="+mn-ea"/>
                <a:cs typeface="Archivo Medium" pitchFamily="2" charset="0"/>
              </a:defRPr>
            </a:lvl1pPr>
          </a:lstStyle>
          <a:p>
            <a:pPr marL="0" marR="0" lvl="0" indent="0" algn="l" defTabSz="457200" rtl="0" eaLnBrk="1" fontAlgn="auto" latinLnBrk="0" hangingPunct="1">
              <a:lnSpc>
                <a:spcPct val="150000"/>
              </a:lnSpc>
              <a:spcBef>
                <a:spcPts val="1000"/>
              </a:spcBef>
              <a:spcAft>
                <a:spcPts val="0"/>
              </a:spcAft>
              <a:buClrTx/>
              <a:buSzTx/>
              <a:buFont typeface="Arial" panose="020B0604020202020204" pitchFamily="34" charset="0"/>
              <a:buNone/>
              <a:tabLst/>
              <a:defRPr/>
            </a:pPr>
            <a:r>
              <a:rPr lang="da-DK" dirty="0"/>
              <a:t>Referenceliste del 2</a:t>
            </a:r>
          </a:p>
        </p:txBody>
      </p:sp>
      <p:sp>
        <p:nvSpPr>
          <p:cNvPr id="5" name="Pladsholder til tekst 3">
            <a:extLst>
              <a:ext uri="{FF2B5EF4-FFF2-40B4-BE49-F238E27FC236}">
                <a16:creationId xmlns:a16="http://schemas.microsoft.com/office/drawing/2014/main" id="{9DAE97AA-76D2-16F1-42B0-A10E1B62037C}"/>
              </a:ext>
            </a:extLst>
          </p:cNvPr>
          <p:cNvSpPr>
            <a:spLocks noGrp="1"/>
          </p:cNvSpPr>
          <p:nvPr>
            <p:ph type="body" sz="half" idx="13" hasCustomPrompt="1"/>
          </p:nvPr>
        </p:nvSpPr>
        <p:spPr>
          <a:xfrm>
            <a:off x="1007991" y="2160490"/>
            <a:ext cx="5405411" cy="3622771"/>
          </a:xfrm>
          <a:prstGeom prst="rect">
            <a:avLst/>
          </a:prstGeom>
        </p:spPr>
        <p:txBody>
          <a:bodyPr>
            <a:noAutofit/>
          </a:bodyPr>
          <a:lstStyle>
            <a:lvl1pPr marL="0" indent="0">
              <a:lnSpc>
                <a:spcPct val="114000"/>
              </a:lnSpc>
              <a:buNone/>
              <a:defRPr sz="12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10" name="Billede 9">
            <a:extLst>
              <a:ext uri="{FF2B5EF4-FFF2-40B4-BE49-F238E27FC236}">
                <a16:creationId xmlns:a16="http://schemas.microsoft.com/office/drawing/2014/main" id="{B60B67CD-1A0F-A38D-92C1-C6C6225AFCF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692460" y="2215432"/>
            <a:ext cx="5405411" cy="4500005"/>
          </a:xfrm>
          <a:prstGeom prst="rect">
            <a:avLst/>
          </a:prstGeom>
        </p:spPr>
      </p:pic>
    </p:spTree>
    <p:extLst>
      <p:ext uri="{BB962C8B-B14F-4D97-AF65-F5344CB8AC3E}">
        <p14:creationId xmlns:p14="http://schemas.microsoft.com/office/powerpoint/2010/main" val="1361814807"/>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9A52FF-45A4-E8AC-9A15-8EF64B306F0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1F8BDDC-5367-CF57-3B3B-4FE1E8C89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94DDAAA-1CC1-A757-854D-4A4640A591A8}"/>
              </a:ext>
            </a:extLst>
          </p:cNvPr>
          <p:cNvSpPr>
            <a:spLocks noGrp="1"/>
          </p:cNvSpPr>
          <p:nvPr>
            <p:ph type="dt" sz="half" idx="10"/>
          </p:nvPr>
        </p:nvSpPr>
        <p:spPr/>
        <p:txBody>
          <a:bodyPr/>
          <a:lstStyle/>
          <a:p>
            <a:fld id="{D8EB2FB1-1DED-4DA0-AC2D-A8A0EBDC104F}" type="datetime1">
              <a:rPr lang="da-DK" smtClean="0"/>
              <a:t>15.09.2026</a:t>
            </a:fld>
            <a:endParaRPr lang="da-DK"/>
          </a:p>
        </p:txBody>
      </p:sp>
      <p:sp>
        <p:nvSpPr>
          <p:cNvPr id="5" name="Pladsholder til sidefod 4">
            <a:extLst>
              <a:ext uri="{FF2B5EF4-FFF2-40B4-BE49-F238E27FC236}">
                <a16:creationId xmlns:a16="http://schemas.microsoft.com/office/drawing/2014/main" id="{8D08BBC7-9DE3-62D4-6928-A4FA80AF1F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3695F78-08A9-6EFC-C8D4-1D41AF554E96}"/>
              </a:ext>
            </a:extLst>
          </p:cNvPr>
          <p:cNvSpPr>
            <a:spLocks noGrp="1"/>
          </p:cNvSpPr>
          <p:nvPr>
            <p:ph type="sldNum" sz="quarter" idx="12"/>
          </p:nvPr>
        </p:nvSpPr>
        <p:spPr/>
        <p:txBody>
          <a:bodyPr/>
          <a:lstStyle/>
          <a:p>
            <a:fld id="{91A78D95-DD98-46A0-B5F3-40D7F3AF1641}" type="slidenum">
              <a:rPr lang="da-DK" smtClean="0"/>
              <a:t>‹nr.›</a:t>
            </a:fld>
            <a:endParaRPr lang="da-DK"/>
          </a:p>
        </p:txBody>
      </p:sp>
    </p:spTree>
    <p:extLst>
      <p:ext uri="{BB962C8B-B14F-4D97-AF65-F5344CB8AC3E}">
        <p14:creationId xmlns:p14="http://schemas.microsoft.com/office/powerpoint/2010/main" val="1962996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wrap="square" lIns="91440" tIns="45720" rIns="91440" bIns="45720" rtlCol="0">
            <a:noAutofit/>
          </a:bodyPr>
          <a:lstStyle/>
          <a:p>
            <a:pPr lvl="0"/>
            <a:r>
              <a:rPr lang="da-DK" dirty="0"/>
              <a:t>Klik for at redigere teksttypografierne i masteren</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B4E97D-6F5B-4E7D-89A0-F0B0AA08AF46}" type="datetime1">
              <a:rPr lang="da-DK" smtClean="0"/>
              <a:t>15.09.2026</a:t>
            </a:fld>
            <a:endParaRPr lang="da-DK"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78D95-DD98-46A0-B5F3-40D7F3AF1641}" type="slidenum">
              <a:rPr lang="da-DK" smtClean="0"/>
              <a:t>‹nr.›</a:t>
            </a:fld>
            <a:endParaRPr lang="da-DK" dirty="0"/>
          </a:p>
        </p:txBody>
      </p:sp>
      <p:pic>
        <p:nvPicPr>
          <p:cNvPr id="7" name="Grafik 6">
            <a:extLst>
              <a:ext uri="{FF2B5EF4-FFF2-40B4-BE49-F238E27FC236}">
                <a16:creationId xmlns:a16="http://schemas.microsoft.com/office/drawing/2014/main" id="{2D516723-5D9A-866A-FCE2-8F2DD61336E1}"/>
              </a:ext>
            </a:extLst>
          </p:cNvPr>
          <p:cNvPicPr>
            <a:picLocks noChangeAspect="1"/>
          </p:cNvPicPr>
          <p:nvPr/>
        </p:nvPicPr>
        <p:blipFill>
          <a:blip r:embed="rId43" cstate="screen">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11570293" y="354668"/>
            <a:ext cx="233121" cy="233121"/>
          </a:xfrm>
          <a:prstGeom prst="rect">
            <a:avLst/>
          </a:prstGeom>
        </p:spPr>
      </p:pic>
      <p:pic>
        <p:nvPicPr>
          <p:cNvPr id="8" name="Grafik 7">
            <a:extLst>
              <a:ext uri="{FF2B5EF4-FFF2-40B4-BE49-F238E27FC236}">
                <a16:creationId xmlns:a16="http://schemas.microsoft.com/office/drawing/2014/main" id="{F1F2AB32-BF03-36F9-C5D6-5CC0E4EBD523}"/>
              </a:ext>
            </a:extLst>
          </p:cNvPr>
          <p:cNvPicPr>
            <a:picLocks noChangeAspect="1"/>
          </p:cNvPicPr>
          <p:nvPr userDrawn="1"/>
        </p:nvPicPr>
        <p:blipFill>
          <a:blip r:embed="rId43" cstate="screen">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11570293" y="354668"/>
            <a:ext cx="233121" cy="233121"/>
          </a:xfrm>
          <a:prstGeom prst="rect">
            <a:avLst/>
          </a:prstGeom>
        </p:spPr>
      </p:pic>
    </p:spTree>
    <p:extLst>
      <p:ext uri="{BB962C8B-B14F-4D97-AF65-F5344CB8AC3E}">
        <p14:creationId xmlns:p14="http://schemas.microsoft.com/office/powerpoint/2010/main" val="161331294"/>
      </p:ext>
    </p:extLst>
  </p:cSld>
  <p:clrMap bg1="lt1" tx1="dk1" bg2="lt2" tx2="dk2" accent1="accent1" accent2="accent2" accent3="accent3" accent4="accent4" accent5="accent5" accent6="accent6" hlink="hlink" folHlink="folHlink"/>
  <p:sldLayoutIdLst>
    <p:sldLayoutId id="2147483988" r:id="rId1"/>
    <p:sldLayoutId id="2147483896" r:id="rId2"/>
    <p:sldLayoutId id="2147483989" r:id="rId3"/>
    <p:sldLayoutId id="2147483897" r:id="rId4"/>
    <p:sldLayoutId id="2147483971" r:id="rId5"/>
    <p:sldLayoutId id="2147483968" r:id="rId6"/>
    <p:sldLayoutId id="2147483900" r:id="rId7"/>
    <p:sldLayoutId id="2147483901" r:id="rId8"/>
    <p:sldLayoutId id="2147483902" r:id="rId9"/>
    <p:sldLayoutId id="2147483903" r:id="rId10"/>
    <p:sldLayoutId id="2147483905" r:id="rId11"/>
    <p:sldLayoutId id="2147483967" r:id="rId12"/>
    <p:sldLayoutId id="2147483907" r:id="rId13"/>
    <p:sldLayoutId id="2147483908" r:id="rId14"/>
    <p:sldLayoutId id="2147483909" r:id="rId15"/>
    <p:sldLayoutId id="2147483982" r:id="rId16"/>
    <p:sldLayoutId id="2147483912" r:id="rId17"/>
    <p:sldLayoutId id="2147483913" r:id="rId18"/>
    <p:sldLayoutId id="2147483979" r:id="rId19"/>
    <p:sldLayoutId id="2147483977" r:id="rId20"/>
    <p:sldLayoutId id="2147483963" r:id="rId21"/>
    <p:sldLayoutId id="2147483916" r:id="rId22"/>
    <p:sldLayoutId id="2147483965" r:id="rId23"/>
    <p:sldLayoutId id="2147483980" r:id="rId24"/>
    <p:sldLayoutId id="2147483898" r:id="rId25"/>
    <p:sldLayoutId id="2147483917" r:id="rId26"/>
    <p:sldLayoutId id="2147483918" r:id="rId27"/>
    <p:sldLayoutId id="2147483919" r:id="rId28"/>
    <p:sldLayoutId id="2147483922" r:id="rId29"/>
    <p:sldLayoutId id="2147483974" r:id="rId30"/>
    <p:sldLayoutId id="2147483976" r:id="rId31"/>
    <p:sldLayoutId id="2147483941" r:id="rId32"/>
    <p:sldLayoutId id="2147483975" r:id="rId33"/>
    <p:sldLayoutId id="2147483978" r:id="rId34"/>
    <p:sldLayoutId id="2147483928" r:id="rId35"/>
    <p:sldLayoutId id="2147483981" r:id="rId36"/>
    <p:sldLayoutId id="2147483986" r:id="rId37"/>
    <p:sldLayoutId id="2147483985" r:id="rId38"/>
    <p:sldLayoutId id="2147483984" r:id="rId39"/>
    <p:sldLayoutId id="2147483983" r:id="rId40"/>
    <p:sldLayoutId id="2147483972" r:id="rId4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hyperlink" Target="https://erhvervsstyrelsen.dk/vejledning-esrs-de-europaeiske-standarder-baeredygtighedsrapportering"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hyperlink" Target="https://erhvervsstyrelsen.dk/vejledning-esrs-de-europaeiske-standarder-baeredygtighedsrapportering" TargetMode="Externa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hyperlink" Target="https://erhvervsstyrelsen.dk/vejledning-esrs-de-europaeiske-standarder-baeredygtighedsrapportering" TargetMode="Externa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hyperlink" Target="https://dfm-net.dk/baeredygtige-varme-drikke-kaffe-the-og-kakao/" TargetMode="Externa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hyperlink" Target="https://commission.europa.eu/strategy-and-policy/priorities-2019-2024/european-green-deal_en" TargetMode="Externa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hyperlink" Target="https://www.danskerhverv.dk/baredygtighed/eu-green-deal-overblik/" TargetMode="Externa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hyperlink" Target="https://erhvervsstyrelsen.dk/omnibus-forslag-om-forenkling-af-baeredygtighedsregulering" TargetMode="Externa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esg-danmark.dk/esrs-standarder/?utm_source=chatgpt.com" TargetMode="External"/><Relationship Id="rId2" Type="http://schemas.openxmlformats.org/officeDocument/2006/relationships/hyperlink" Target="https://erhvervsstyrelsen.dk/vejledning-baeredygtighedsrapportering-efter-99-csrd?utm_source=chatgpt.com" TargetMode="Externa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hyperlink" Target="https://www.consilium.europa.eu/en/policies/corporate-sustainability/?utm_source=chatgpt.com"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hyperlink" Target="https://erhvervsstyrelsen.dk/redegoerelse-om-oekonomiske-aktiviteter-efter-taksonomiforordningen" TargetMode="Externa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hyperlink" Target="https://ec.europa.eu/sustainable-finance-taxonomy/sectors/sector/21/" TargetMode="Externa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hyperlink" Target="https://erhvervsstyrelsen.dk/rapportering-efter-taksonomiforordningens-artikel-8-guide#chapter3" TargetMode="Externa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hyperlink" Target="https://dfm-net.dk/eu-taksonomien-i-praksis/" TargetMode="Externa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hyperlink" Target="https://regelforum.dk/anbefalinger/energieffektivitetsdirektivet?utm_source=chatgpt.com" TargetMode="Externa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hyperlink" Target="https://www.europarl.europa.eu/news/da/press-room/20240308IPR19003/energieffektive-bygninger-ep-vedtager-planer-om-at-dekarbonisere-sektoren" TargetMode="Externa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hyperlink" Target="https://ens.dk/media/7859/download?utm_source=chatgpt.com" TargetMode="Externa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hyperlink" Target="https://environment.ec.europa.eu/topics/waste-and-recycling/waste-framework-directive_en?" TargetMode="External"/><Relationship Id="rId2" Type="http://schemas.openxmlformats.org/officeDocument/2006/relationships/hyperlink" Target="https://environment.ec.europa.eu/topics/waste-and-recycling/waste-framework-directive_en?utm_source=chatgpt.com" TargetMode="Externa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hyperlink" Target="https://environment.ec.europa.eu/topics/waste-and-recycling/waste-framework-directive_en?utm_source=chatgpt.com" TargetMode="Externa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hyperlink" Target="https://environment.ec.europa.eu/strategy/circular-economy_en?utm_source=chatgpt.com" TargetMode="Externa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hyperlink" Target="https://www.kefm.dk/klima/klimalov-#:~:text=Folketinget%20vedtog%20i%202020%20den,klimaneutralt%20samfund%20i%20senest%202050." TargetMode="Externa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hyperlink" Target="https://www.bygningsreglementet.dk/tekniske-bestemmelser/11/brv/bygningers-klimapaavirkning-1-juli-2025/kap-1_3/?Layout=ShowAll&amp;utm_source=chatgpt.com"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hyperlink" Target="https://mst.dk/erhverv/groen-produktion-og-affald/affald-og-genanvendelse/affaldshaandtering/affaldsfraktioner/bygge-og-anlaegsaffald/selektiv-nedrivning?utm_source=chatgpt.com" TargetMode="Externa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hyperlink" Target="https://erhvervsstyrelsen.dk/vejledning-dobbelt-vaesentlighedsvurdering" TargetMode="External"/><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49.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60.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1.xml.rels><?xml version="1.0" encoding="UTF-8" standalone="yes"?>
<Relationships xmlns="http://schemas.openxmlformats.org/package/2006/relationships"><Relationship Id="rId3" Type="http://schemas.openxmlformats.org/officeDocument/2006/relationships/hyperlink" Target="https://www.fsr.dk/Files/Images/Fagligt/CSR/2022/ESG/ESG%20januar%202022_final.pdf"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hyperlink" Target="https://virksomhedsguiden.dk/content/temaer/baeredygtig-omstilling/ydelser/frivillig-standard-for-smvers-baeredygtighedsrapportering/768cdd80-f1ee-40e6-a620-19bc1742e2eb/" TargetMode="Externa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hyperlink" Target="https://virksomhedsguiden.dk/content/temaer/baeredygtig-omstilling/ydelser/frivillig-standard-for-smvers-baeredygtighedsrapportering/768cdd80-f1ee-40e6-a620-19bc1742e2eb/" TargetMode="Externa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hyperlink" Target="https://virksomhedsguiden.dk/content/temaer/baeredygtig-omstilling/ydelser/frivillig-standard-for-smvers-baeredygtighedsrapportering/768cdd80-f1ee-40e6-a620-19bc1742e2eb/" TargetMode="External"/><Relationship Id="rId2" Type="http://schemas.openxmlformats.org/officeDocument/2006/relationships/hyperlink" Target="https://klimakompasset.dk/klimakompasset/" TargetMode="External"/><Relationship Id="rId1" Type="http://schemas.openxmlformats.org/officeDocument/2006/relationships/slideLayout" Target="../slideLayouts/slideLayout11.xml"/><Relationship Id="rId4" Type="http://schemas.openxmlformats.org/officeDocument/2006/relationships/hyperlink" Target="https://ejd.dk/viden/skabeloner-og-vaerktoejer/real-esg-the-real-estate-reporting-framework/" TargetMode="External"/></Relationships>
</file>

<file path=ppt/slides/_rels/slide55.xml.rels><?xml version="1.0" encoding="UTF-8" standalone="yes"?>
<Relationships xmlns="http://schemas.openxmlformats.org/package/2006/relationships"><Relationship Id="rId2" Type="http://schemas.openxmlformats.org/officeDocument/2006/relationships/hyperlink" Target="https://www.carlsberggroup.com/media/zzfbaaxn/carlsberg-breweries-group_2024-annual-report.pdf" TargetMode="Externa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hyperlink" Target="https://klima.kk.dk/strategi-og-handleplan/klimahandleplan-2026-2028" TargetMode="Externa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hyperlink" Target="https://rfbb.dk/certificeringstype/bygninger-i-drift" TargetMode="Externa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hyperlink" Target="https://rfbb.dk/certificeringstype/bygninger-i-drift" TargetMode="Externa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hyperlink" Target="https://www.svanemaerket.dk/krav/bygningsdrift-116#ansogningsdokumenter-og-guides" TargetMode="External"/><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2" Type="http://schemas.openxmlformats.org/officeDocument/2006/relationships/hyperlink" Target="https://www.svanemaerket.dk/krav/bygningsdrift-116#ansogningsdokumenter-og-guides" TargetMode="External"/><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2" Type="http://schemas.openxmlformats.org/officeDocument/2006/relationships/hyperlink" Target="https://www.svanemaerket.dk/nyheder/pka-ejendomme-forst-med-svanemaerket-bygningsdrift" TargetMode="External"/><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8" Type="http://schemas.openxmlformats.org/officeDocument/2006/relationships/hyperlink" Target="https://www.usgbc.org/leed" TargetMode="External"/><Relationship Id="rId3" Type="http://schemas.openxmlformats.org/officeDocument/2006/relationships/image" Target="../media/image8.svg"/><Relationship Id="rId7"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Layout" Target="../slideLayouts/slideLayout41.xml"/><Relationship Id="rId6" Type="http://schemas.openxmlformats.org/officeDocument/2006/relationships/image" Target="../media/image1.png"/><Relationship Id="rId5" Type="http://schemas.openxmlformats.org/officeDocument/2006/relationships/image" Target="../media/image37.svg"/><Relationship Id="rId4" Type="http://schemas.openxmlformats.org/officeDocument/2006/relationships/image" Target="../media/image36.png"/></Relationships>
</file>

<file path=ppt/slides/_rels/slide70.xml.rels><?xml version="1.0" encoding="UTF-8" standalone="yes"?>
<Relationships xmlns="http://schemas.openxmlformats.org/package/2006/relationships"><Relationship Id="rId2" Type="http://schemas.openxmlformats.org/officeDocument/2006/relationships/hyperlink" Target="https://breeam.com/" TargetMode="Externa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8" Type="http://schemas.openxmlformats.org/officeDocument/2006/relationships/hyperlink" Target="https://www.svanemaerket.dk/erhverv/virksomheder/spisesteder" TargetMode="External"/><Relationship Id="rId3" Type="http://schemas.openxmlformats.org/officeDocument/2006/relationships/image" Target="../media/image8.svg"/><Relationship Id="rId7"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Layout" Target="../slideLayouts/slideLayout41.xml"/><Relationship Id="rId6" Type="http://schemas.openxmlformats.org/officeDocument/2006/relationships/image" Target="../media/image1.png"/><Relationship Id="rId5" Type="http://schemas.openxmlformats.org/officeDocument/2006/relationships/image" Target="../media/image10.svg"/><Relationship Id="rId10" Type="http://schemas.openxmlformats.org/officeDocument/2006/relationships/hyperlink" Target="https://refoodlabel.dk/" TargetMode="External"/><Relationship Id="rId4" Type="http://schemas.openxmlformats.org/officeDocument/2006/relationships/image" Target="../media/image9.png"/><Relationship Id="rId9" Type="http://schemas.openxmlformats.org/officeDocument/2006/relationships/hyperlink" Target="https://foedevarestyrelsen.dk/kost-og-foedevarer/oekologi/det-oekologiske-spisemaerke"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www.svanemaerket.dk/krav/rengoringsservice-076" TargetMode="External"/><Relationship Id="rId3" Type="http://schemas.openxmlformats.org/officeDocument/2006/relationships/image" Target="../media/image8.svg"/><Relationship Id="rId7"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Layout" Target="../slideLayouts/slideLayout41.xml"/><Relationship Id="rId6" Type="http://schemas.openxmlformats.org/officeDocument/2006/relationships/image" Target="../media/image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hyperlink" Target="https://www.eublomsten.dk/" TargetMode="External"/></Relationships>
</file>

<file path=ppt/slides/_rels/slide73.xml.rels><?xml version="1.0" encoding="UTF-8" standalone="yes"?>
<Relationships xmlns="http://schemas.openxmlformats.org/package/2006/relationships"><Relationship Id="rId2" Type="http://schemas.openxmlformats.org/officeDocument/2006/relationships/hyperlink" Target="https://www.ds.dk/da/nyhedsarkiv/2025/03/standarder-kan-hjaelpe-med-s-et-i-esg" TargetMode="External"/><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2" Type="http://schemas.openxmlformats.org/officeDocument/2006/relationships/hyperlink" Target="https://dfm-net.dk/certificeret-energiledelse/" TargetMode="External"/><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1.xml.rels><?xml version="1.0" encoding="UTF-8" standalone="yes"?>
<Relationships xmlns="http://schemas.openxmlformats.org/package/2006/relationships"><Relationship Id="rId8" Type="http://schemas.openxmlformats.org/officeDocument/2006/relationships/hyperlink" Target="https://ens.dk/forsyning-og-forbrug/byggeri-og-renovering?utm_source=chatgpt.com" TargetMode="External"/><Relationship Id="rId13" Type="http://schemas.openxmlformats.org/officeDocument/2006/relationships/hyperlink" Target="https://erhvervsstyrelsen.dk/omnibus-forslag-om-forenkling-af-baeredygtighedsregulering" TargetMode="External"/><Relationship Id="rId18" Type="http://schemas.openxmlformats.org/officeDocument/2006/relationships/hyperlink" Target="https://foedevarestyrelsen.dk/kost-og-foedevarer/oekologi/det-oekologiske-spisemaerke" TargetMode="External"/><Relationship Id="rId3" Type="http://schemas.openxmlformats.org/officeDocument/2006/relationships/hyperlink" Target="https://breeam.com/" TargetMode="External"/><Relationship Id="rId7" Type="http://schemas.openxmlformats.org/officeDocument/2006/relationships/hyperlink" Target="https://www.ds.dk/da/nyhedsarkiv/2025/03/standarder-kan-hjaelpe-med-s-et-i-esg" TargetMode="External"/><Relationship Id="rId12" Type="http://schemas.openxmlformats.org/officeDocument/2006/relationships/hyperlink" Target="https://erhvervsstyrelsen.dk/vejledning-esrs-de-europaeiske-standarder-baeredygtighedsrapportering" TargetMode="External"/><Relationship Id="rId17" Type="http://schemas.openxmlformats.org/officeDocument/2006/relationships/hyperlink" Target="https://www.fsr.dk/Files/Images/Fagligt/CSR/2022/ESG/ESG%20januar%202022_final.pdf" TargetMode="External"/><Relationship Id="rId2" Type="http://schemas.openxmlformats.org/officeDocument/2006/relationships/notesSlide" Target="../notesSlides/notesSlide8.xml"/><Relationship Id="rId16" Type="http://schemas.openxmlformats.org/officeDocument/2006/relationships/hyperlink" Target="https://www.europarl.europa.eu/news/da/press-room/20240308IPR19003/energieffektive-bygninger-ep-vedtager-planer-om-at-dekarbonisere-sektoren" TargetMode="External"/><Relationship Id="rId1" Type="http://schemas.openxmlformats.org/officeDocument/2006/relationships/slideLayout" Target="../slideLayouts/slideLayout39.xml"/><Relationship Id="rId6" Type="http://schemas.openxmlformats.org/officeDocument/2006/relationships/hyperlink" Target="https://webshop.ds.dk/" TargetMode="External"/><Relationship Id="rId11" Type="http://schemas.openxmlformats.org/officeDocument/2006/relationships/hyperlink" Target="https://erhvervsstyrelsen.dk/rapportering-efter-taksonomiforordningens-artikel-8-guide?utm_source=chatgpt.com" TargetMode="External"/><Relationship Id="rId5" Type="http://schemas.openxmlformats.org/officeDocument/2006/relationships/hyperlink" Target="https://www.danskerhverv.dk/baredygtighed/eu-green-deal-overblik/" TargetMode="External"/><Relationship Id="rId15" Type="http://schemas.openxmlformats.org/officeDocument/2006/relationships/hyperlink" Target="https://www.eublomsten.dk/" TargetMode="External"/><Relationship Id="rId10" Type="http://schemas.openxmlformats.org/officeDocument/2006/relationships/hyperlink" Target="https://erhvervsstyrelsen.dk/vejledning-dobbelt-vaesentlighedsvurdering" TargetMode="External"/><Relationship Id="rId19" Type="http://schemas.openxmlformats.org/officeDocument/2006/relationships/hyperlink" Target="https://www.youtube.com/watch?v=LoWT2lNaHCU" TargetMode="External"/><Relationship Id="rId4" Type="http://schemas.openxmlformats.org/officeDocument/2006/relationships/hyperlink" Target="https://www.bygningsreglementet.dk/Tekniske-bestemmelser/11/Krav/297_298?utm_source=chatgpt.com" TargetMode="External"/><Relationship Id="rId9" Type="http://schemas.openxmlformats.org/officeDocument/2006/relationships/hyperlink" Target="https://erhvervsstyrelsen.dk/csrd?utm_source=chatgpt.com" TargetMode="External"/><Relationship Id="rId14" Type="http://schemas.openxmlformats.org/officeDocument/2006/relationships/hyperlink" Target="https://commission.europa.eu/strategy-and-policy/priorities-2019-2024/european-green-deal_en"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s://www.svanemaerket.dk/krav/bygningsdrift-116#ansogningsdokumenter-og-guides" TargetMode="External"/><Relationship Id="rId3" Type="http://schemas.openxmlformats.org/officeDocument/2006/relationships/hyperlink" Target="https://www.kefm.dk/klima/klimalov-#:~:text=Folketinget%20vedtog%20i%202020%20den,klimaneutralt%20samfund%20i%20senest%202050." TargetMode="External"/><Relationship Id="rId7" Type="http://schemas.openxmlformats.org/officeDocument/2006/relationships/hyperlink" Target="https://rfbb.dk/certificeringstype/bygninger-i-drift" TargetMode="External"/><Relationship Id="rId2" Type="http://schemas.openxmlformats.org/officeDocument/2006/relationships/hyperlink" Target="https://foedevarestyrelsen.dk/kost-og-foedevarer/oekologi/det-oekologiske-spisemaerke" TargetMode="External"/><Relationship Id="rId1" Type="http://schemas.openxmlformats.org/officeDocument/2006/relationships/slideLayout" Target="../slideLayouts/slideLayout40.xml"/><Relationship Id="rId6" Type="http://schemas.openxmlformats.org/officeDocument/2006/relationships/hyperlink" Target="https://regelforum.dk/anbefalinger/energieffektivitetsdirektivet?utm_source=chatgpt.com" TargetMode="External"/><Relationship Id="rId11" Type="http://schemas.openxmlformats.org/officeDocument/2006/relationships/hyperlink" Target="https://virksomhedsguiden.dk/content/temaer/baeredygtig-omstilling/ydelser/frivillig-standard-for-smvers-baeredygtighedsrapportering/768cdd80-f1ee-40e6-a620-19bc1742e2eb/" TargetMode="External"/><Relationship Id="rId5" Type="http://schemas.openxmlformats.org/officeDocument/2006/relationships/hyperlink" Target="https://refoodlabel.dk/" TargetMode="External"/><Relationship Id="rId10" Type="http://schemas.openxmlformats.org/officeDocument/2006/relationships/hyperlink" Target="https://www.svanemaerket.dk/krav/rengoringsservice-076" TargetMode="External"/><Relationship Id="rId4" Type="http://schemas.openxmlformats.org/officeDocument/2006/relationships/hyperlink" Target="https://www.usgbc.org/leed" TargetMode="External"/><Relationship Id="rId9" Type="http://schemas.openxmlformats.org/officeDocument/2006/relationships/hyperlink" Target="https://www.svanemaerket.dk/erhverv/virksomheder/spisested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34266-8E54-294B-E494-034D48E7A149}"/>
              </a:ext>
            </a:extLst>
          </p:cNvPr>
          <p:cNvSpPr>
            <a:spLocks noGrp="1"/>
          </p:cNvSpPr>
          <p:nvPr>
            <p:ph type="ctrTitle"/>
          </p:nvPr>
        </p:nvSpPr>
        <p:spPr/>
        <p:txBody>
          <a:bodyPr/>
          <a:lstStyle/>
          <a:p>
            <a:r>
              <a:rPr lang="da-DK" sz="2400" dirty="0"/>
              <a:t>Bæredygtighed i FM</a:t>
            </a:r>
            <a:br>
              <a:rPr lang="da-DK" dirty="0"/>
            </a:br>
            <a:r>
              <a:rPr lang="da-DK" dirty="0"/>
              <a:t>Modul 2 – ESG, lovgivning og certificeringer</a:t>
            </a:r>
          </a:p>
        </p:txBody>
      </p:sp>
      <p:sp>
        <p:nvSpPr>
          <p:cNvPr id="3" name="Pladsholder til tekst 2">
            <a:extLst>
              <a:ext uri="{FF2B5EF4-FFF2-40B4-BE49-F238E27FC236}">
                <a16:creationId xmlns:a16="http://schemas.microsoft.com/office/drawing/2014/main" id="{270DF471-C5FE-32EF-B73A-0A3F42DC3794}"/>
              </a:ext>
            </a:extLst>
          </p:cNvPr>
          <p:cNvSpPr>
            <a:spLocks noGrp="1"/>
          </p:cNvSpPr>
          <p:nvPr>
            <p:ph type="body" sz="half" idx="13"/>
          </p:nvPr>
        </p:nvSpPr>
        <p:spPr>
          <a:xfrm>
            <a:off x="3301082" y="4026982"/>
            <a:ext cx="5589836" cy="985006"/>
          </a:xfrm>
        </p:spPr>
        <p:txBody>
          <a:bodyPr/>
          <a:lstStyle/>
          <a:p>
            <a:r>
              <a:rPr lang="da-DK" dirty="0"/>
              <a:t>Dansk Facilities Management</a:t>
            </a:r>
          </a:p>
          <a:p>
            <a:endParaRPr lang="da-DK" dirty="0"/>
          </a:p>
          <a:p>
            <a:r>
              <a:rPr lang="da-DK" dirty="0"/>
              <a:t>Opdateret udgave - september 2026</a:t>
            </a:r>
          </a:p>
        </p:txBody>
      </p:sp>
    </p:spTree>
    <p:extLst>
      <p:ext uri="{BB962C8B-B14F-4D97-AF65-F5344CB8AC3E}">
        <p14:creationId xmlns:p14="http://schemas.microsoft.com/office/powerpoint/2010/main" val="3724990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618A-850A-F9E0-B469-62A46FE8C06D}"/>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B712F68A-31B3-81F8-9265-AAEED95AEC2D}"/>
              </a:ext>
            </a:extLst>
          </p:cNvPr>
          <p:cNvSpPr txBox="1"/>
          <p:nvPr/>
        </p:nvSpPr>
        <p:spPr>
          <a:xfrm>
            <a:off x="4669353" y="1870143"/>
            <a:ext cx="6017120" cy="1187633"/>
          </a:xfrm>
          <a:prstGeom prst="rect">
            <a:avLst/>
          </a:prstGeom>
          <a:noFill/>
        </p:spPr>
        <p:txBody>
          <a:bodyPr wrap="square" rtlCol="0">
            <a:spAutoFit/>
          </a:bodyPr>
          <a:lstStyle/>
          <a:p>
            <a:pPr>
              <a:lnSpc>
                <a:spcPct val="150000"/>
              </a:lnSpc>
            </a:pPr>
            <a:r>
              <a:rPr lang="da-DK" sz="5400" b="0" i="0" dirty="0">
                <a:solidFill>
                  <a:srgbClr val="013738"/>
                </a:solidFill>
                <a:latin typeface="+mj-lt"/>
                <a:cs typeface="Archivo Medium" pitchFamily="2" charset="77"/>
              </a:rPr>
              <a:t>Velkommen</a:t>
            </a:r>
          </a:p>
        </p:txBody>
      </p:sp>
      <p:sp>
        <p:nvSpPr>
          <p:cNvPr id="3" name="Tekstfelt 2">
            <a:extLst>
              <a:ext uri="{FF2B5EF4-FFF2-40B4-BE49-F238E27FC236}">
                <a16:creationId xmlns:a16="http://schemas.microsoft.com/office/drawing/2014/main" id="{C692BE80-AE5F-B9BE-6F2C-A1590BC33724}"/>
              </a:ext>
            </a:extLst>
          </p:cNvPr>
          <p:cNvSpPr txBox="1"/>
          <p:nvPr/>
        </p:nvSpPr>
        <p:spPr>
          <a:xfrm>
            <a:off x="4772573" y="3151774"/>
            <a:ext cx="7135892" cy="3268395"/>
          </a:xfrm>
          <a:prstGeom prst="rect">
            <a:avLst/>
          </a:prstGeom>
          <a:noFill/>
        </p:spPr>
        <p:txBody>
          <a:bodyPr wrap="square" rtlCol="0">
            <a:spAutoFit/>
          </a:bodyPr>
          <a:lstStyle/>
          <a:p>
            <a:pPr algn="l">
              <a:lnSpc>
                <a:spcPct val="114000"/>
              </a:lnSpc>
            </a:pPr>
            <a:r>
              <a:rPr lang="da-DK" sz="1300" b="0" i="0" u="none" strike="noStrike" dirty="0">
                <a:solidFill>
                  <a:srgbClr val="000000"/>
                </a:solidFill>
                <a:effectLst/>
              </a:rPr>
              <a:t>Dette læringsmateriale giver en grundlæggende introduktion til bæredygtighed i Facility Management (FM).</a:t>
            </a:r>
          </a:p>
          <a:p>
            <a:pPr algn="l">
              <a:lnSpc>
                <a:spcPct val="114000"/>
              </a:lnSpc>
            </a:pPr>
            <a:endParaRPr lang="da-DK" sz="1300" b="0" i="0" u="none" strike="noStrike" dirty="0">
              <a:solidFill>
                <a:srgbClr val="000000"/>
              </a:solidFill>
              <a:effectLst/>
            </a:endParaRPr>
          </a:p>
          <a:p>
            <a:pPr algn="l">
              <a:lnSpc>
                <a:spcPct val="114000"/>
              </a:lnSpc>
            </a:pPr>
            <a:r>
              <a:rPr lang="da-DK" sz="1300" b="0" i="0" u="none" strike="noStrike" dirty="0">
                <a:solidFill>
                  <a:srgbClr val="000000"/>
                </a:solidFill>
                <a:effectLst/>
              </a:rPr>
              <a:t>Læringsmaterialet er gratis og kan bruges både som selvstudie og undervisning. Hvert modul rummer bl.a</a:t>
            </a:r>
            <a:r>
              <a:rPr lang="da-DK" sz="1300" dirty="0">
                <a:solidFill>
                  <a:srgbClr val="000000"/>
                </a:solidFill>
              </a:rPr>
              <a:t>. en</a:t>
            </a:r>
            <a:r>
              <a:rPr lang="da-DK" sz="1300" b="0" i="0" u="none" strike="noStrike" dirty="0">
                <a:solidFill>
                  <a:srgbClr val="000000"/>
                </a:solidFill>
                <a:effectLst/>
              </a:rPr>
              <a:t> </a:t>
            </a:r>
            <a:r>
              <a:rPr lang="da-DK" sz="1300" b="0" i="0" u="none" strike="noStrike" dirty="0" err="1">
                <a:solidFill>
                  <a:srgbClr val="000000"/>
                </a:solidFill>
                <a:effectLst/>
              </a:rPr>
              <a:t>videnssamling</a:t>
            </a:r>
            <a:r>
              <a:rPr lang="da-DK" sz="1300" b="0" i="0" u="none" strike="noStrike" dirty="0">
                <a:solidFill>
                  <a:srgbClr val="000000"/>
                </a:solidFill>
                <a:effectLst/>
              </a:rPr>
              <a:t>, eksempler, refleksionsspørgsmål og øvelser, som kan omsættes til viden og handling blandt FM’ere.</a:t>
            </a:r>
          </a:p>
          <a:p>
            <a:pPr algn="l">
              <a:lnSpc>
                <a:spcPct val="114000"/>
              </a:lnSpc>
            </a:pPr>
            <a:endParaRPr lang="da-DK" sz="1300" b="0" i="0" u="none" strike="noStrike" dirty="0">
              <a:solidFill>
                <a:srgbClr val="000000"/>
              </a:solidFill>
              <a:effectLst/>
            </a:endParaRPr>
          </a:p>
          <a:p>
            <a:pPr algn="l">
              <a:lnSpc>
                <a:spcPct val="114000"/>
              </a:lnSpc>
            </a:pPr>
            <a:r>
              <a:rPr lang="da-DK" sz="1300" b="1" i="0" u="none" strike="noStrike" dirty="0">
                <a:solidFill>
                  <a:srgbClr val="000000"/>
                </a:solidFill>
                <a:effectLst/>
              </a:rPr>
              <a:t>Materialet er bygget op i fire moduler:</a:t>
            </a:r>
          </a:p>
          <a:p>
            <a:pPr marL="800100" lvl="1" indent="-342900" algn="l">
              <a:lnSpc>
                <a:spcPct val="114000"/>
              </a:lnSpc>
              <a:buFont typeface="+mj-lt"/>
              <a:buAutoNum type="arabicPeriod"/>
            </a:pPr>
            <a:r>
              <a:rPr lang="da-DK" sz="1300" b="0" i="0" u="none" strike="noStrike" dirty="0">
                <a:solidFill>
                  <a:srgbClr val="000000"/>
                </a:solidFill>
                <a:effectLst/>
              </a:rPr>
              <a:t>Introduktion til bæredygtighed i FM</a:t>
            </a:r>
          </a:p>
          <a:p>
            <a:pPr marL="800100" lvl="1" indent="-342900" algn="l">
              <a:lnSpc>
                <a:spcPct val="114000"/>
              </a:lnSpc>
              <a:buFont typeface="+mj-lt"/>
              <a:buAutoNum type="arabicPeriod"/>
            </a:pPr>
            <a:r>
              <a:rPr lang="da-DK" sz="1300" b="0" i="0" u="none" strike="noStrike" dirty="0">
                <a:solidFill>
                  <a:srgbClr val="000000"/>
                </a:solidFill>
                <a:effectLst/>
              </a:rPr>
              <a:t>ESG, lovgivning og certificeringer</a:t>
            </a:r>
          </a:p>
          <a:p>
            <a:pPr marL="800100" lvl="1" indent="-342900" algn="l">
              <a:lnSpc>
                <a:spcPct val="114000"/>
              </a:lnSpc>
              <a:buFont typeface="+mj-lt"/>
              <a:buAutoNum type="arabicPeriod"/>
            </a:pPr>
            <a:r>
              <a:rPr lang="da-DK" sz="1300" b="0" i="0" u="none" strike="noStrike" dirty="0">
                <a:solidFill>
                  <a:srgbClr val="000000"/>
                </a:solidFill>
                <a:effectLst/>
              </a:rPr>
              <a:t>Kommunikation om bæredygtighed</a:t>
            </a:r>
          </a:p>
          <a:p>
            <a:pPr marL="800100" lvl="1" indent="-342900" algn="l">
              <a:lnSpc>
                <a:spcPct val="114000"/>
              </a:lnSpc>
              <a:buFont typeface="+mj-lt"/>
              <a:buAutoNum type="arabicPeriod"/>
            </a:pPr>
            <a:r>
              <a:rPr lang="da-DK" sz="1300" b="0" i="0" u="none" strike="noStrike" dirty="0">
                <a:solidFill>
                  <a:srgbClr val="000000"/>
                </a:solidFill>
                <a:effectLst/>
              </a:rPr>
              <a:t>Nøgletal og økonomistyring</a:t>
            </a:r>
          </a:p>
          <a:p>
            <a:pPr algn="l">
              <a:lnSpc>
                <a:spcPct val="114000"/>
              </a:lnSpc>
            </a:pPr>
            <a:endParaRPr lang="da-DK" sz="1300" i="0" u="none" strike="noStrike" dirty="0">
              <a:solidFill>
                <a:srgbClr val="000000"/>
              </a:solidFill>
              <a:effectLst/>
            </a:endParaRPr>
          </a:p>
          <a:p>
            <a:pPr algn="l">
              <a:lnSpc>
                <a:spcPct val="114000"/>
              </a:lnSpc>
            </a:pPr>
            <a:r>
              <a:rPr lang="da-DK" sz="1300" i="0" u="none" strike="noStrike" dirty="0">
                <a:solidFill>
                  <a:srgbClr val="000000"/>
                </a:solidFill>
                <a:effectLst/>
              </a:rPr>
              <a:t>God fornøjelse – og tak for at være med til at styrke bæredygtighed i FM!</a:t>
            </a:r>
            <a:endParaRPr lang="da-DK" sz="1300" i="1" dirty="0">
              <a:solidFill>
                <a:srgbClr val="000000"/>
              </a:solidFill>
            </a:endParaRPr>
          </a:p>
        </p:txBody>
      </p:sp>
    </p:spTree>
    <p:extLst>
      <p:ext uri="{BB962C8B-B14F-4D97-AF65-F5344CB8AC3E}">
        <p14:creationId xmlns:p14="http://schemas.microsoft.com/office/powerpoint/2010/main" val="2617711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E87431E8-931A-9CF2-DB72-A6E6CA0A5611}"/>
              </a:ext>
            </a:extLst>
          </p:cNvPr>
          <p:cNvSpPr/>
          <p:nvPr/>
        </p:nvSpPr>
        <p:spPr>
          <a:xfrm>
            <a:off x="4182532" y="1315098"/>
            <a:ext cx="7387761" cy="9313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l"/>
            <a:r>
              <a:rPr lang="da-DK" sz="4000" b="0" i="0" u="none" strike="noStrike" dirty="0">
                <a:solidFill>
                  <a:schemeClr val="tx1"/>
                </a:solidFill>
                <a:effectLst/>
                <a:latin typeface="+mj-lt"/>
                <a:cs typeface="Archivo Medium" pitchFamily="2" charset="77"/>
              </a:rPr>
              <a:t>Læringsmål for alle moduler</a:t>
            </a:r>
          </a:p>
        </p:txBody>
      </p:sp>
      <p:sp>
        <p:nvSpPr>
          <p:cNvPr id="3" name="Tekstfelt 2">
            <a:extLst>
              <a:ext uri="{FF2B5EF4-FFF2-40B4-BE49-F238E27FC236}">
                <a16:creationId xmlns:a16="http://schemas.microsoft.com/office/drawing/2014/main" id="{52D598BC-FAF1-8389-9C01-72C62BC1B81D}"/>
              </a:ext>
            </a:extLst>
          </p:cNvPr>
          <p:cNvSpPr txBox="1"/>
          <p:nvPr/>
        </p:nvSpPr>
        <p:spPr>
          <a:xfrm>
            <a:off x="4182532" y="2619737"/>
            <a:ext cx="833377" cy="369332"/>
          </a:xfrm>
          <a:prstGeom prst="rect">
            <a:avLst/>
          </a:prstGeom>
          <a:noFill/>
        </p:spPr>
        <p:txBody>
          <a:bodyPr wrap="square" rtlCol="0">
            <a:spAutoFit/>
          </a:bodyPr>
          <a:lstStyle/>
          <a:p>
            <a:r>
              <a:rPr lang="da-DK" dirty="0"/>
              <a:t>01.</a:t>
            </a:r>
          </a:p>
        </p:txBody>
      </p:sp>
      <p:sp>
        <p:nvSpPr>
          <p:cNvPr id="4" name="Tekstfelt 3">
            <a:extLst>
              <a:ext uri="{FF2B5EF4-FFF2-40B4-BE49-F238E27FC236}">
                <a16:creationId xmlns:a16="http://schemas.microsoft.com/office/drawing/2014/main" id="{2CC80B99-ADCC-7D14-1E8D-10CD1798ED91}"/>
              </a:ext>
            </a:extLst>
          </p:cNvPr>
          <p:cNvSpPr txBox="1"/>
          <p:nvPr/>
        </p:nvSpPr>
        <p:spPr>
          <a:xfrm>
            <a:off x="4182532" y="3552015"/>
            <a:ext cx="833377" cy="369332"/>
          </a:xfrm>
          <a:prstGeom prst="rect">
            <a:avLst/>
          </a:prstGeom>
          <a:noFill/>
        </p:spPr>
        <p:txBody>
          <a:bodyPr wrap="square" rtlCol="0">
            <a:spAutoFit/>
          </a:bodyPr>
          <a:lstStyle/>
          <a:p>
            <a:r>
              <a:rPr lang="da-DK" dirty="0"/>
              <a:t>02.</a:t>
            </a:r>
          </a:p>
        </p:txBody>
      </p:sp>
      <p:sp>
        <p:nvSpPr>
          <p:cNvPr id="5" name="Tekstfelt 4">
            <a:extLst>
              <a:ext uri="{FF2B5EF4-FFF2-40B4-BE49-F238E27FC236}">
                <a16:creationId xmlns:a16="http://schemas.microsoft.com/office/drawing/2014/main" id="{D1032085-595C-9BBD-8166-6C3B9CB27FF2}"/>
              </a:ext>
            </a:extLst>
          </p:cNvPr>
          <p:cNvSpPr txBox="1"/>
          <p:nvPr/>
        </p:nvSpPr>
        <p:spPr>
          <a:xfrm>
            <a:off x="4182532" y="4484293"/>
            <a:ext cx="833377" cy="369332"/>
          </a:xfrm>
          <a:prstGeom prst="rect">
            <a:avLst/>
          </a:prstGeom>
          <a:noFill/>
        </p:spPr>
        <p:txBody>
          <a:bodyPr wrap="square" rtlCol="0">
            <a:spAutoFit/>
          </a:bodyPr>
          <a:lstStyle/>
          <a:p>
            <a:r>
              <a:rPr lang="da-DK" dirty="0"/>
              <a:t>03.</a:t>
            </a:r>
          </a:p>
        </p:txBody>
      </p:sp>
      <p:sp>
        <p:nvSpPr>
          <p:cNvPr id="6" name="Tekstfelt 5">
            <a:extLst>
              <a:ext uri="{FF2B5EF4-FFF2-40B4-BE49-F238E27FC236}">
                <a16:creationId xmlns:a16="http://schemas.microsoft.com/office/drawing/2014/main" id="{0708DE12-68EF-F679-FEBC-F473FAD43E01}"/>
              </a:ext>
            </a:extLst>
          </p:cNvPr>
          <p:cNvSpPr txBox="1"/>
          <p:nvPr/>
        </p:nvSpPr>
        <p:spPr>
          <a:xfrm>
            <a:off x="4182532" y="5416572"/>
            <a:ext cx="833377" cy="369332"/>
          </a:xfrm>
          <a:prstGeom prst="rect">
            <a:avLst/>
          </a:prstGeom>
          <a:noFill/>
        </p:spPr>
        <p:txBody>
          <a:bodyPr wrap="square" rtlCol="0">
            <a:spAutoFit/>
          </a:bodyPr>
          <a:lstStyle/>
          <a:p>
            <a:r>
              <a:rPr lang="da-DK" dirty="0"/>
              <a:t>04.</a:t>
            </a:r>
          </a:p>
        </p:txBody>
      </p:sp>
      <p:sp>
        <p:nvSpPr>
          <p:cNvPr id="7" name="Tekstfelt 6">
            <a:extLst>
              <a:ext uri="{FF2B5EF4-FFF2-40B4-BE49-F238E27FC236}">
                <a16:creationId xmlns:a16="http://schemas.microsoft.com/office/drawing/2014/main" id="{1832AFA0-868B-4949-81E4-DB7AE59982CF}"/>
              </a:ext>
            </a:extLst>
          </p:cNvPr>
          <p:cNvSpPr txBox="1"/>
          <p:nvPr/>
        </p:nvSpPr>
        <p:spPr>
          <a:xfrm>
            <a:off x="5140375" y="2619737"/>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Forståelse for bæredygtighed i en FM-kontekst</a:t>
            </a:r>
            <a:br>
              <a:rPr lang="da-DK" sz="1400" dirty="0"/>
            </a:br>
            <a:r>
              <a:rPr lang="da-DK" sz="1400" dirty="0" err="1"/>
              <a:t>FM’eren</a:t>
            </a:r>
            <a:r>
              <a:rPr lang="da-DK" sz="1400" dirty="0"/>
              <a:t> får overblik over, hvordan FM kan bidrage til bæredygtig udvikling, herunder miljømæssige, sociale og økonomiske aspekter.</a:t>
            </a:r>
          </a:p>
        </p:txBody>
      </p:sp>
      <p:sp>
        <p:nvSpPr>
          <p:cNvPr id="8" name="Tekstfelt 7">
            <a:extLst>
              <a:ext uri="{FF2B5EF4-FFF2-40B4-BE49-F238E27FC236}">
                <a16:creationId xmlns:a16="http://schemas.microsoft.com/office/drawing/2014/main" id="{4D434402-8DB1-19A9-ED7A-2C98F6576F91}"/>
              </a:ext>
            </a:extLst>
          </p:cNvPr>
          <p:cNvSpPr txBox="1"/>
          <p:nvPr/>
        </p:nvSpPr>
        <p:spPr>
          <a:xfrm>
            <a:off x="5140375" y="3552015"/>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Kendskab til centrale metoder, værktøjer og data i praksis</a:t>
            </a:r>
            <a:br>
              <a:rPr lang="da-DK" sz="1400" b="1" dirty="0"/>
            </a:br>
            <a:r>
              <a:rPr lang="da-DK" sz="1400" b="0" dirty="0" err="1"/>
              <a:t>FM’eren</a:t>
            </a:r>
            <a:r>
              <a:rPr lang="da-DK" sz="1400" b="0" dirty="0"/>
              <a:t> får indblik i metoder og standarder til bl.a. planlægning af bæredygtighedstiltag, driftsplaner, -budgetter og -regnskaber.</a:t>
            </a:r>
          </a:p>
        </p:txBody>
      </p:sp>
      <p:sp>
        <p:nvSpPr>
          <p:cNvPr id="9" name="Tekstfelt 8">
            <a:extLst>
              <a:ext uri="{FF2B5EF4-FFF2-40B4-BE49-F238E27FC236}">
                <a16:creationId xmlns:a16="http://schemas.microsoft.com/office/drawing/2014/main" id="{3C4F4306-8758-3757-3BE1-B6DCD6444EA5}"/>
              </a:ext>
            </a:extLst>
          </p:cNvPr>
          <p:cNvSpPr txBox="1"/>
          <p:nvPr/>
        </p:nvSpPr>
        <p:spPr>
          <a:xfrm>
            <a:off x="5140375" y="4484293"/>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Introduktion til ESG og kommunikation</a:t>
            </a:r>
            <a:br>
              <a:rPr lang="da-DK" sz="1400" b="1" dirty="0"/>
            </a:br>
            <a:r>
              <a:rPr lang="da-DK" sz="1400" b="0" dirty="0" err="1"/>
              <a:t>FM’eren</a:t>
            </a:r>
            <a:r>
              <a:rPr lang="da-DK" sz="1400" b="0" dirty="0"/>
              <a:t> introduceres til grundlæggende viden om kommunikation til relevante målgrupper samt til ESG, lovgivning og rapportering.</a:t>
            </a:r>
          </a:p>
        </p:txBody>
      </p:sp>
      <p:sp>
        <p:nvSpPr>
          <p:cNvPr id="10" name="Tekstfelt 9">
            <a:extLst>
              <a:ext uri="{FF2B5EF4-FFF2-40B4-BE49-F238E27FC236}">
                <a16:creationId xmlns:a16="http://schemas.microsoft.com/office/drawing/2014/main" id="{0E9D3256-69EB-4B6E-2C04-3CD10690AE47}"/>
              </a:ext>
            </a:extLst>
          </p:cNvPr>
          <p:cNvSpPr txBox="1"/>
          <p:nvPr/>
        </p:nvSpPr>
        <p:spPr>
          <a:xfrm>
            <a:off x="5140375" y="5416572"/>
            <a:ext cx="6429918" cy="738664"/>
          </a:xfrm>
          <a:prstGeom prst="rect">
            <a:avLst/>
          </a:prstGeom>
          <a:noFill/>
        </p:spPr>
        <p:txBody>
          <a:bodyPr wrap="square" rtlCol="0">
            <a:spAutoFit/>
          </a:bodyPr>
          <a:lstStyle/>
          <a:p>
            <a:r>
              <a:rPr lang="da-DK" sz="1400" b="1" dirty="0"/>
              <a:t>Refleksion over egen praksis og potentiale</a:t>
            </a:r>
            <a:br>
              <a:rPr lang="da-DK" sz="1400" dirty="0"/>
            </a:br>
            <a:r>
              <a:rPr lang="da-DK" sz="1400" dirty="0" err="1"/>
              <a:t>FM’eren</a:t>
            </a:r>
            <a:r>
              <a:rPr lang="da-DK" sz="1400" dirty="0"/>
              <a:t> analyserer egen praksis og identificerer muligheder og barrierer for bæredygtighed i sin organisation.</a:t>
            </a:r>
          </a:p>
        </p:txBody>
      </p:sp>
    </p:spTree>
    <p:extLst>
      <p:ext uri="{BB962C8B-B14F-4D97-AF65-F5344CB8AC3E}">
        <p14:creationId xmlns:p14="http://schemas.microsoft.com/office/powerpoint/2010/main" val="386097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F1092-E5A9-87B5-0DED-53247272D577}"/>
            </a:ext>
          </a:extLst>
        </p:cNvPr>
        <p:cNvGrpSpPr/>
        <p:nvPr/>
      </p:nvGrpSpPr>
      <p:grpSpPr>
        <a:xfrm>
          <a:off x="0" y="0"/>
          <a:ext cx="0" cy="0"/>
          <a:chOff x="0" y="0"/>
          <a:chExt cx="0" cy="0"/>
        </a:xfrm>
      </p:grpSpPr>
      <p:sp>
        <p:nvSpPr>
          <p:cNvPr id="11" name="Afrundet rektangel 10">
            <a:extLst>
              <a:ext uri="{FF2B5EF4-FFF2-40B4-BE49-F238E27FC236}">
                <a16:creationId xmlns:a16="http://schemas.microsoft.com/office/drawing/2014/main" id="{638D35DE-6147-BBE1-8522-950F578F6FC2}"/>
              </a:ext>
            </a:extLst>
          </p:cNvPr>
          <p:cNvSpPr/>
          <p:nvPr/>
        </p:nvSpPr>
        <p:spPr>
          <a:xfrm>
            <a:off x="1234064" y="3814786"/>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a:p>
        </p:txBody>
      </p:sp>
      <p:sp>
        <p:nvSpPr>
          <p:cNvPr id="9" name="Afrundet rektangel 10">
            <a:extLst>
              <a:ext uri="{FF2B5EF4-FFF2-40B4-BE49-F238E27FC236}">
                <a16:creationId xmlns:a16="http://schemas.microsoft.com/office/drawing/2014/main" id="{DBCA1B57-BC9C-C155-55EE-8E6200736BD2}"/>
              </a:ext>
            </a:extLst>
          </p:cNvPr>
          <p:cNvSpPr/>
          <p:nvPr/>
        </p:nvSpPr>
        <p:spPr>
          <a:xfrm>
            <a:off x="6200788" y="3814786"/>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a:p>
        </p:txBody>
      </p:sp>
      <p:sp>
        <p:nvSpPr>
          <p:cNvPr id="8" name="Afrundet rektangel 10">
            <a:extLst>
              <a:ext uri="{FF2B5EF4-FFF2-40B4-BE49-F238E27FC236}">
                <a16:creationId xmlns:a16="http://schemas.microsoft.com/office/drawing/2014/main" id="{BCCC2E54-7BAC-CF4A-60A1-7CB6EF1577DA}"/>
              </a:ext>
            </a:extLst>
          </p:cNvPr>
          <p:cNvSpPr/>
          <p:nvPr/>
        </p:nvSpPr>
        <p:spPr>
          <a:xfrm>
            <a:off x="6200788" y="1641349"/>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a:p>
        </p:txBody>
      </p:sp>
      <p:sp>
        <p:nvSpPr>
          <p:cNvPr id="7" name="Afrundet rektangel 10">
            <a:extLst>
              <a:ext uri="{FF2B5EF4-FFF2-40B4-BE49-F238E27FC236}">
                <a16:creationId xmlns:a16="http://schemas.microsoft.com/office/drawing/2014/main" id="{2809208C-07EB-3805-37BF-6C639370D2C8}"/>
              </a:ext>
            </a:extLst>
          </p:cNvPr>
          <p:cNvSpPr/>
          <p:nvPr/>
        </p:nvSpPr>
        <p:spPr>
          <a:xfrm>
            <a:off x="1234064" y="1641349"/>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a:p>
        </p:txBody>
      </p:sp>
      <p:sp>
        <p:nvSpPr>
          <p:cNvPr id="2" name="Titel 1">
            <a:extLst>
              <a:ext uri="{FF2B5EF4-FFF2-40B4-BE49-F238E27FC236}">
                <a16:creationId xmlns:a16="http://schemas.microsoft.com/office/drawing/2014/main" id="{8B8E7C44-30DF-151C-03A7-E8DCFC97D408}"/>
              </a:ext>
            </a:extLst>
          </p:cNvPr>
          <p:cNvSpPr>
            <a:spLocks noGrp="1"/>
          </p:cNvSpPr>
          <p:nvPr>
            <p:ph type="title"/>
          </p:nvPr>
        </p:nvSpPr>
        <p:spPr>
          <a:xfrm>
            <a:off x="1234064" y="699640"/>
            <a:ext cx="9949066" cy="903620"/>
          </a:xfrm>
        </p:spPr>
        <p:txBody>
          <a:bodyPr/>
          <a:lstStyle/>
          <a:p>
            <a:r>
              <a:rPr lang="da-DK" dirty="0">
                <a:cs typeface="Archivo Medium" pitchFamily="2" charset="77"/>
              </a:rPr>
              <a:t>ESG, lovgivning og certificeringer</a:t>
            </a:r>
          </a:p>
        </p:txBody>
      </p:sp>
      <p:sp>
        <p:nvSpPr>
          <p:cNvPr id="3" name="Pladsholder til tekst 2">
            <a:extLst>
              <a:ext uri="{FF2B5EF4-FFF2-40B4-BE49-F238E27FC236}">
                <a16:creationId xmlns:a16="http://schemas.microsoft.com/office/drawing/2014/main" id="{6C5FE944-2428-B646-8440-EE59926366D5}"/>
              </a:ext>
            </a:extLst>
          </p:cNvPr>
          <p:cNvSpPr>
            <a:spLocks noGrp="1"/>
          </p:cNvSpPr>
          <p:nvPr>
            <p:ph type="body" sz="quarter" idx="15"/>
          </p:nvPr>
        </p:nvSpPr>
        <p:spPr>
          <a:xfrm>
            <a:off x="1492428" y="1964812"/>
            <a:ext cx="4478066" cy="1555750"/>
          </a:xfrm>
        </p:spPr>
        <p:txBody>
          <a:bodyPr/>
          <a:lstStyle/>
          <a:p>
            <a:r>
              <a:rPr lang="da-DK" b="1" dirty="0"/>
              <a:t>2.1 Introduktion til ESG i FM</a:t>
            </a:r>
          </a:p>
          <a:p>
            <a:r>
              <a:rPr lang="da-DK" dirty="0"/>
              <a:t>Introduktion til ESG og hvordan FM kan arbejde med miljø, sociale forhold og governance som ramme for bæredygtig drift og dokumentation.</a:t>
            </a:r>
          </a:p>
        </p:txBody>
      </p:sp>
      <p:sp>
        <p:nvSpPr>
          <p:cNvPr id="4" name="Pladsholder til tekst 3">
            <a:extLst>
              <a:ext uri="{FF2B5EF4-FFF2-40B4-BE49-F238E27FC236}">
                <a16:creationId xmlns:a16="http://schemas.microsoft.com/office/drawing/2014/main" id="{96558A4F-A7F2-9BB3-E87F-0348FD7B9AD2}"/>
              </a:ext>
            </a:extLst>
          </p:cNvPr>
          <p:cNvSpPr>
            <a:spLocks noGrp="1"/>
          </p:cNvSpPr>
          <p:nvPr>
            <p:ph type="body" sz="quarter" idx="16"/>
          </p:nvPr>
        </p:nvSpPr>
        <p:spPr>
          <a:xfrm>
            <a:off x="6372654" y="1964812"/>
            <a:ext cx="4585282" cy="1555750"/>
          </a:xfrm>
        </p:spPr>
        <p:txBody>
          <a:bodyPr/>
          <a:lstStyle/>
          <a:p>
            <a:r>
              <a:rPr lang="da-DK" b="1" dirty="0"/>
              <a:t>2.2 Lovgivning og EU-regulering</a:t>
            </a:r>
          </a:p>
          <a:p>
            <a:r>
              <a:rPr lang="da-DK" dirty="0"/>
              <a:t>Gennemgang af centrale EU-krav og direktiver som CSRD, EPBD og taksonomien. FM’s rolle i at sikre dokumentation og compliance.</a:t>
            </a:r>
          </a:p>
        </p:txBody>
      </p:sp>
      <p:sp>
        <p:nvSpPr>
          <p:cNvPr id="5" name="Pladsholder til tekst 4">
            <a:extLst>
              <a:ext uri="{FF2B5EF4-FFF2-40B4-BE49-F238E27FC236}">
                <a16:creationId xmlns:a16="http://schemas.microsoft.com/office/drawing/2014/main" id="{EE8CB6A6-566D-4470-D310-7149B23D21B3}"/>
              </a:ext>
            </a:extLst>
          </p:cNvPr>
          <p:cNvSpPr>
            <a:spLocks noGrp="1"/>
          </p:cNvSpPr>
          <p:nvPr>
            <p:ph type="body" sz="quarter" idx="17"/>
          </p:nvPr>
        </p:nvSpPr>
        <p:spPr>
          <a:xfrm>
            <a:off x="1492428" y="4070921"/>
            <a:ext cx="4478066" cy="1555750"/>
          </a:xfrm>
        </p:spPr>
        <p:txBody>
          <a:bodyPr/>
          <a:lstStyle/>
          <a:p>
            <a:r>
              <a:rPr lang="da-DK" b="1" dirty="0"/>
              <a:t>2.3 Rapportering og datakrav</a:t>
            </a:r>
          </a:p>
          <a:p>
            <a:r>
              <a:rPr lang="da-DK" dirty="0"/>
              <a:t>Data i FM med fokus på ESG-rapportering. </a:t>
            </a:r>
            <a:br>
              <a:rPr lang="da-DK" dirty="0"/>
            </a:br>
            <a:r>
              <a:rPr lang="da-DK" dirty="0"/>
              <a:t>Nøgletal og væsentlighed, og hvordan FM </a:t>
            </a:r>
            <a:br>
              <a:rPr lang="da-DK" dirty="0"/>
            </a:br>
            <a:r>
              <a:rPr lang="da-DK" dirty="0"/>
              <a:t>kan arbejde med og bidrage til rapportering.</a:t>
            </a:r>
          </a:p>
        </p:txBody>
      </p:sp>
      <p:sp>
        <p:nvSpPr>
          <p:cNvPr id="6" name="Pladsholder til tekst 5">
            <a:extLst>
              <a:ext uri="{FF2B5EF4-FFF2-40B4-BE49-F238E27FC236}">
                <a16:creationId xmlns:a16="http://schemas.microsoft.com/office/drawing/2014/main" id="{706AF008-40D0-EB1C-576D-337BEBAE022B}"/>
              </a:ext>
            </a:extLst>
          </p:cNvPr>
          <p:cNvSpPr>
            <a:spLocks noGrp="1"/>
          </p:cNvSpPr>
          <p:nvPr>
            <p:ph type="body" sz="quarter" idx="18"/>
          </p:nvPr>
        </p:nvSpPr>
        <p:spPr>
          <a:xfrm>
            <a:off x="6367848" y="4075761"/>
            <a:ext cx="4590088" cy="1555750"/>
          </a:xfrm>
        </p:spPr>
        <p:txBody>
          <a:bodyPr/>
          <a:lstStyle/>
          <a:p>
            <a:r>
              <a:rPr lang="da-DK" b="1" dirty="0"/>
              <a:t>2.4 Certificeringer og standarder</a:t>
            </a:r>
          </a:p>
          <a:p>
            <a:r>
              <a:rPr lang="da-DK" dirty="0"/>
              <a:t>Overblik over certificeringer som DGNB og Svanemærket samt standarder. Deres anvendelse i driften og bidrag til mere bæredygtighed.</a:t>
            </a:r>
            <a:endParaRPr lang="da-DK" dirty="0">
              <a:highlight>
                <a:srgbClr val="FFFF00"/>
              </a:highlight>
            </a:endParaRPr>
          </a:p>
        </p:txBody>
      </p:sp>
      <p:sp>
        <p:nvSpPr>
          <p:cNvPr id="10" name="Pladsholder til tekst 6">
            <a:extLst>
              <a:ext uri="{FF2B5EF4-FFF2-40B4-BE49-F238E27FC236}">
                <a16:creationId xmlns:a16="http://schemas.microsoft.com/office/drawing/2014/main" id="{367D7AF4-B3A2-3968-FD34-2B62BEB2FC7D}"/>
              </a:ext>
            </a:extLst>
          </p:cNvPr>
          <p:cNvSpPr txBox="1">
            <a:spLocks/>
          </p:cNvSpPr>
          <p:nvPr/>
        </p:nvSpPr>
        <p:spPr>
          <a:xfrm>
            <a:off x="1393315" y="5988223"/>
            <a:ext cx="9949066" cy="621463"/>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2"/>
                </a:solidFill>
                <a:latin typeface="Quicksand"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300" spc="-1" dirty="0">
                <a:solidFill>
                  <a:srgbClr val="013738"/>
                </a:solidFill>
                <a:latin typeface="+mn-lt"/>
              </a:rPr>
              <a:t>Målgruppe </a:t>
            </a:r>
            <a:r>
              <a:rPr lang="da-DK" sz="1300" spc="-300" dirty="0">
                <a:solidFill>
                  <a:srgbClr val="013738"/>
                </a:solidFill>
                <a:latin typeface="+mn-lt"/>
              </a:rPr>
              <a:t>//</a:t>
            </a:r>
            <a:r>
              <a:rPr lang="da-DK" sz="1300" spc="-1" dirty="0">
                <a:solidFill>
                  <a:srgbClr val="013738"/>
                </a:solidFill>
                <a:latin typeface="+mn-lt"/>
              </a:rPr>
              <a:t>  Dette modul er hovedsageligt udarbejdet til professionelle FM’ere, som arbejder på det </a:t>
            </a:r>
            <a:r>
              <a:rPr lang="da-DK" sz="1300" b="1" spc="-1" dirty="0">
                <a:solidFill>
                  <a:srgbClr val="013738"/>
                </a:solidFill>
                <a:latin typeface="+mn-lt"/>
              </a:rPr>
              <a:t>strategiske </a:t>
            </a:r>
            <a:r>
              <a:rPr lang="da-DK" sz="1300" spc="-1" dirty="0">
                <a:solidFill>
                  <a:srgbClr val="013738"/>
                </a:solidFill>
                <a:latin typeface="+mn-lt"/>
              </a:rPr>
              <a:t>og </a:t>
            </a:r>
            <a:br>
              <a:rPr lang="da-DK" sz="1300" spc="-1" dirty="0">
                <a:solidFill>
                  <a:srgbClr val="013738"/>
                </a:solidFill>
                <a:latin typeface="+mn-lt"/>
              </a:rPr>
            </a:br>
            <a:r>
              <a:rPr lang="da-DK" sz="1300" b="1" spc="-1" dirty="0">
                <a:solidFill>
                  <a:srgbClr val="013738"/>
                </a:solidFill>
                <a:latin typeface="+mn-lt"/>
              </a:rPr>
              <a:t>taktiske</a:t>
            </a:r>
            <a:r>
              <a:rPr lang="da-DK" sz="1300" spc="-1" dirty="0">
                <a:solidFill>
                  <a:srgbClr val="013738"/>
                </a:solidFill>
                <a:latin typeface="+mn-lt"/>
              </a:rPr>
              <a:t> niveau i en FM-organisation.</a:t>
            </a:r>
            <a:endParaRPr lang="en-US" sz="1300" spc="-1" dirty="0">
              <a:solidFill>
                <a:schemeClr val="dk1"/>
              </a:solidFill>
              <a:latin typeface="+mn-lt"/>
            </a:endParaRPr>
          </a:p>
          <a:p>
            <a:endParaRPr lang="da-DK" dirty="0"/>
          </a:p>
        </p:txBody>
      </p:sp>
    </p:spTree>
    <p:extLst>
      <p:ext uri="{BB962C8B-B14F-4D97-AF65-F5344CB8AC3E}">
        <p14:creationId xmlns:p14="http://schemas.microsoft.com/office/powerpoint/2010/main" val="962737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4E4388-0E6B-42A8-5FC0-2D3F93382EB3}"/>
              </a:ext>
            </a:extLst>
          </p:cNvPr>
          <p:cNvSpPr>
            <a:spLocks noGrp="1"/>
          </p:cNvSpPr>
          <p:nvPr>
            <p:ph type="title"/>
          </p:nvPr>
        </p:nvSpPr>
        <p:spPr/>
        <p:txBody>
          <a:bodyPr/>
          <a:lstStyle/>
          <a:p>
            <a:r>
              <a:rPr lang="da-DK" dirty="0"/>
              <a:t>2.1</a:t>
            </a:r>
          </a:p>
        </p:txBody>
      </p:sp>
      <p:sp>
        <p:nvSpPr>
          <p:cNvPr id="3" name="Pladsholder til tekst 2">
            <a:extLst>
              <a:ext uri="{FF2B5EF4-FFF2-40B4-BE49-F238E27FC236}">
                <a16:creationId xmlns:a16="http://schemas.microsoft.com/office/drawing/2014/main" id="{6B60AB17-636C-8276-1A4F-4D1141E46952}"/>
              </a:ext>
            </a:extLst>
          </p:cNvPr>
          <p:cNvSpPr>
            <a:spLocks noGrp="1"/>
          </p:cNvSpPr>
          <p:nvPr>
            <p:ph type="body" sz="quarter" idx="10"/>
          </p:nvPr>
        </p:nvSpPr>
        <p:spPr/>
        <p:txBody>
          <a:bodyPr/>
          <a:lstStyle/>
          <a:p>
            <a:r>
              <a:rPr lang="da-DK" dirty="0"/>
              <a:t>Introduktion til ESG i FM</a:t>
            </a:r>
          </a:p>
        </p:txBody>
      </p:sp>
      <p:sp>
        <p:nvSpPr>
          <p:cNvPr id="4" name="Pladsholder til tekst 3">
            <a:extLst>
              <a:ext uri="{FF2B5EF4-FFF2-40B4-BE49-F238E27FC236}">
                <a16:creationId xmlns:a16="http://schemas.microsoft.com/office/drawing/2014/main" id="{A298EA42-1E3B-3552-A6EA-7D623F703B03}"/>
              </a:ext>
            </a:extLst>
          </p:cNvPr>
          <p:cNvSpPr>
            <a:spLocks noGrp="1"/>
          </p:cNvSpPr>
          <p:nvPr>
            <p:ph type="body" sz="half" idx="13"/>
          </p:nvPr>
        </p:nvSpPr>
        <p:spPr/>
        <p:txBody>
          <a:bodyPr/>
          <a:lstStyle/>
          <a:p>
            <a:r>
              <a:rPr lang="da-DK" dirty="0"/>
              <a:t>Introduktion til ESG og hvordan FM kan arbejde med miljø, sociale forhold og governance som ramme for bæredygtig drift og dokumentation.</a:t>
            </a:r>
          </a:p>
          <a:p>
            <a:endParaRPr lang="da-DK" dirty="0"/>
          </a:p>
        </p:txBody>
      </p:sp>
    </p:spTree>
    <p:extLst>
      <p:ext uri="{BB962C8B-B14F-4D97-AF65-F5344CB8AC3E}">
        <p14:creationId xmlns:p14="http://schemas.microsoft.com/office/powerpoint/2010/main" val="96309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91FBB143-4314-521F-354D-85AAC19ED726}"/>
              </a:ext>
            </a:extLst>
          </p:cNvPr>
          <p:cNvSpPr txBox="1"/>
          <p:nvPr/>
        </p:nvSpPr>
        <p:spPr>
          <a:xfrm>
            <a:off x="4429207" y="1976473"/>
            <a:ext cx="5939911" cy="1187633"/>
          </a:xfrm>
          <a:prstGeom prst="rect">
            <a:avLst/>
          </a:prstGeom>
          <a:noFill/>
        </p:spPr>
        <p:txBody>
          <a:bodyPr wrap="square" rtlCol="0">
            <a:spAutoFit/>
          </a:bodyPr>
          <a:lstStyle/>
          <a:p>
            <a:pPr>
              <a:lnSpc>
                <a:spcPct val="150000"/>
              </a:lnSpc>
            </a:pPr>
            <a:r>
              <a:rPr lang="da-DK" sz="5400" dirty="0">
                <a:solidFill>
                  <a:srgbClr val="013738"/>
                </a:solidFill>
                <a:latin typeface="+mj-lt"/>
                <a:cs typeface="Archivo Medium" pitchFamily="2" charset="0"/>
              </a:rPr>
              <a:t>Formål og indhold</a:t>
            </a:r>
          </a:p>
        </p:txBody>
      </p:sp>
      <p:sp>
        <p:nvSpPr>
          <p:cNvPr id="5" name="Tekstfelt 4">
            <a:extLst>
              <a:ext uri="{FF2B5EF4-FFF2-40B4-BE49-F238E27FC236}">
                <a16:creationId xmlns:a16="http://schemas.microsoft.com/office/drawing/2014/main" id="{866864B4-FA14-A1DC-67BE-B6ED8A1FDE82}"/>
              </a:ext>
            </a:extLst>
          </p:cNvPr>
          <p:cNvSpPr txBox="1"/>
          <p:nvPr/>
        </p:nvSpPr>
        <p:spPr>
          <a:xfrm>
            <a:off x="4532426" y="3290003"/>
            <a:ext cx="5836691" cy="2677656"/>
          </a:xfrm>
          <a:prstGeom prst="rect">
            <a:avLst/>
          </a:prstGeom>
          <a:noFill/>
        </p:spPr>
        <p:txBody>
          <a:bodyPr wrap="square" rtlCol="0">
            <a:spAutoFit/>
          </a:bodyPr>
          <a:lstStyle/>
          <a:p>
            <a:r>
              <a:rPr lang="da-DK" sz="1400" dirty="0"/>
              <a:t>Formålet med dette delmodul er at give en grundlæggende forståelse af ESG, og hvordan det kan være med til at danne ramme for bæredygtighed i FM.</a:t>
            </a:r>
            <a:br>
              <a:rPr lang="da-DK" sz="1400" dirty="0"/>
            </a:br>
            <a:endParaRPr lang="da-DK" sz="1400" dirty="0"/>
          </a:p>
          <a:p>
            <a:r>
              <a:rPr lang="da-DK" sz="1400" b="1" dirty="0"/>
              <a:t>Indhold:</a:t>
            </a:r>
          </a:p>
          <a:p>
            <a:pPr marL="285750" indent="-285750">
              <a:buFont typeface="Arial" panose="020B0604020202020204" pitchFamily="34" charset="0"/>
              <a:buChar char="•"/>
            </a:pPr>
            <a:r>
              <a:rPr lang="da-DK" sz="1400" dirty="0"/>
              <a:t>Hvad er ESG?</a:t>
            </a:r>
          </a:p>
          <a:p>
            <a:pPr marL="285750" indent="-285750">
              <a:buFont typeface="Arial" panose="020B0604020202020204" pitchFamily="34" charset="0"/>
              <a:buChar char="•"/>
            </a:pPr>
            <a:r>
              <a:rPr lang="da-DK" sz="1400" dirty="0"/>
              <a:t>FM’s rolle i miljø, sociale forhold og governance</a:t>
            </a:r>
          </a:p>
          <a:p>
            <a:pPr marL="285750" indent="-285750">
              <a:buFont typeface="Arial" panose="020B0604020202020204" pitchFamily="34" charset="0"/>
              <a:buChar char="•"/>
            </a:pPr>
            <a:r>
              <a:rPr lang="da-DK" sz="1400" dirty="0"/>
              <a:t>Environmental</a:t>
            </a:r>
          </a:p>
          <a:p>
            <a:pPr marL="285750" indent="-285750">
              <a:buFont typeface="Arial" panose="020B0604020202020204" pitchFamily="34" charset="0"/>
              <a:buChar char="•"/>
            </a:pPr>
            <a:r>
              <a:rPr lang="da-DK" sz="1400" dirty="0"/>
              <a:t>Social</a:t>
            </a:r>
          </a:p>
          <a:p>
            <a:pPr marL="285750" indent="-285750">
              <a:buFont typeface="Arial" panose="020B0604020202020204" pitchFamily="34" charset="0"/>
              <a:buChar char="•"/>
            </a:pPr>
            <a:r>
              <a:rPr lang="da-DK" sz="1400" dirty="0"/>
              <a:t>Governance</a:t>
            </a:r>
          </a:p>
          <a:p>
            <a:pPr marL="285750" indent="-285750">
              <a:buFont typeface="Arial" panose="020B0604020202020204" pitchFamily="34" charset="0"/>
              <a:buChar char="•"/>
            </a:pPr>
            <a:r>
              <a:rPr lang="da-DK" sz="1400" dirty="0"/>
              <a:t>Hvad er forskellen på ESE, CSR, </a:t>
            </a:r>
            <a:r>
              <a:rPr lang="da-DK" sz="1400" dirty="0" err="1"/>
              <a:t>SDG’er</a:t>
            </a:r>
            <a:r>
              <a:rPr lang="da-DK" sz="1400" dirty="0"/>
              <a:t> og ESG?</a:t>
            </a:r>
          </a:p>
          <a:p>
            <a:pPr marL="285750" indent="-285750">
              <a:buFont typeface="Arial" panose="020B0604020202020204" pitchFamily="34" charset="0"/>
              <a:buChar char="•"/>
            </a:pPr>
            <a:r>
              <a:rPr lang="da-DK" sz="1400" dirty="0"/>
              <a:t>ESG som strategisk værktøj</a:t>
            </a:r>
          </a:p>
        </p:txBody>
      </p:sp>
    </p:spTree>
    <p:extLst>
      <p:ext uri="{BB962C8B-B14F-4D97-AF65-F5344CB8AC3E}">
        <p14:creationId xmlns:p14="http://schemas.microsoft.com/office/powerpoint/2010/main" val="3780286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84E6-BA41-71EA-2CEC-E13CEB371E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F2E6F8-BFC8-7D38-A67A-E2D1420DE4F1}"/>
              </a:ext>
            </a:extLst>
          </p:cNvPr>
          <p:cNvSpPr>
            <a:spLocks noGrp="1"/>
          </p:cNvSpPr>
          <p:nvPr>
            <p:ph type="ctrTitle"/>
          </p:nvPr>
        </p:nvSpPr>
        <p:spPr>
          <a:xfrm>
            <a:off x="1487072" y="1178664"/>
            <a:ext cx="9144000" cy="707123"/>
          </a:xfrm>
        </p:spPr>
        <p:txBody>
          <a:bodyPr>
            <a:normAutofit/>
          </a:bodyPr>
          <a:lstStyle/>
          <a:p>
            <a:r>
              <a:rPr lang="da-DK" sz="4400" dirty="0">
                <a:cs typeface="Archivo Medium" pitchFamily="2" charset="77"/>
              </a:rPr>
              <a:t>Hvad er ESG?</a:t>
            </a:r>
          </a:p>
        </p:txBody>
      </p:sp>
      <p:sp>
        <p:nvSpPr>
          <p:cNvPr id="3" name="Undertitel 2">
            <a:extLst>
              <a:ext uri="{FF2B5EF4-FFF2-40B4-BE49-F238E27FC236}">
                <a16:creationId xmlns:a16="http://schemas.microsoft.com/office/drawing/2014/main" id="{8BA9FC7B-790A-8FB9-F8AB-43CD28796EA0}"/>
              </a:ext>
            </a:extLst>
          </p:cNvPr>
          <p:cNvSpPr>
            <a:spLocks noGrp="1"/>
          </p:cNvSpPr>
          <p:nvPr>
            <p:ph type="subTitle" idx="1"/>
          </p:nvPr>
        </p:nvSpPr>
        <p:spPr>
          <a:xfrm>
            <a:off x="2772175" y="2036350"/>
            <a:ext cx="6573795" cy="854768"/>
          </a:xfrm>
        </p:spPr>
        <p:txBody>
          <a:bodyPr/>
          <a:lstStyle/>
          <a:p>
            <a:r>
              <a:rPr lang="da-DK" sz="1400" dirty="0">
                <a:solidFill>
                  <a:schemeClr val="tx2"/>
                </a:solidFill>
                <a:cs typeface="Archivo" pitchFamily="2" charset="77"/>
              </a:rPr>
              <a:t>ESG er en ramme, som virksomheder, investorer og organisationer bruger til at måle og styre deres bæredygtighedsindsats. </a:t>
            </a:r>
          </a:p>
          <a:p>
            <a:r>
              <a:rPr lang="da-DK" sz="1400" b="1" dirty="0">
                <a:solidFill>
                  <a:srgbClr val="000000"/>
                </a:solidFill>
              </a:rPr>
              <a:t>ESG står for:</a:t>
            </a:r>
            <a:endParaRPr lang="da-DK" sz="1400" b="1" dirty="0"/>
          </a:p>
          <a:p>
            <a:endParaRPr lang="da-DK" dirty="0"/>
          </a:p>
        </p:txBody>
      </p:sp>
      <p:sp>
        <p:nvSpPr>
          <p:cNvPr id="5" name="Afrundet rektangel 4">
            <a:extLst>
              <a:ext uri="{FF2B5EF4-FFF2-40B4-BE49-F238E27FC236}">
                <a16:creationId xmlns:a16="http://schemas.microsoft.com/office/drawing/2014/main" id="{28C41E8B-517E-6F88-83D3-B4B938108561}"/>
              </a:ext>
            </a:extLst>
          </p:cNvPr>
          <p:cNvSpPr/>
          <p:nvPr/>
        </p:nvSpPr>
        <p:spPr>
          <a:xfrm>
            <a:off x="1487072" y="3257136"/>
            <a:ext cx="3062865" cy="1153499"/>
          </a:xfrm>
          <a:prstGeom prst="roundRect">
            <a:avLst>
              <a:gd name="adj" fmla="val 893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endParaRPr lang="da-DK" sz="1400" b="1" i="0" u="none" strike="noStrike" dirty="0">
              <a:solidFill>
                <a:srgbClr val="000000"/>
              </a:solidFill>
              <a:effectLst/>
            </a:endParaRPr>
          </a:p>
          <a:p>
            <a:pPr algn="ctr">
              <a:lnSpc>
                <a:spcPct val="114000"/>
              </a:lnSpc>
            </a:pPr>
            <a:r>
              <a:rPr lang="da-DK" sz="1400" b="1" i="0" u="none" strike="noStrike" dirty="0">
                <a:solidFill>
                  <a:srgbClr val="000000"/>
                </a:solidFill>
                <a:effectLst/>
              </a:rPr>
              <a:t>Environmental </a:t>
            </a:r>
            <a:br>
              <a:rPr lang="da-DK" sz="1400" b="1" i="0" u="none" strike="noStrike" dirty="0">
                <a:solidFill>
                  <a:srgbClr val="000000"/>
                </a:solidFill>
                <a:effectLst/>
              </a:rPr>
            </a:br>
            <a:r>
              <a:rPr lang="da-DK" sz="1400" b="1" i="0" u="none" strike="noStrike" dirty="0">
                <a:solidFill>
                  <a:srgbClr val="000000"/>
                </a:solidFill>
                <a:effectLst/>
              </a:rPr>
              <a:t>Miljø</a:t>
            </a:r>
            <a:endParaRPr lang="da-DK" sz="1400" b="0" i="0" u="none" strike="noStrike" dirty="0">
              <a:solidFill>
                <a:sysClr val="windowText" lastClr="000000"/>
              </a:solidFill>
              <a:effectLst/>
            </a:endParaRPr>
          </a:p>
        </p:txBody>
      </p:sp>
      <p:sp>
        <p:nvSpPr>
          <p:cNvPr id="6" name="Afrundet rektangel 5">
            <a:extLst>
              <a:ext uri="{FF2B5EF4-FFF2-40B4-BE49-F238E27FC236}">
                <a16:creationId xmlns:a16="http://schemas.microsoft.com/office/drawing/2014/main" id="{B3176F4D-C7AF-AD2F-56ED-745A1B9CB1D7}"/>
              </a:ext>
            </a:extLst>
          </p:cNvPr>
          <p:cNvSpPr/>
          <p:nvPr/>
        </p:nvSpPr>
        <p:spPr>
          <a:xfrm>
            <a:off x="4676064" y="3277078"/>
            <a:ext cx="3062864" cy="1153500"/>
          </a:xfrm>
          <a:prstGeom prst="roundRect">
            <a:avLst>
              <a:gd name="adj" fmla="val 893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endParaRPr lang="da-DK" sz="1400" b="1" dirty="0">
              <a:solidFill>
                <a:srgbClr val="000000"/>
              </a:solidFill>
            </a:endParaRPr>
          </a:p>
          <a:p>
            <a:pPr algn="ctr">
              <a:lnSpc>
                <a:spcPct val="114000"/>
              </a:lnSpc>
            </a:pPr>
            <a:r>
              <a:rPr lang="da-DK" sz="1400" b="1" dirty="0">
                <a:solidFill>
                  <a:srgbClr val="000000"/>
                </a:solidFill>
              </a:rPr>
              <a:t>Social</a:t>
            </a:r>
          </a:p>
          <a:p>
            <a:pPr algn="ctr">
              <a:lnSpc>
                <a:spcPct val="114000"/>
              </a:lnSpc>
            </a:pPr>
            <a:r>
              <a:rPr lang="da-DK" sz="1400" b="1" dirty="0">
                <a:solidFill>
                  <a:srgbClr val="000000"/>
                </a:solidFill>
              </a:rPr>
              <a:t>Social</a:t>
            </a:r>
            <a:endParaRPr lang="da-DK" sz="1400" b="1" i="0" u="none" strike="noStrike" dirty="0">
              <a:solidFill>
                <a:sysClr val="windowText" lastClr="000000"/>
              </a:solidFill>
              <a:effectLst/>
            </a:endParaRPr>
          </a:p>
        </p:txBody>
      </p:sp>
      <p:sp>
        <p:nvSpPr>
          <p:cNvPr id="7" name="Afrundet rektangel 6">
            <a:extLst>
              <a:ext uri="{FF2B5EF4-FFF2-40B4-BE49-F238E27FC236}">
                <a16:creationId xmlns:a16="http://schemas.microsoft.com/office/drawing/2014/main" id="{92AA9967-D5CC-FD59-FE9E-C118FB673F50}"/>
              </a:ext>
            </a:extLst>
          </p:cNvPr>
          <p:cNvSpPr/>
          <p:nvPr/>
        </p:nvSpPr>
        <p:spPr>
          <a:xfrm>
            <a:off x="7865055" y="3277076"/>
            <a:ext cx="3062865" cy="1153499"/>
          </a:xfrm>
          <a:prstGeom prst="roundRect">
            <a:avLst>
              <a:gd name="adj" fmla="val 893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endParaRPr lang="da-DK" sz="1400" b="1" i="0" u="none" strike="noStrike">
              <a:solidFill>
                <a:schemeClr val="bg1"/>
              </a:solidFill>
              <a:effectLst/>
            </a:endParaRPr>
          </a:p>
          <a:p>
            <a:pPr algn="ctr">
              <a:lnSpc>
                <a:spcPct val="114000"/>
              </a:lnSpc>
            </a:pPr>
            <a:r>
              <a:rPr lang="da-DK" sz="1400" b="1" i="0" u="none" strike="noStrike" err="1">
                <a:solidFill>
                  <a:schemeClr val="bg1"/>
                </a:solidFill>
                <a:effectLst/>
              </a:rPr>
              <a:t>Governance</a:t>
            </a:r>
            <a:br>
              <a:rPr lang="da-DK" sz="1400" b="1" i="0" u="none" strike="noStrike">
                <a:solidFill>
                  <a:schemeClr val="bg1"/>
                </a:solidFill>
                <a:effectLst/>
              </a:rPr>
            </a:br>
            <a:r>
              <a:rPr lang="da-DK" sz="1400" b="1" i="0" u="none" strike="noStrike">
                <a:solidFill>
                  <a:schemeClr val="bg1"/>
                </a:solidFill>
                <a:effectLst/>
              </a:rPr>
              <a:t>Ledelsesmæssige forhold</a:t>
            </a:r>
          </a:p>
        </p:txBody>
      </p:sp>
      <p:sp>
        <p:nvSpPr>
          <p:cNvPr id="9" name="Tekstfelt 8">
            <a:extLst>
              <a:ext uri="{FF2B5EF4-FFF2-40B4-BE49-F238E27FC236}">
                <a16:creationId xmlns:a16="http://schemas.microsoft.com/office/drawing/2014/main" id="{63122F0C-5A53-AF47-5BF6-BA60C6C0F0C7}"/>
              </a:ext>
            </a:extLst>
          </p:cNvPr>
          <p:cNvSpPr txBox="1"/>
          <p:nvPr/>
        </p:nvSpPr>
        <p:spPr>
          <a:xfrm>
            <a:off x="2344570" y="4776653"/>
            <a:ext cx="7725851" cy="1347292"/>
          </a:xfrm>
          <a:prstGeom prst="rect">
            <a:avLst/>
          </a:prstGeom>
          <a:noFill/>
        </p:spPr>
        <p:txBody>
          <a:bodyPr wrap="square">
            <a:spAutoFit/>
          </a:bodyPr>
          <a:lstStyle/>
          <a:p>
            <a:pPr marL="285750" indent="-285750" algn="ctr">
              <a:lnSpc>
                <a:spcPct val="150000"/>
              </a:lnSpc>
              <a:buFont typeface="Arial" panose="020B0604020202020204" pitchFamily="34" charset="0"/>
              <a:buChar char="•"/>
            </a:pPr>
            <a:r>
              <a:rPr lang="da-DK" sz="1400">
                <a:solidFill>
                  <a:schemeClr val="tx2"/>
                </a:solidFill>
                <a:cs typeface="Archivo" pitchFamily="2" charset="77"/>
              </a:rPr>
              <a:t>ESG er en vigtig del af forretningsstrategier - myndigheder, investorer og kunder stiller i stigende grad krav om gennemsigtighed og ansvarlighed.</a:t>
            </a:r>
          </a:p>
          <a:p>
            <a:pPr marL="285750" indent="-285750" algn="ctr">
              <a:lnSpc>
                <a:spcPct val="150000"/>
              </a:lnSpc>
              <a:buFont typeface="Arial" panose="020B0604020202020204" pitchFamily="34" charset="0"/>
              <a:buChar char="•"/>
            </a:pPr>
            <a:r>
              <a:rPr lang="da-DK" sz="1400">
                <a:solidFill>
                  <a:schemeClr val="tx2"/>
                </a:solidFill>
                <a:cs typeface="Archivo" pitchFamily="2" charset="77"/>
              </a:rPr>
              <a:t>ESG kan bruges som en måde at ordne sine bæredygtighedsindsatser på og som en måde at arbejde med bæredygtighed på.</a:t>
            </a:r>
          </a:p>
        </p:txBody>
      </p:sp>
    </p:spTree>
    <p:extLst>
      <p:ext uri="{BB962C8B-B14F-4D97-AF65-F5344CB8AC3E}">
        <p14:creationId xmlns:p14="http://schemas.microsoft.com/office/powerpoint/2010/main" val="845792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F2991C2-1984-6911-FAE6-82E7255A9EB8}"/>
              </a:ext>
            </a:extLst>
          </p:cNvPr>
          <p:cNvSpPr>
            <a:spLocks noGrp="1"/>
          </p:cNvSpPr>
          <p:nvPr>
            <p:ph type="body" sz="half" idx="4294967295"/>
          </p:nvPr>
        </p:nvSpPr>
        <p:spPr>
          <a:xfrm>
            <a:off x="3844532" y="2508760"/>
            <a:ext cx="7186945" cy="2817001"/>
          </a:xfrm>
        </p:spPr>
        <p:txBody>
          <a:bodyPr/>
          <a:lstStyle/>
          <a:p>
            <a:pPr>
              <a:lnSpc>
                <a:spcPct val="150000"/>
              </a:lnSpc>
            </a:pPr>
            <a:r>
              <a:rPr lang="da-DK" b="1" dirty="0">
                <a:solidFill>
                  <a:schemeClr val="tx2"/>
                </a:solidFill>
              </a:rPr>
              <a:t>ESG er blevet et fokusområde i organisationer af flere grunde:</a:t>
            </a:r>
          </a:p>
          <a:p>
            <a:pPr marL="285750" indent="-285750">
              <a:lnSpc>
                <a:spcPct val="100000"/>
              </a:lnSpc>
              <a:buFont typeface="Arial" panose="020B0604020202020204" pitchFamily="34" charset="0"/>
              <a:buChar char="•"/>
            </a:pPr>
            <a:r>
              <a:rPr lang="da-DK" b="1" dirty="0">
                <a:solidFill>
                  <a:schemeClr val="tx2"/>
                </a:solidFill>
              </a:rPr>
              <a:t>Øget regulering: </a:t>
            </a:r>
            <a:r>
              <a:rPr lang="da-DK" dirty="0">
                <a:solidFill>
                  <a:schemeClr val="tx2"/>
                </a:solidFill>
              </a:rPr>
              <a:t>EU’s Green Deal herunder CSRD og EU-taksonomien stiller dokumentationskrav for bæredygtighed. Her anvendes ESG som centralt element.</a:t>
            </a:r>
            <a:br>
              <a:rPr lang="da-DK" dirty="0">
                <a:solidFill>
                  <a:schemeClr val="tx2"/>
                </a:solidFill>
              </a:rPr>
            </a:br>
            <a:endParaRPr lang="da-DK" dirty="0">
              <a:solidFill>
                <a:schemeClr val="tx2"/>
              </a:solidFill>
            </a:endParaRPr>
          </a:p>
          <a:p>
            <a:pPr marL="285750" indent="-285750">
              <a:lnSpc>
                <a:spcPct val="100000"/>
              </a:lnSpc>
              <a:buFont typeface="Arial" panose="020B0604020202020204" pitchFamily="34" charset="0"/>
              <a:buChar char="•"/>
            </a:pPr>
            <a:r>
              <a:rPr lang="da-DK" b="1" dirty="0">
                <a:solidFill>
                  <a:schemeClr val="tx2"/>
                </a:solidFill>
              </a:rPr>
              <a:t>Investorkrav: </a:t>
            </a:r>
            <a:r>
              <a:rPr lang="da-DK" dirty="0">
                <a:solidFill>
                  <a:schemeClr val="tx2"/>
                </a:solidFill>
              </a:rPr>
              <a:t>Kapitalforvaltere kræver ESG-data for at vurdere risiko og ansvarlighed af virksomheder, før de investerer.</a:t>
            </a:r>
            <a:br>
              <a:rPr lang="da-DK" dirty="0">
                <a:solidFill>
                  <a:schemeClr val="tx2"/>
                </a:solidFill>
              </a:rPr>
            </a:br>
            <a:endParaRPr lang="da-DK" dirty="0">
              <a:solidFill>
                <a:schemeClr val="tx2"/>
              </a:solidFill>
            </a:endParaRPr>
          </a:p>
          <a:p>
            <a:pPr marL="285750" indent="-285750">
              <a:lnSpc>
                <a:spcPct val="100000"/>
              </a:lnSpc>
              <a:buFont typeface="Arial" panose="020B0604020202020204" pitchFamily="34" charset="0"/>
              <a:buChar char="•"/>
            </a:pPr>
            <a:r>
              <a:rPr lang="da-DK" b="1" dirty="0">
                <a:solidFill>
                  <a:schemeClr val="tx2"/>
                </a:solidFill>
              </a:rPr>
              <a:t>Forbruger- og </a:t>
            </a:r>
            <a:r>
              <a:rPr lang="da-DK" b="1" dirty="0" err="1">
                <a:solidFill>
                  <a:schemeClr val="tx2"/>
                </a:solidFill>
              </a:rPr>
              <a:t>markedspres</a:t>
            </a:r>
            <a:r>
              <a:rPr lang="da-DK" b="1" dirty="0">
                <a:solidFill>
                  <a:schemeClr val="tx2"/>
                </a:solidFill>
              </a:rPr>
              <a:t>: </a:t>
            </a:r>
            <a:r>
              <a:rPr lang="da-DK" dirty="0">
                <a:solidFill>
                  <a:schemeClr val="tx2"/>
                </a:solidFill>
              </a:rPr>
              <a:t>Kunder og partnere forventer ansvar for miljø, sociale, forretnings- og ledelsesmæssige forhold.</a:t>
            </a:r>
            <a:endParaRPr lang="da-DK" dirty="0"/>
          </a:p>
        </p:txBody>
      </p:sp>
      <p:sp>
        <p:nvSpPr>
          <p:cNvPr id="4" name="Tekstfelt 3">
            <a:extLst>
              <a:ext uri="{FF2B5EF4-FFF2-40B4-BE49-F238E27FC236}">
                <a16:creationId xmlns:a16="http://schemas.microsoft.com/office/drawing/2014/main" id="{8CA42E20-31E8-FCCC-25EA-122772C08367}"/>
              </a:ext>
            </a:extLst>
          </p:cNvPr>
          <p:cNvSpPr txBox="1"/>
          <p:nvPr/>
        </p:nvSpPr>
        <p:spPr>
          <a:xfrm>
            <a:off x="3723508" y="1484114"/>
            <a:ext cx="7066412" cy="901016"/>
          </a:xfrm>
          <a:prstGeom prst="rect">
            <a:avLst/>
          </a:prstGeom>
          <a:noFill/>
        </p:spPr>
        <p:txBody>
          <a:bodyPr wrap="square" rtlCol="0">
            <a:spAutoFit/>
          </a:bodyPr>
          <a:lstStyle/>
          <a:p>
            <a:pPr>
              <a:lnSpc>
                <a:spcPct val="150000"/>
              </a:lnSpc>
            </a:pPr>
            <a:r>
              <a:rPr lang="da-DK" sz="4000" dirty="0">
                <a:solidFill>
                  <a:srgbClr val="013738"/>
                </a:solidFill>
                <a:latin typeface="+mj-lt"/>
                <a:cs typeface="Archivo Medium" pitchFamily="2" charset="0"/>
              </a:rPr>
              <a:t>Hvorfor taler alle om ESG?</a:t>
            </a:r>
          </a:p>
        </p:txBody>
      </p:sp>
    </p:spTree>
    <p:extLst>
      <p:ext uri="{BB962C8B-B14F-4D97-AF65-F5344CB8AC3E}">
        <p14:creationId xmlns:p14="http://schemas.microsoft.com/office/powerpoint/2010/main" val="492649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10F27E7-88AF-A135-44D5-B326C3119BFB}"/>
              </a:ext>
            </a:extLst>
          </p:cNvPr>
          <p:cNvSpPr>
            <a:spLocks noGrp="1"/>
          </p:cNvSpPr>
          <p:nvPr>
            <p:ph type="body" sz="quarter" idx="10"/>
          </p:nvPr>
        </p:nvSpPr>
        <p:spPr/>
        <p:txBody>
          <a:bodyPr/>
          <a:lstStyle/>
          <a:p>
            <a:r>
              <a:rPr lang="da-DK" dirty="0">
                <a:cs typeface="Archivo Medium" pitchFamily="2" charset="77"/>
              </a:rPr>
              <a:t>ESG i en FM-kontekst</a:t>
            </a:r>
          </a:p>
        </p:txBody>
      </p:sp>
      <p:sp>
        <p:nvSpPr>
          <p:cNvPr id="3" name="Pladsholder til tekst 2">
            <a:extLst>
              <a:ext uri="{FF2B5EF4-FFF2-40B4-BE49-F238E27FC236}">
                <a16:creationId xmlns:a16="http://schemas.microsoft.com/office/drawing/2014/main" id="{13047A78-CDCB-2447-CDCB-ECF832BB1EC4}"/>
              </a:ext>
            </a:extLst>
          </p:cNvPr>
          <p:cNvSpPr>
            <a:spLocks noGrp="1"/>
          </p:cNvSpPr>
          <p:nvPr>
            <p:ph type="body" sz="half" idx="13"/>
          </p:nvPr>
        </p:nvSpPr>
        <p:spPr>
          <a:xfrm>
            <a:off x="838199" y="2160490"/>
            <a:ext cx="6545264" cy="4240310"/>
          </a:xfrm>
        </p:spPr>
        <p:txBody>
          <a:bodyPr/>
          <a:lstStyle/>
          <a:p>
            <a:pPr>
              <a:lnSpc>
                <a:spcPct val="100000"/>
              </a:lnSpc>
            </a:pPr>
            <a:r>
              <a:rPr lang="da-DK" sz="1400" b="1" dirty="0">
                <a:solidFill>
                  <a:srgbClr val="013738"/>
                </a:solidFill>
                <a:cs typeface="Archivo" pitchFamily="2" charset="77"/>
              </a:rPr>
              <a:t>Hvorfor er ESG relevant for FM?</a:t>
            </a:r>
          </a:p>
          <a:p>
            <a:pPr marL="285750" indent="-285750">
              <a:lnSpc>
                <a:spcPct val="100000"/>
              </a:lnSpc>
              <a:buFont typeface="Arial" panose="020B0604020202020204" pitchFamily="34" charset="0"/>
              <a:buChar char="•"/>
            </a:pPr>
            <a:r>
              <a:rPr lang="da-DK" sz="1400" dirty="0">
                <a:solidFill>
                  <a:srgbClr val="013738"/>
                </a:solidFill>
                <a:cs typeface="Archivo" pitchFamily="2" charset="77"/>
              </a:rPr>
              <a:t>ESG </a:t>
            </a:r>
            <a:r>
              <a:rPr lang="da-DK" dirty="0">
                <a:solidFill>
                  <a:srgbClr val="013738"/>
                </a:solidFill>
              </a:rPr>
              <a:t>kan være et lovkrav</a:t>
            </a:r>
            <a:endParaRPr lang="da-DK" sz="1400" dirty="0">
              <a:solidFill>
                <a:srgbClr val="013738"/>
              </a:solidFill>
              <a:cs typeface="Archivo" pitchFamily="2" charset="77"/>
            </a:endParaRPr>
          </a:p>
          <a:p>
            <a:pPr marL="285750" indent="-285750">
              <a:lnSpc>
                <a:spcPct val="100000"/>
              </a:lnSpc>
              <a:buFont typeface="Arial" panose="020B0604020202020204" pitchFamily="34" charset="0"/>
              <a:buChar char="•"/>
            </a:pPr>
            <a:r>
              <a:rPr lang="da-DK" sz="1400" dirty="0">
                <a:solidFill>
                  <a:srgbClr val="013738"/>
                </a:solidFill>
                <a:cs typeface="Archivo" pitchFamily="2" charset="77"/>
              </a:rPr>
              <a:t>ESG-fokus kan være med til at øge bygningers bæredygtighedstiltag</a:t>
            </a:r>
          </a:p>
          <a:p>
            <a:pPr marL="285750" indent="-285750">
              <a:lnSpc>
                <a:spcPct val="100000"/>
              </a:lnSpc>
              <a:buFont typeface="Arial" panose="020B0604020202020204" pitchFamily="34" charset="0"/>
              <a:buChar char="•"/>
            </a:pPr>
            <a:r>
              <a:rPr lang="da-DK" dirty="0">
                <a:solidFill>
                  <a:srgbClr val="013738"/>
                </a:solidFill>
              </a:rPr>
              <a:t>Fokus på social bæredygtighed kan styrke trivsel og menneskers velbefindende.</a:t>
            </a:r>
            <a:endParaRPr lang="da-DK" sz="1400" dirty="0">
              <a:solidFill>
                <a:srgbClr val="013738"/>
              </a:solidFill>
              <a:cs typeface="Archivo" pitchFamily="2" charset="77"/>
            </a:endParaRPr>
          </a:p>
          <a:p>
            <a:pPr marL="285750" indent="-285750">
              <a:lnSpc>
                <a:spcPct val="100000"/>
              </a:lnSpc>
              <a:buFont typeface="Arial" panose="020B0604020202020204" pitchFamily="34" charset="0"/>
              <a:buChar char="•"/>
            </a:pPr>
            <a:r>
              <a:rPr lang="da-DK" dirty="0">
                <a:solidFill>
                  <a:srgbClr val="013738"/>
                </a:solidFill>
              </a:rPr>
              <a:t>Fokus på governance kan være med til at styrke organiseringen og ledelsesmæssige forhold inden for bæredygtighed.</a:t>
            </a:r>
            <a:endParaRPr lang="da-DK" sz="1400" dirty="0">
              <a:solidFill>
                <a:srgbClr val="013738"/>
              </a:solidFill>
              <a:cs typeface="Archivo" pitchFamily="2" charset="77"/>
            </a:endParaRPr>
          </a:p>
          <a:p>
            <a:pPr marL="285750" indent="-285750">
              <a:lnSpc>
                <a:spcPct val="100000"/>
              </a:lnSpc>
              <a:buFont typeface="Arial" panose="020B0604020202020204" pitchFamily="34" charset="0"/>
              <a:buChar char="•"/>
            </a:pPr>
            <a:r>
              <a:rPr lang="da-DK" sz="1400" dirty="0">
                <a:solidFill>
                  <a:srgbClr val="013738"/>
                </a:solidFill>
                <a:cs typeface="Archivo" pitchFamily="2" charset="77"/>
              </a:rPr>
              <a:t>ESG </a:t>
            </a:r>
            <a:r>
              <a:rPr lang="da-DK" dirty="0">
                <a:solidFill>
                  <a:srgbClr val="013738"/>
                </a:solidFill>
              </a:rPr>
              <a:t>kan være med til at </a:t>
            </a:r>
            <a:r>
              <a:rPr lang="da-DK" sz="1400" dirty="0">
                <a:solidFill>
                  <a:srgbClr val="013738"/>
                </a:solidFill>
                <a:cs typeface="Archivo" pitchFamily="2" charset="77"/>
              </a:rPr>
              <a:t>styrke konkurrenceevnen for organisationen</a:t>
            </a:r>
          </a:p>
          <a:p>
            <a:pPr marL="285750" indent="-285750">
              <a:lnSpc>
                <a:spcPct val="100000"/>
              </a:lnSpc>
              <a:buFont typeface="Arial" panose="020B0604020202020204" pitchFamily="34" charset="0"/>
              <a:buChar char="•"/>
            </a:pPr>
            <a:r>
              <a:rPr lang="da-DK" sz="1400" dirty="0">
                <a:solidFill>
                  <a:srgbClr val="013738"/>
                </a:solidFill>
                <a:cs typeface="Archivo" pitchFamily="2" charset="77"/>
              </a:rPr>
              <a:t>FM har en nøglerolle i at skaffe tal og data til ESG</a:t>
            </a:r>
            <a:br>
              <a:rPr lang="da-DK" sz="1400" dirty="0">
                <a:solidFill>
                  <a:srgbClr val="013738"/>
                </a:solidFill>
                <a:cs typeface="Archivo" pitchFamily="2" charset="77"/>
              </a:rPr>
            </a:br>
            <a:endParaRPr lang="da-DK" sz="1400" dirty="0">
              <a:solidFill>
                <a:srgbClr val="013738"/>
              </a:solidFill>
              <a:cs typeface="Archivo" pitchFamily="2" charset="77"/>
            </a:endParaRPr>
          </a:p>
          <a:p>
            <a:pPr>
              <a:lnSpc>
                <a:spcPct val="100000"/>
              </a:lnSpc>
            </a:pPr>
            <a:r>
              <a:rPr lang="da-DK" sz="1400" dirty="0">
                <a:solidFill>
                  <a:srgbClr val="013738"/>
                </a:solidFill>
                <a:cs typeface="Archivo" pitchFamily="2" charset="77"/>
              </a:rPr>
              <a:t>FM har potentiale for at tilføre værdi på alle tre dimensioner </a:t>
            </a:r>
            <a:br>
              <a:rPr lang="da-DK" sz="1400" dirty="0">
                <a:solidFill>
                  <a:srgbClr val="013738"/>
                </a:solidFill>
                <a:cs typeface="Archivo" pitchFamily="2" charset="77"/>
              </a:rPr>
            </a:br>
            <a:r>
              <a:rPr lang="da-DK" sz="1400" dirty="0">
                <a:solidFill>
                  <a:srgbClr val="013738"/>
                </a:solidFill>
                <a:cs typeface="Archivo" pitchFamily="2" charset="77"/>
              </a:rPr>
              <a:t>i ESG. </a:t>
            </a:r>
          </a:p>
          <a:p>
            <a:endParaRPr lang="da-DK" dirty="0"/>
          </a:p>
        </p:txBody>
      </p:sp>
    </p:spTree>
    <p:extLst>
      <p:ext uri="{BB962C8B-B14F-4D97-AF65-F5344CB8AC3E}">
        <p14:creationId xmlns:p14="http://schemas.microsoft.com/office/powerpoint/2010/main" val="830762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9B031BD-46CB-4647-8667-8665DABA2E29}"/>
              </a:ext>
            </a:extLst>
          </p:cNvPr>
          <p:cNvSpPr>
            <a:spLocks noGrp="1"/>
          </p:cNvSpPr>
          <p:nvPr>
            <p:ph type="body" sz="half" idx="14"/>
          </p:nvPr>
        </p:nvSpPr>
        <p:spPr/>
        <p:txBody>
          <a:bodyPr/>
          <a:lstStyle/>
          <a:p>
            <a:r>
              <a:rPr lang="da-DK" sz="1000" dirty="0">
                <a:solidFill>
                  <a:srgbClr val="013738"/>
                </a:solidFill>
                <a:cs typeface="Archivo Light" pitchFamily="2" charset="77"/>
                <a:hlinkClick r:id="rId2"/>
              </a:rPr>
              <a:t>(Erhvervsstyrelsen, 2025c)</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6AD59C8F-1B35-CB08-1E97-A5F0E0F73200}"/>
              </a:ext>
            </a:extLst>
          </p:cNvPr>
          <p:cNvSpPr>
            <a:spLocks noGrp="1"/>
          </p:cNvSpPr>
          <p:nvPr>
            <p:ph type="body" sz="quarter" idx="10"/>
          </p:nvPr>
        </p:nvSpPr>
        <p:spPr/>
        <p:txBody>
          <a:bodyPr/>
          <a:lstStyle/>
          <a:p>
            <a:r>
              <a:rPr lang="da-DK" sz="4400" dirty="0">
                <a:solidFill>
                  <a:srgbClr val="013738"/>
                </a:solidFill>
                <a:cs typeface="Archivo Medium" pitchFamily="2" charset="77"/>
              </a:rPr>
              <a:t>Environmental</a:t>
            </a:r>
            <a:br>
              <a:rPr lang="da-DK" sz="4400" dirty="0">
                <a:solidFill>
                  <a:srgbClr val="013738"/>
                </a:solidFill>
                <a:cs typeface="Archivo" pitchFamily="2" charset="77"/>
              </a:rPr>
            </a:br>
            <a:r>
              <a:rPr lang="da-DK" sz="1500" dirty="0">
                <a:solidFill>
                  <a:srgbClr val="7AB77F"/>
                </a:solidFill>
                <a:cs typeface="Archivo" pitchFamily="2" charset="77"/>
              </a:rPr>
              <a:t>Miljømæssige forhold</a:t>
            </a:r>
          </a:p>
        </p:txBody>
      </p:sp>
      <p:sp>
        <p:nvSpPr>
          <p:cNvPr id="4" name="Pladsholder til tekst 3">
            <a:extLst>
              <a:ext uri="{FF2B5EF4-FFF2-40B4-BE49-F238E27FC236}">
                <a16:creationId xmlns:a16="http://schemas.microsoft.com/office/drawing/2014/main" id="{7C694443-3712-4A91-E692-59ED78E7A5E4}"/>
              </a:ext>
            </a:extLst>
          </p:cNvPr>
          <p:cNvSpPr>
            <a:spLocks noGrp="1"/>
          </p:cNvSpPr>
          <p:nvPr>
            <p:ph type="body" sz="half" idx="15"/>
          </p:nvPr>
        </p:nvSpPr>
        <p:spPr>
          <a:xfrm>
            <a:off x="838199" y="2295507"/>
            <a:ext cx="4913524" cy="4003241"/>
          </a:xfrm>
        </p:spPr>
        <p:txBody>
          <a:bodyPr/>
          <a:lstStyle/>
          <a:p>
            <a:pPr>
              <a:lnSpc>
                <a:spcPct val="100000"/>
              </a:lnSpc>
            </a:pPr>
            <a:r>
              <a:rPr lang="da-DK" sz="1400" b="1" dirty="0">
                <a:solidFill>
                  <a:srgbClr val="013738"/>
                </a:solidFill>
                <a:cs typeface="Archivo" pitchFamily="2" charset="77"/>
              </a:rPr>
              <a:t>I EU-direktivet CSRD peges der på følgende emner (disse kaldes standarder) inden for Environmental:</a:t>
            </a:r>
          </a:p>
          <a:p>
            <a:pPr marL="342900" indent="-342900">
              <a:lnSpc>
                <a:spcPct val="100000"/>
              </a:lnSpc>
              <a:buFont typeface="+mj-lt"/>
              <a:buAutoNum type="arabicPeriod"/>
            </a:pPr>
            <a:r>
              <a:rPr lang="da-DK" sz="1400" i="0" strike="noStrike" dirty="0">
                <a:effectLst/>
                <a:cs typeface="Archivo" pitchFamily="2" charset="77"/>
              </a:rPr>
              <a:t>Klimaændringer</a:t>
            </a:r>
            <a:endParaRPr lang="da-DK" sz="1400" dirty="0">
              <a:cs typeface="Archivo" pitchFamily="2" charset="77"/>
            </a:endParaRPr>
          </a:p>
          <a:p>
            <a:pPr marL="342900" indent="-342900">
              <a:lnSpc>
                <a:spcPct val="100000"/>
              </a:lnSpc>
              <a:buFont typeface="+mj-lt"/>
              <a:buAutoNum type="arabicPeriod"/>
            </a:pPr>
            <a:r>
              <a:rPr lang="da-DK" sz="1400" i="0" strike="noStrike" dirty="0">
                <a:effectLst/>
                <a:cs typeface="Archivo" pitchFamily="2" charset="77"/>
              </a:rPr>
              <a:t>Forurening</a:t>
            </a:r>
            <a:endParaRPr lang="da-DK" sz="1400" dirty="0">
              <a:cs typeface="Archivo" pitchFamily="2" charset="77"/>
            </a:endParaRPr>
          </a:p>
          <a:p>
            <a:pPr marL="342900" indent="-342900">
              <a:lnSpc>
                <a:spcPct val="100000"/>
              </a:lnSpc>
              <a:buFont typeface="+mj-lt"/>
              <a:buAutoNum type="arabicPeriod"/>
            </a:pPr>
            <a:r>
              <a:rPr lang="da-DK" sz="1400" i="0" strike="noStrike" dirty="0">
                <a:effectLst/>
                <a:cs typeface="Archivo" pitchFamily="2" charset="77"/>
              </a:rPr>
              <a:t>Vand- og havressourcer</a:t>
            </a:r>
          </a:p>
          <a:p>
            <a:pPr marL="342900" indent="-342900">
              <a:lnSpc>
                <a:spcPct val="100000"/>
              </a:lnSpc>
              <a:buFont typeface="+mj-lt"/>
              <a:buAutoNum type="arabicPeriod"/>
            </a:pPr>
            <a:r>
              <a:rPr lang="da-DK" sz="1400" i="0" strike="noStrike" dirty="0">
                <a:effectLst/>
                <a:cs typeface="Archivo" pitchFamily="2" charset="77"/>
              </a:rPr>
              <a:t>Biodiversitet og økosystemer</a:t>
            </a:r>
          </a:p>
          <a:p>
            <a:pPr marL="342900" indent="-342900">
              <a:lnSpc>
                <a:spcPct val="100000"/>
              </a:lnSpc>
              <a:buFont typeface="+mj-lt"/>
              <a:buAutoNum type="arabicPeriod"/>
            </a:pPr>
            <a:r>
              <a:rPr lang="da-DK" sz="1400" i="0" strike="noStrike" dirty="0">
                <a:effectLst/>
                <a:cs typeface="Archivo" pitchFamily="2" charset="77"/>
              </a:rPr>
              <a:t>Ressourceanvendelse og cirkulær økonomi</a:t>
            </a:r>
            <a:br>
              <a:rPr lang="da-DK" sz="1400" i="0" strike="noStrike" dirty="0">
                <a:effectLst/>
                <a:cs typeface="Archivo" pitchFamily="2" charset="77"/>
              </a:rPr>
            </a:br>
            <a:endParaRPr lang="da-DK" sz="1400" dirty="0">
              <a:solidFill>
                <a:srgbClr val="013738"/>
              </a:solidFill>
              <a:cs typeface="Archivo" pitchFamily="2" charset="77"/>
            </a:endParaRPr>
          </a:p>
          <a:p>
            <a:pPr>
              <a:lnSpc>
                <a:spcPct val="100000"/>
              </a:lnSpc>
            </a:pPr>
            <a:r>
              <a:rPr lang="da-DK" sz="1400" dirty="0">
                <a:solidFill>
                  <a:srgbClr val="013738"/>
                </a:solidFill>
                <a:cs typeface="Archivo" pitchFamily="2" charset="77"/>
              </a:rPr>
              <a:t>Hver af ovenstående standarder har en række områder under sig. Til højre ses eksempler på områder, hvor FM særligt kan have indflydelse.</a:t>
            </a:r>
            <a:endParaRPr lang="da-DK" sz="1400" i="0" strike="noStrike" dirty="0">
              <a:effectLst/>
              <a:cs typeface="Archivo" pitchFamily="2" charset="77"/>
            </a:endParaRPr>
          </a:p>
          <a:p>
            <a:pPr>
              <a:lnSpc>
                <a:spcPct val="150000"/>
              </a:lnSpc>
            </a:pPr>
            <a:r>
              <a:rPr lang="da-DK" sz="1400" dirty="0">
                <a:solidFill>
                  <a:srgbClr val="013738"/>
                </a:solidFill>
                <a:cs typeface="Archivo" pitchFamily="2" charset="77"/>
              </a:rPr>
              <a:t> </a:t>
            </a:r>
          </a:p>
          <a:p>
            <a:endParaRPr lang="da-DK" dirty="0"/>
          </a:p>
        </p:txBody>
      </p:sp>
      <p:sp>
        <p:nvSpPr>
          <p:cNvPr id="5" name="Afrundet rektangel 4">
            <a:extLst>
              <a:ext uri="{FF2B5EF4-FFF2-40B4-BE49-F238E27FC236}">
                <a16:creationId xmlns:a16="http://schemas.microsoft.com/office/drawing/2014/main" id="{9C738A30-925B-140A-25E8-D48BC041F635}"/>
              </a:ext>
            </a:extLst>
          </p:cNvPr>
          <p:cNvSpPr/>
          <p:nvPr/>
        </p:nvSpPr>
        <p:spPr>
          <a:xfrm>
            <a:off x="6347824" y="2160490"/>
            <a:ext cx="5290457" cy="3445169"/>
          </a:xfrm>
          <a:prstGeom prst="roundRect">
            <a:avLst>
              <a:gd name="adj" fmla="val 7011"/>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lnSpc>
                <a:spcPct val="150000"/>
              </a:lnSpc>
            </a:pPr>
            <a:r>
              <a:rPr lang="da-DK" sz="1600" b="1">
                <a:solidFill>
                  <a:schemeClr val="bg1"/>
                </a:solidFill>
                <a:cs typeface="Archivo" pitchFamily="2" charset="77"/>
              </a:rPr>
              <a:t>Eksempler på </a:t>
            </a:r>
            <a:r>
              <a:rPr lang="da-DK" sz="1600" b="1">
                <a:solidFill>
                  <a:srgbClr val="F8FBF8"/>
                </a:solidFill>
                <a:cs typeface="Archivo" pitchFamily="2" charset="77"/>
              </a:rPr>
              <a:t>områder</a:t>
            </a:r>
            <a:r>
              <a:rPr lang="da-DK" sz="1600" b="1">
                <a:solidFill>
                  <a:schemeClr val="bg1"/>
                </a:solidFill>
                <a:cs typeface="Archivo" pitchFamily="2" charset="77"/>
              </a:rPr>
              <a:t> relevante for FM</a:t>
            </a:r>
          </a:p>
        </p:txBody>
      </p:sp>
      <p:sp>
        <p:nvSpPr>
          <p:cNvPr id="6" name="Tekstfelt 5">
            <a:extLst>
              <a:ext uri="{FF2B5EF4-FFF2-40B4-BE49-F238E27FC236}">
                <a16:creationId xmlns:a16="http://schemas.microsoft.com/office/drawing/2014/main" id="{803B5FE2-10C2-4212-3F0D-0A18281C53B1}"/>
              </a:ext>
            </a:extLst>
          </p:cNvPr>
          <p:cNvSpPr txBox="1"/>
          <p:nvPr/>
        </p:nvSpPr>
        <p:spPr>
          <a:xfrm>
            <a:off x="8165025" y="3768473"/>
            <a:ext cx="3188776" cy="377796"/>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Tilpasning ift. klimaændringer</a:t>
            </a:r>
          </a:p>
        </p:txBody>
      </p:sp>
      <p:sp>
        <p:nvSpPr>
          <p:cNvPr id="7" name="Tekstfelt 6">
            <a:extLst>
              <a:ext uri="{FF2B5EF4-FFF2-40B4-BE49-F238E27FC236}">
                <a16:creationId xmlns:a16="http://schemas.microsoft.com/office/drawing/2014/main" id="{719B1F5D-30B3-3107-2471-F5B476650E9D}"/>
              </a:ext>
            </a:extLst>
          </p:cNvPr>
          <p:cNvSpPr txBox="1"/>
          <p:nvPr/>
        </p:nvSpPr>
        <p:spPr>
          <a:xfrm>
            <a:off x="7398664" y="2909962"/>
            <a:ext cx="3188776"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CO</a:t>
            </a:r>
            <a:r>
              <a:rPr lang="da-DK" sz="1400" baseline="-25000">
                <a:solidFill>
                  <a:srgbClr val="F8FBF8"/>
                </a:solidFill>
                <a:cs typeface="Archivo" pitchFamily="2" charset="77"/>
              </a:rPr>
              <a:t>2</a:t>
            </a:r>
            <a:r>
              <a:rPr lang="da-DK" sz="1400">
                <a:solidFill>
                  <a:srgbClr val="F8FBF8"/>
                </a:solidFill>
                <a:cs typeface="Archivo" pitchFamily="2" charset="77"/>
              </a:rPr>
              <a:t> – udledning </a:t>
            </a:r>
            <a:r>
              <a:rPr lang="da-DK" sz="1400" err="1">
                <a:solidFill>
                  <a:srgbClr val="F8FBF8"/>
                </a:solidFill>
                <a:cs typeface="Archivo" pitchFamily="2" charset="77"/>
              </a:rPr>
              <a:t>scope</a:t>
            </a:r>
            <a:r>
              <a:rPr lang="da-DK" sz="1400">
                <a:solidFill>
                  <a:srgbClr val="F8FBF8"/>
                </a:solidFill>
                <a:cs typeface="Archivo" pitchFamily="2" charset="77"/>
              </a:rPr>
              <a:t> 1, 2 og 3</a:t>
            </a:r>
          </a:p>
        </p:txBody>
      </p:sp>
      <p:sp>
        <p:nvSpPr>
          <p:cNvPr id="8" name="Tekstfelt 7">
            <a:extLst>
              <a:ext uri="{FF2B5EF4-FFF2-40B4-BE49-F238E27FC236}">
                <a16:creationId xmlns:a16="http://schemas.microsoft.com/office/drawing/2014/main" id="{205DDE19-002A-6A8F-C9EB-8968A546E579}"/>
              </a:ext>
            </a:extLst>
          </p:cNvPr>
          <p:cNvSpPr txBox="1"/>
          <p:nvPr/>
        </p:nvSpPr>
        <p:spPr>
          <a:xfrm>
            <a:off x="8906946" y="4367517"/>
            <a:ext cx="2015403"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Energiforbrug</a:t>
            </a:r>
          </a:p>
        </p:txBody>
      </p:sp>
      <p:sp>
        <p:nvSpPr>
          <p:cNvPr id="9" name="Tekstfelt 8">
            <a:extLst>
              <a:ext uri="{FF2B5EF4-FFF2-40B4-BE49-F238E27FC236}">
                <a16:creationId xmlns:a16="http://schemas.microsoft.com/office/drawing/2014/main" id="{81503609-70E5-0951-03B1-E6B3FCDD1ACF}"/>
              </a:ext>
            </a:extLst>
          </p:cNvPr>
          <p:cNvSpPr txBox="1"/>
          <p:nvPr/>
        </p:nvSpPr>
        <p:spPr>
          <a:xfrm>
            <a:off x="10218979" y="3242078"/>
            <a:ext cx="2015403" cy="699487"/>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Vandforbrug</a:t>
            </a:r>
          </a:p>
          <a:p>
            <a:pPr>
              <a:lnSpc>
                <a:spcPct val="150000"/>
              </a:lnSpc>
            </a:pPr>
            <a:endParaRPr lang="da-DK" sz="1400">
              <a:solidFill>
                <a:schemeClr val="bg2"/>
              </a:solidFill>
              <a:cs typeface="Archivo" pitchFamily="2" charset="77"/>
            </a:endParaRPr>
          </a:p>
        </p:txBody>
      </p:sp>
      <p:sp>
        <p:nvSpPr>
          <p:cNvPr id="10" name="Tekstfelt 9">
            <a:extLst>
              <a:ext uri="{FF2B5EF4-FFF2-40B4-BE49-F238E27FC236}">
                <a16:creationId xmlns:a16="http://schemas.microsoft.com/office/drawing/2014/main" id="{1CDD4F67-B73B-FB61-4D4B-F5229B189498}"/>
              </a:ext>
            </a:extLst>
          </p:cNvPr>
          <p:cNvSpPr txBox="1"/>
          <p:nvPr/>
        </p:nvSpPr>
        <p:spPr>
          <a:xfrm>
            <a:off x="9430942" y="4825308"/>
            <a:ext cx="1922860"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Cirkulær økonomi</a:t>
            </a:r>
          </a:p>
        </p:txBody>
      </p:sp>
      <p:sp>
        <p:nvSpPr>
          <p:cNvPr id="11" name="Tekstfelt 10">
            <a:extLst>
              <a:ext uri="{FF2B5EF4-FFF2-40B4-BE49-F238E27FC236}">
                <a16:creationId xmlns:a16="http://schemas.microsoft.com/office/drawing/2014/main" id="{9CDD0279-3868-CA49-9DCC-2815818B6D77}"/>
              </a:ext>
            </a:extLst>
          </p:cNvPr>
          <p:cNvSpPr txBox="1"/>
          <p:nvPr/>
        </p:nvSpPr>
        <p:spPr>
          <a:xfrm>
            <a:off x="6822711" y="3352702"/>
            <a:ext cx="1749327"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Ressourceforbrug</a:t>
            </a:r>
          </a:p>
        </p:txBody>
      </p:sp>
      <p:sp>
        <p:nvSpPr>
          <p:cNvPr id="12" name="Tekstfelt 11">
            <a:extLst>
              <a:ext uri="{FF2B5EF4-FFF2-40B4-BE49-F238E27FC236}">
                <a16:creationId xmlns:a16="http://schemas.microsoft.com/office/drawing/2014/main" id="{649634C8-D54C-C576-7C7C-CB28A6514400}"/>
              </a:ext>
            </a:extLst>
          </p:cNvPr>
          <p:cNvSpPr txBox="1"/>
          <p:nvPr/>
        </p:nvSpPr>
        <p:spPr>
          <a:xfrm>
            <a:off x="6513900" y="5031750"/>
            <a:ext cx="2826440"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Indvirkning på biodiversitet </a:t>
            </a:r>
          </a:p>
        </p:txBody>
      </p:sp>
      <p:sp>
        <p:nvSpPr>
          <p:cNvPr id="13" name="Tekstfelt 12">
            <a:extLst>
              <a:ext uri="{FF2B5EF4-FFF2-40B4-BE49-F238E27FC236}">
                <a16:creationId xmlns:a16="http://schemas.microsoft.com/office/drawing/2014/main" id="{6229F64D-FF47-9FBC-F95D-9ADA32BB4466}"/>
              </a:ext>
            </a:extLst>
          </p:cNvPr>
          <p:cNvSpPr txBox="1"/>
          <p:nvPr/>
        </p:nvSpPr>
        <p:spPr>
          <a:xfrm>
            <a:off x="6639638" y="3947385"/>
            <a:ext cx="1749327" cy="699487"/>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Affald</a:t>
            </a:r>
          </a:p>
          <a:p>
            <a:pPr>
              <a:lnSpc>
                <a:spcPct val="150000"/>
              </a:lnSpc>
            </a:pPr>
            <a:endParaRPr lang="da-DK" sz="1400">
              <a:solidFill>
                <a:schemeClr val="bg2"/>
              </a:solidFill>
              <a:cs typeface="Archivo" pitchFamily="2" charset="77"/>
            </a:endParaRPr>
          </a:p>
        </p:txBody>
      </p:sp>
      <p:sp>
        <p:nvSpPr>
          <p:cNvPr id="14" name="Tekstfelt 13">
            <a:extLst>
              <a:ext uri="{FF2B5EF4-FFF2-40B4-BE49-F238E27FC236}">
                <a16:creationId xmlns:a16="http://schemas.microsoft.com/office/drawing/2014/main" id="{D5FB1956-BD7A-FF26-D578-549360FD0070}"/>
              </a:ext>
            </a:extLst>
          </p:cNvPr>
          <p:cNvSpPr txBox="1"/>
          <p:nvPr/>
        </p:nvSpPr>
        <p:spPr>
          <a:xfrm>
            <a:off x="6827851" y="4367517"/>
            <a:ext cx="2015403" cy="699487"/>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Madspild</a:t>
            </a:r>
          </a:p>
          <a:p>
            <a:pPr>
              <a:lnSpc>
                <a:spcPct val="150000"/>
              </a:lnSpc>
            </a:pPr>
            <a:endParaRPr lang="da-DK" sz="1400">
              <a:solidFill>
                <a:schemeClr val="bg2"/>
              </a:solidFill>
              <a:cs typeface="Archivo" pitchFamily="2" charset="77"/>
            </a:endParaRPr>
          </a:p>
        </p:txBody>
      </p:sp>
    </p:spTree>
    <p:extLst>
      <p:ext uri="{BB962C8B-B14F-4D97-AF65-F5344CB8AC3E}">
        <p14:creationId xmlns:p14="http://schemas.microsoft.com/office/powerpoint/2010/main" val="3947474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9B031BD-46CB-4647-8667-8665DABA2E29}"/>
              </a:ext>
            </a:extLst>
          </p:cNvPr>
          <p:cNvSpPr>
            <a:spLocks noGrp="1"/>
          </p:cNvSpPr>
          <p:nvPr>
            <p:ph type="body" sz="half" idx="14"/>
          </p:nvPr>
        </p:nvSpPr>
        <p:spPr/>
        <p:txBody>
          <a:bodyPr/>
          <a:lstStyle/>
          <a:p>
            <a:r>
              <a:rPr lang="da-DK" sz="1000" dirty="0">
                <a:solidFill>
                  <a:srgbClr val="013738"/>
                </a:solidFill>
                <a:cs typeface="Archivo Light" pitchFamily="2" charset="77"/>
                <a:hlinkClick r:id="rId2"/>
              </a:rPr>
              <a:t>(Erhvervsstyrelsen, 2025c)</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6AD59C8F-1B35-CB08-1E97-A5F0E0F73200}"/>
              </a:ext>
            </a:extLst>
          </p:cNvPr>
          <p:cNvSpPr>
            <a:spLocks noGrp="1"/>
          </p:cNvSpPr>
          <p:nvPr>
            <p:ph type="body" sz="quarter" idx="10"/>
          </p:nvPr>
        </p:nvSpPr>
        <p:spPr/>
        <p:txBody>
          <a:bodyPr/>
          <a:lstStyle/>
          <a:p>
            <a:r>
              <a:rPr lang="da-DK" sz="4400" dirty="0">
                <a:solidFill>
                  <a:srgbClr val="013738"/>
                </a:solidFill>
                <a:cs typeface="Archivo Medium" pitchFamily="2" charset="77"/>
              </a:rPr>
              <a:t>Social </a:t>
            </a:r>
            <a:br>
              <a:rPr lang="da-DK" sz="4400" dirty="0">
                <a:solidFill>
                  <a:srgbClr val="013738"/>
                </a:solidFill>
                <a:cs typeface="Archivo" pitchFamily="2" charset="77"/>
              </a:rPr>
            </a:br>
            <a:r>
              <a:rPr lang="da-DK" sz="1500" dirty="0">
                <a:solidFill>
                  <a:srgbClr val="7AB77F"/>
                </a:solidFill>
                <a:cs typeface="Archivo" pitchFamily="2" charset="77"/>
              </a:rPr>
              <a:t>Sociale forhold</a:t>
            </a:r>
          </a:p>
        </p:txBody>
      </p:sp>
      <p:sp>
        <p:nvSpPr>
          <p:cNvPr id="4" name="Pladsholder til tekst 3">
            <a:extLst>
              <a:ext uri="{FF2B5EF4-FFF2-40B4-BE49-F238E27FC236}">
                <a16:creationId xmlns:a16="http://schemas.microsoft.com/office/drawing/2014/main" id="{7C694443-3712-4A91-E692-59ED78E7A5E4}"/>
              </a:ext>
            </a:extLst>
          </p:cNvPr>
          <p:cNvSpPr>
            <a:spLocks noGrp="1"/>
          </p:cNvSpPr>
          <p:nvPr>
            <p:ph type="body" sz="half" idx="15"/>
          </p:nvPr>
        </p:nvSpPr>
        <p:spPr>
          <a:xfrm>
            <a:off x="838199" y="2419044"/>
            <a:ext cx="4913524" cy="4003241"/>
          </a:xfrm>
        </p:spPr>
        <p:txBody>
          <a:bodyPr/>
          <a:lstStyle/>
          <a:p>
            <a:pPr>
              <a:lnSpc>
                <a:spcPct val="100000"/>
              </a:lnSpc>
            </a:pPr>
            <a:r>
              <a:rPr lang="da-DK" sz="1400" b="1" dirty="0">
                <a:solidFill>
                  <a:srgbClr val="013738"/>
                </a:solidFill>
                <a:cs typeface="Archivo" pitchFamily="2" charset="77"/>
              </a:rPr>
              <a:t>I EU-direktivet CSRD peges der på følgende emner (disse kaldes standarder) inden for Social:</a:t>
            </a:r>
          </a:p>
          <a:p>
            <a:pPr marL="342900" indent="-342900">
              <a:lnSpc>
                <a:spcPct val="100000"/>
              </a:lnSpc>
              <a:buFont typeface="+mj-lt"/>
              <a:buAutoNum type="arabicPeriod"/>
            </a:pPr>
            <a:r>
              <a:rPr lang="da-DK" sz="1400" i="0" strike="noStrike" dirty="0">
                <a:effectLst/>
                <a:cs typeface="Archivo" pitchFamily="2" charset="77"/>
              </a:rPr>
              <a:t>Egen arbejdsstyrke </a:t>
            </a:r>
          </a:p>
          <a:p>
            <a:pPr marL="342900" indent="-342900">
              <a:lnSpc>
                <a:spcPct val="100000"/>
              </a:lnSpc>
              <a:buFont typeface="+mj-lt"/>
              <a:buAutoNum type="arabicPeriod"/>
            </a:pPr>
            <a:r>
              <a:rPr lang="da-DK" sz="1400" i="0" strike="noStrike" dirty="0">
                <a:effectLst/>
                <a:cs typeface="Archivo" pitchFamily="2" charset="77"/>
              </a:rPr>
              <a:t>Arbejdstagere i værdikæden</a:t>
            </a:r>
          </a:p>
          <a:p>
            <a:pPr marL="342900" indent="-342900">
              <a:lnSpc>
                <a:spcPct val="100000"/>
              </a:lnSpc>
              <a:buFont typeface="+mj-lt"/>
              <a:buAutoNum type="arabicPeriod"/>
            </a:pPr>
            <a:r>
              <a:rPr lang="da-DK" sz="1400" i="0" strike="noStrike" dirty="0">
                <a:effectLst/>
                <a:cs typeface="Archivo" pitchFamily="2" charset="77"/>
              </a:rPr>
              <a:t>Berørte samfund</a:t>
            </a:r>
          </a:p>
          <a:p>
            <a:pPr marL="342900" indent="-342900">
              <a:lnSpc>
                <a:spcPct val="100000"/>
              </a:lnSpc>
              <a:buFont typeface="+mj-lt"/>
              <a:buAutoNum type="arabicPeriod"/>
            </a:pPr>
            <a:r>
              <a:rPr lang="da-DK" sz="1400" i="0" strike="noStrike" dirty="0">
                <a:effectLst/>
                <a:cs typeface="Archivo" pitchFamily="2" charset="77"/>
              </a:rPr>
              <a:t>Forbrugere og slutbrugere</a:t>
            </a:r>
            <a:br>
              <a:rPr lang="da-DK" sz="1400" i="0" strike="noStrike" dirty="0">
                <a:effectLst/>
                <a:cs typeface="Archivo" pitchFamily="2" charset="77"/>
              </a:rPr>
            </a:br>
            <a:endParaRPr lang="da-DK" sz="1400" dirty="0">
              <a:solidFill>
                <a:srgbClr val="013738"/>
              </a:solidFill>
              <a:cs typeface="Archivo" pitchFamily="2" charset="77"/>
            </a:endParaRPr>
          </a:p>
          <a:p>
            <a:pPr>
              <a:lnSpc>
                <a:spcPct val="100000"/>
              </a:lnSpc>
            </a:pPr>
            <a:r>
              <a:rPr lang="da-DK" sz="1400" dirty="0">
                <a:solidFill>
                  <a:srgbClr val="013738"/>
                </a:solidFill>
                <a:cs typeface="Archivo" pitchFamily="2" charset="77"/>
              </a:rPr>
              <a:t>Hver af ovenstående standarder har en række områder under sig. Til højre ses eksempler på områder, hvor FM særligt kan have indflydelse.</a:t>
            </a:r>
          </a:p>
        </p:txBody>
      </p:sp>
      <p:sp>
        <p:nvSpPr>
          <p:cNvPr id="5" name="Afrundet rektangel 4">
            <a:extLst>
              <a:ext uri="{FF2B5EF4-FFF2-40B4-BE49-F238E27FC236}">
                <a16:creationId xmlns:a16="http://schemas.microsoft.com/office/drawing/2014/main" id="{9C738A30-925B-140A-25E8-D48BC041F635}"/>
              </a:ext>
            </a:extLst>
          </p:cNvPr>
          <p:cNvSpPr/>
          <p:nvPr/>
        </p:nvSpPr>
        <p:spPr>
          <a:xfrm>
            <a:off x="6347824" y="2160490"/>
            <a:ext cx="5290457" cy="3445169"/>
          </a:xfrm>
          <a:prstGeom prst="roundRect">
            <a:avLst>
              <a:gd name="adj" fmla="val 7011"/>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lnSpc>
                <a:spcPct val="150000"/>
              </a:lnSpc>
            </a:pPr>
            <a:r>
              <a:rPr lang="da-DK" sz="1600" b="1">
                <a:solidFill>
                  <a:srgbClr val="F8FBF8"/>
                </a:solidFill>
                <a:cs typeface="Archivo" pitchFamily="2" charset="77"/>
              </a:rPr>
              <a:t>Eksempler på områder relevante for FM</a:t>
            </a:r>
          </a:p>
        </p:txBody>
      </p:sp>
      <p:sp>
        <p:nvSpPr>
          <p:cNvPr id="22" name="Tekstfelt 21">
            <a:extLst>
              <a:ext uri="{FF2B5EF4-FFF2-40B4-BE49-F238E27FC236}">
                <a16:creationId xmlns:a16="http://schemas.microsoft.com/office/drawing/2014/main" id="{64F448EE-631A-6B19-A52A-C47BEB66D707}"/>
              </a:ext>
            </a:extLst>
          </p:cNvPr>
          <p:cNvSpPr txBox="1"/>
          <p:nvPr/>
        </p:nvSpPr>
        <p:spPr>
          <a:xfrm>
            <a:off x="7785847" y="4502479"/>
            <a:ext cx="3723486" cy="697692"/>
          </a:xfrm>
          <a:prstGeom prst="rect">
            <a:avLst/>
          </a:prstGeom>
          <a:noFill/>
        </p:spPr>
        <p:txBody>
          <a:bodyPr wrap="square" rtlCol="0">
            <a:spAutoFit/>
          </a:bodyPr>
          <a:lstStyle/>
          <a:p>
            <a:pPr>
              <a:lnSpc>
                <a:spcPct val="150000"/>
              </a:lnSpc>
            </a:pPr>
            <a:r>
              <a:rPr lang="da-DK" sz="1400" dirty="0">
                <a:solidFill>
                  <a:srgbClr val="F8FBF8"/>
                </a:solidFill>
                <a:cs typeface="Archivo" pitchFamily="2" charset="77"/>
              </a:rPr>
              <a:t>Inklusion af personer med handikap</a:t>
            </a:r>
          </a:p>
          <a:p>
            <a:pPr>
              <a:lnSpc>
                <a:spcPct val="150000"/>
              </a:lnSpc>
            </a:pPr>
            <a:endParaRPr lang="da-DK" sz="1400" dirty="0">
              <a:solidFill>
                <a:schemeClr val="bg2"/>
              </a:solidFill>
              <a:cs typeface="Archivo" pitchFamily="2" charset="77"/>
            </a:endParaRPr>
          </a:p>
        </p:txBody>
      </p:sp>
      <p:sp>
        <p:nvSpPr>
          <p:cNvPr id="23" name="Tekstfelt 22">
            <a:extLst>
              <a:ext uri="{FF2B5EF4-FFF2-40B4-BE49-F238E27FC236}">
                <a16:creationId xmlns:a16="http://schemas.microsoft.com/office/drawing/2014/main" id="{E5C5B874-427E-F8DC-F28B-E5447330AC07}"/>
              </a:ext>
            </a:extLst>
          </p:cNvPr>
          <p:cNvSpPr txBox="1"/>
          <p:nvPr/>
        </p:nvSpPr>
        <p:spPr>
          <a:xfrm>
            <a:off x="10147428" y="3379881"/>
            <a:ext cx="1414653"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Arbejdstid </a:t>
            </a:r>
          </a:p>
        </p:txBody>
      </p:sp>
      <p:sp>
        <p:nvSpPr>
          <p:cNvPr id="24" name="Tekstfelt 23">
            <a:extLst>
              <a:ext uri="{FF2B5EF4-FFF2-40B4-BE49-F238E27FC236}">
                <a16:creationId xmlns:a16="http://schemas.microsoft.com/office/drawing/2014/main" id="{0C19F294-456C-9780-9294-C31F69F1567A}"/>
              </a:ext>
            </a:extLst>
          </p:cNvPr>
          <p:cNvSpPr txBox="1"/>
          <p:nvPr/>
        </p:nvSpPr>
        <p:spPr>
          <a:xfrm>
            <a:off x="8734830" y="2846241"/>
            <a:ext cx="2903451" cy="374526"/>
          </a:xfrm>
          <a:prstGeom prst="rect">
            <a:avLst/>
          </a:prstGeom>
          <a:noFill/>
        </p:spPr>
        <p:txBody>
          <a:bodyPr wrap="square" rtlCol="0">
            <a:spAutoFit/>
          </a:bodyPr>
          <a:lstStyle/>
          <a:p>
            <a:pPr>
              <a:lnSpc>
                <a:spcPct val="150000"/>
              </a:lnSpc>
            </a:pPr>
            <a:r>
              <a:rPr lang="da-DK" sz="1400" dirty="0">
                <a:solidFill>
                  <a:srgbClr val="F8FBF8"/>
                </a:solidFill>
                <a:cs typeface="Archivo" pitchFamily="2" charset="77"/>
              </a:rPr>
              <a:t>Sikkerhed på arbejdspladsen</a:t>
            </a:r>
          </a:p>
        </p:txBody>
      </p:sp>
      <p:sp>
        <p:nvSpPr>
          <p:cNvPr id="25" name="Tekstfelt 24">
            <a:extLst>
              <a:ext uri="{FF2B5EF4-FFF2-40B4-BE49-F238E27FC236}">
                <a16:creationId xmlns:a16="http://schemas.microsoft.com/office/drawing/2014/main" id="{766084E8-01D7-2EB9-6149-4621A5E02452}"/>
              </a:ext>
            </a:extLst>
          </p:cNvPr>
          <p:cNvSpPr txBox="1"/>
          <p:nvPr/>
        </p:nvSpPr>
        <p:spPr>
          <a:xfrm>
            <a:off x="7422777" y="5013806"/>
            <a:ext cx="3294718" cy="376321"/>
          </a:xfrm>
          <a:prstGeom prst="rect">
            <a:avLst/>
          </a:prstGeom>
          <a:noFill/>
        </p:spPr>
        <p:txBody>
          <a:bodyPr wrap="square" rtlCol="0">
            <a:spAutoFit/>
          </a:bodyPr>
          <a:lstStyle/>
          <a:p>
            <a:pPr>
              <a:lnSpc>
                <a:spcPct val="150000"/>
              </a:lnSpc>
            </a:pPr>
            <a:r>
              <a:rPr lang="da-DK" sz="1400" dirty="0">
                <a:solidFill>
                  <a:srgbClr val="F8FBF8"/>
                </a:solidFill>
                <a:cs typeface="Archivo" pitchFamily="2" charset="77"/>
              </a:rPr>
              <a:t>Mangfoldighed</a:t>
            </a:r>
          </a:p>
        </p:txBody>
      </p:sp>
      <p:sp>
        <p:nvSpPr>
          <p:cNvPr id="26" name="Tekstfelt 25">
            <a:extLst>
              <a:ext uri="{FF2B5EF4-FFF2-40B4-BE49-F238E27FC236}">
                <a16:creationId xmlns:a16="http://schemas.microsoft.com/office/drawing/2014/main" id="{7E38D0A7-C6B0-4845-3A27-6AD875B04D2F}"/>
              </a:ext>
            </a:extLst>
          </p:cNvPr>
          <p:cNvSpPr txBox="1"/>
          <p:nvPr/>
        </p:nvSpPr>
        <p:spPr>
          <a:xfrm>
            <a:off x="6706660" y="3033504"/>
            <a:ext cx="1318403"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Ligestilling</a:t>
            </a:r>
          </a:p>
        </p:txBody>
      </p:sp>
      <p:sp>
        <p:nvSpPr>
          <p:cNvPr id="28" name="Tekstfelt 27">
            <a:extLst>
              <a:ext uri="{FF2B5EF4-FFF2-40B4-BE49-F238E27FC236}">
                <a16:creationId xmlns:a16="http://schemas.microsoft.com/office/drawing/2014/main" id="{5F4722CC-A6CC-5943-B15B-FFB01450BB8D}"/>
              </a:ext>
            </a:extLst>
          </p:cNvPr>
          <p:cNvSpPr txBox="1"/>
          <p:nvPr/>
        </p:nvSpPr>
        <p:spPr>
          <a:xfrm>
            <a:off x="6706660" y="3819861"/>
            <a:ext cx="4010834"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Uddannelse og kompetenceudvikling </a:t>
            </a:r>
          </a:p>
        </p:txBody>
      </p:sp>
    </p:spTree>
    <p:extLst>
      <p:ext uri="{BB962C8B-B14F-4D97-AF65-F5344CB8AC3E}">
        <p14:creationId xmlns:p14="http://schemas.microsoft.com/office/powerpoint/2010/main" val="3142972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9B031BD-46CB-4647-8667-8665DABA2E29}"/>
              </a:ext>
            </a:extLst>
          </p:cNvPr>
          <p:cNvSpPr>
            <a:spLocks noGrp="1"/>
          </p:cNvSpPr>
          <p:nvPr>
            <p:ph type="body" sz="half" idx="14"/>
          </p:nvPr>
        </p:nvSpPr>
        <p:spPr/>
        <p:txBody>
          <a:bodyPr/>
          <a:lstStyle/>
          <a:p>
            <a:r>
              <a:rPr lang="da-DK" sz="1000" dirty="0">
                <a:solidFill>
                  <a:srgbClr val="013738"/>
                </a:solidFill>
                <a:cs typeface="Archivo Light" pitchFamily="2" charset="77"/>
                <a:hlinkClick r:id="rId2"/>
              </a:rPr>
              <a:t>(Erhvervsstyrelsen, 2025c)</a:t>
            </a:r>
            <a:endParaRPr lang="da-DK" sz="1000" dirty="0">
              <a:solidFill>
                <a:srgbClr val="013738"/>
              </a:solidFill>
              <a:cs typeface="Archivo Light" pitchFamily="2" charset="77"/>
            </a:endParaRPr>
          </a:p>
        </p:txBody>
      </p:sp>
      <p:sp>
        <p:nvSpPr>
          <p:cNvPr id="4" name="Pladsholder til tekst 3">
            <a:extLst>
              <a:ext uri="{FF2B5EF4-FFF2-40B4-BE49-F238E27FC236}">
                <a16:creationId xmlns:a16="http://schemas.microsoft.com/office/drawing/2014/main" id="{7C694443-3712-4A91-E692-59ED78E7A5E4}"/>
              </a:ext>
            </a:extLst>
          </p:cNvPr>
          <p:cNvSpPr>
            <a:spLocks noGrp="1"/>
          </p:cNvSpPr>
          <p:nvPr>
            <p:ph type="body" sz="half" idx="15"/>
          </p:nvPr>
        </p:nvSpPr>
        <p:spPr>
          <a:xfrm>
            <a:off x="838199" y="2570666"/>
            <a:ext cx="4913524" cy="4003241"/>
          </a:xfrm>
        </p:spPr>
        <p:txBody>
          <a:bodyPr/>
          <a:lstStyle/>
          <a:p>
            <a:pPr>
              <a:lnSpc>
                <a:spcPct val="100000"/>
              </a:lnSpc>
            </a:pPr>
            <a:r>
              <a:rPr lang="da-DK" sz="1400" b="1" dirty="0">
                <a:solidFill>
                  <a:srgbClr val="013738"/>
                </a:solidFill>
                <a:cs typeface="Archivo" pitchFamily="2" charset="77"/>
              </a:rPr>
              <a:t>I EU-direktivet CSRD peges der på et emne (kaldet standard) inden for Governance:</a:t>
            </a:r>
          </a:p>
          <a:p>
            <a:pPr marL="342900" indent="-342900">
              <a:lnSpc>
                <a:spcPct val="100000"/>
              </a:lnSpc>
              <a:buFont typeface="+mj-lt"/>
              <a:buAutoNum type="arabicPeriod"/>
            </a:pPr>
            <a:r>
              <a:rPr lang="da-DK" sz="1400" i="0" strike="noStrike" dirty="0">
                <a:effectLst/>
                <a:cs typeface="Archivo" pitchFamily="2" charset="77"/>
              </a:rPr>
              <a:t>Virksomhedsadfærd</a:t>
            </a:r>
            <a:br>
              <a:rPr lang="da-DK" sz="1400" i="0" strike="noStrike" dirty="0">
                <a:effectLst/>
                <a:cs typeface="Archivo" pitchFamily="2" charset="77"/>
              </a:rPr>
            </a:br>
            <a:endParaRPr lang="da-DK" sz="1400" dirty="0">
              <a:solidFill>
                <a:srgbClr val="013738"/>
              </a:solidFill>
              <a:cs typeface="Archivo" pitchFamily="2" charset="77"/>
            </a:endParaRPr>
          </a:p>
          <a:p>
            <a:pPr>
              <a:lnSpc>
                <a:spcPct val="100000"/>
              </a:lnSpc>
            </a:pPr>
            <a:r>
              <a:rPr lang="da-DK" sz="1400" dirty="0">
                <a:solidFill>
                  <a:srgbClr val="013738"/>
                </a:solidFill>
                <a:cs typeface="Archivo" pitchFamily="2" charset="77"/>
              </a:rPr>
              <a:t>Den ovenstående standard har en række områder under sig. Til højre ses eksempler på områder, hvor FM særligt kan have indflydelse.</a:t>
            </a:r>
          </a:p>
          <a:p>
            <a:pPr>
              <a:lnSpc>
                <a:spcPct val="100000"/>
              </a:lnSpc>
            </a:pPr>
            <a:endParaRPr lang="da-DK" sz="1400" dirty="0">
              <a:solidFill>
                <a:srgbClr val="013738"/>
              </a:solidFill>
              <a:cs typeface="Archivo" pitchFamily="2" charset="77"/>
            </a:endParaRPr>
          </a:p>
        </p:txBody>
      </p:sp>
      <p:sp>
        <p:nvSpPr>
          <p:cNvPr id="5" name="Afrundet rektangel 4">
            <a:extLst>
              <a:ext uri="{FF2B5EF4-FFF2-40B4-BE49-F238E27FC236}">
                <a16:creationId xmlns:a16="http://schemas.microsoft.com/office/drawing/2014/main" id="{9C738A30-925B-140A-25E8-D48BC041F635}"/>
              </a:ext>
            </a:extLst>
          </p:cNvPr>
          <p:cNvSpPr/>
          <p:nvPr/>
        </p:nvSpPr>
        <p:spPr>
          <a:xfrm>
            <a:off x="6347824" y="2160490"/>
            <a:ext cx="5290457" cy="3445169"/>
          </a:xfrm>
          <a:prstGeom prst="roundRect">
            <a:avLst>
              <a:gd name="adj" fmla="val 7011"/>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lnSpc>
                <a:spcPct val="150000"/>
              </a:lnSpc>
            </a:pPr>
            <a:r>
              <a:rPr lang="da-DK" sz="1600" b="1">
                <a:solidFill>
                  <a:srgbClr val="F8FBF8"/>
                </a:solidFill>
                <a:cs typeface="Archivo" pitchFamily="2" charset="77"/>
              </a:rPr>
              <a:t>Eksempler på områder relevante for FM</a:t>
            </a:r>
          </a:p>
        </p:txBody>
      </p:sp>
      <p:sp>
        <p:nvSpPr>
          <p:cNvPr id="18" name="Pladsholder til tekst 2">
            <a:extLst>
              <a:ext uri="{FF2B5EF4-FFF2-40B4-BE49-F238E27FC236}">
                <a16:creationId xmlns:a16="http://schemas.microsoft.com/office/drawing/2014/main" id="{E8E8C9B7-2679-274A-DBE1-EAFD4A51EF89}"/>
              </a:ext>
            </a:extLst>
          </p:cNvPr>
          <p:cNvSpPr>
            <a:spLocks noGrp="1"/>
          </p:cNvSpPr>
          <p:nvPr>
            <p:ph type="body" sz="quarter" idx="10"/>
          </p:nvPr>
        </p:nvSpPr>
        <p:spPr>
          <a:xfrm>
            <a:off x="838199" y="1074738"/>
            <a:ext cx="10723882" cy="838200"/>
          </a:xfrm>
        </p:spPr>
        <p:txBody>
          <a:bodyPr/>
          <a:lstStyle/>
          <a:p>
            <a:r>
              <a:rPr lang="da-DK" sz="4400" dirty="0">
                <a:solidFill>
                  <a:srgbClr val="013738"/>
                </a:solidFill>
                <a:cs typeface="Archivo Medium" pitchFamily="2" charset="77"/>
              </a:rPr>
              <a:t>Governance</a:t>
            </a:r>
            <a:r>
              <a:rPr lang="da-DK" sz="4400" dirty="0">
                <a:solidFill>
                  <a:srgbClr val="013738"/>
                </a:solidFill>
                <a:cs typeface="Archivo" pitchFamily="2" charset="77"/>
              </a:rPr>
              <a:t> </a:t>
            </a:r>
            <a:br>
              <a:rPr lang="da-DK" sz="4400" dirty="0">
                <a:solidFill>
                  <a:srgbClr val="013738"/>
                </a:solidFill>
                <a:cs typeface="Archivo" pitchFamily="2" charset="77"/>
              </a:rPr>
            </a:br>
            <a:r>
              <a:rPr lang="da-DK" sz="1500" dirty="0">
                <a:solidFill>
                  <a:srgbClr val="7AB77F"/>
                </a:solidFill>
                <a:cs typeface="Archivo" pitchFamily="2" charset="77"/>
              </a:rPr>
              <a:t>Ledelsesmæssige forhold</a:t>
            </a:r>
          </a:p>
        </p:txBody>
      </p:sp>
      <p:sp>
        <p:nvSpPr>
          <p:cNvPr id="19" name="Tekstfelt 18">
            <a:extLst>
              <a:ext uri="{FF2B5EF4-FFF2-40B4-BE49-F238E27FC236}">
                <a16:creationId xmlns:a16="http://schemas.microsoft.com/office/drawing/2014/main" id="{18A0CB13-42FD-F2D5-E814-98BDA6C1D372}"/>
              </a:ext>
            </a:extLst>
          </p:cNvPr>
          <p:cNvSpPr txBox="1"/>
          <p:nvPr/>
        </p:nvSpPr>
        <p:spPr>
          <a:xfrm>
            <a:off x="7175994" y="2932942"/>
            <a:ext cx="3634115"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Beskyttelse af whistleblowere </a:t>
            </a:r>
          </a:p>
        </p:txBody>
      </p:sp>
      <p:sp>
        <p:nvSpPr>
          <p:cNvPr id="20" name="Tekstfelt 19">
            <a:extLst>
              <a:ext uri="{FF2B5EF4-FFF2-40B4-BE49-F238E27FC236}">
                <a16:creationId xmlns:a16="http://schemas.microsoft.com/office/drawing/2014/main" id="{6A9285D1-3321-9A65-02E6-3C4EB6EAB2B9}"/>
              </a:ext>
            </a:extLst>
          </p:cNvPr>
          <p:cNvSpPr txBox="1"/>
          <p:nvPr/>
        </p:nvSpPr>
        <p:spPr>
          <a:xfrm>
            <a:off x="9857689" y="3509369"/>
            <a:ext cx="1496112"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Kultur</a:t>
            </a:r>
          </a:p>
        </p:txBody>
      </p:sp>
      <p:sp>
        <p:nvSpPr>
          <p:cNvPr id="21" name="Tekstfelt 20">
            <a:extLst>
              <a:ext uri="{FF2B5EF4-FFF2-40B4-BE49-F238E27FC236}">
                <a16:creationId xmlns:a16="http://schemas.microsoft.com/office/drawing/2014/main" id="{DC8EE424-5964-0689-B937-DB6F2AB1C444}"/>
              </a:ext>
            </a:extLst>
          </p:cNvPr>
          <p:cNvSpPr txBox="1"/>
          <p:nvPr/>
        </p:nvSpPr>
        <p:spPr>
          <a:xfrm>
            <a:off x="6824651" y="3928271"/>
            <a:ext cx="2975416" cy="376321"/>
          </a:xfrm>
          <a:prstGeom prst="rect">
            <a:avLst/>
          </a:prstGeom>
          <a:noFill/>
        </p:spPr>
        <p:txBody>
          <a:bodyPr wrap="square" rtlCol="0">
            <a:spAutoFit/>
          </a:bodyPr>
          <a:lstStyle/>
          <a:p>
            <a:pPr>
              <a:lnSpc>
                <a:spcPct val="150000"/>
              </a:lnSpc>
            </a:pPr>
            <a:r>
              <a:rPr lang="da-DK" sz="1400">
                <a:solidFill>
                  <a:srgbClr val="F8FBF8"/>
                </a:solidFill>
                <a:cs typeface="Archivo" pitchFamily="2" charset="77"/>
              </a:rPr>
              <a:t>Forebyggelse af korruption</a:t>
            </a:r>
          </a:p>
        </p:txBody>
      </p:sp>
      <p:sp>
        <p:nvSpPr>
          <p:cNvPr id="22" name="Tekstfelt 21">
            <a:extLst>
              <a:ext uri="{FF2B5EF4-FFF2-40B4-BE49-F238E27FC236}">
                <a16:creationId xmlns:a16="http://schemas.microsoft.com/office/drawing/2014/main" id="{74A4BC1D-1D88-F69D-0301-C8F86211F272}"/>
              </a:ext>
            </a:extLst>
          </p:cNvPr>
          <p:cNvSpPr txBox="1"/>
          <p:nvPr/>
        </p:nvSpPr>
        <p:spPr>
          <a:xfrm>
            <a:off x="8053579" y="4674400"/>
            <a:ext cx="3300222" cy="374526"/>
          </a:xfrm>
          <a:prstGeom prst="rect">
            <a:avLst/>
          </a:prstGeom>
          <a:noFill/>
        </p:spPr>
        <p:txBody>
          <a:bodyPr wrap="square" rtlCol="0">
            <a:spAutoFit/>
          </a:bodyPr>
          <a:lstStyle/>
          <a:p>
            <a:pPr>
              <a:lnSpc>
                <a:spcPct val="150000"/>
              </a:lnSpc>
            </a:pPr>
            <a:r>
              <a:rPr lang="da-DK" sz="1400" dirty="0">
                <a:solidFill>
                  <a:srgbClr val="F8FBF8"/>
                </a:solidFill>
                <a:cs typeface="Archivo" pitchFamily="2" charset="77"/>
              </a:rPr>
              <a:t>Lønforskel mellem højeste og lavest</a:t>
            </a:r>
          </a:p>
        </p:txBody>
      </p:sp>
    </p:spTree>
    <p:extLst>
      <p:ext uri="{BB962C8B-B14F-4D97-AF65-F5344CB8AC3E}">
        <p14:creationId xmlns:p14="http://schemas.microsoft.com/office/powerpoint/2010/main" val="62369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3F5FDE-0FAF-14F4-CA5B-30524233C57A}"/>
              </a:ext>
            </a:extLst>
          </p:cNvPr>
          <p:cNvSpPr>
            <a:spLocks noGrp="1"/>
          </p:cNvSpPr>
          <p:nvPr>
            <p:ph type="ctrTitle"/>
          </p:nvPr>
        </p:nvSpPr>
        <p:spPr>
          <a:xfrm>
            <a:off x="1524000" y="1122363"/>
            <a:ext cx="9144000" cy="908143"/>
          </a:xfrm>
        </p:spPr>
        <p:txBody>
          <a:bodyPr>
            <a:normAutofit/>
          </a:bodyPr>
          <a:lstStyle/>
          <a:p>
            <a:r>
              <a:rPr lang="da-DK" sz="5400" dirty="0">
                <a:cs typeface="Archivo Medium" pitchFamily="2" charset="77"/>
              </a:rPr>
              <a:t>Hvad er forskellen?</a:t>
            </a:r>
          </a:p>
        </p:txBody>
      </p:sp>
      <p:sp>
        <p:nvSpPr>
          <p:cNvPr id="3" name="Undertitel 2">
            <a:extLst>
              <a:ext uri="{FF2B5EF4-FFF2-40B4-BE49-F238E27FC236}">
                <a16:creationId xmlns:a16="http://schemas.microsoft.com/office/drawing/2014/main" id="{2CE7549A-E590-4F67-8071-119380AA5EF4}"/>
              </a:ext>
            </a:extLst>
          </p:cNvPr>
          <p:cNvSpPr>
            <a:spLocks noGrp="1"/>
          </p:cNvSpPr>
          <p:nvPr>
            <p:ph type="subTitle" idx="1"/>
          </p:nvPr>
        </p:nvSpPr>
        <p:spPr>
          <a:xfrm>
            <a:off x="1524000" y="2082520"/>
            <a:ext cx="9144000" cy="1655762"/>
          </a:xfrm>
        </p:spPr>
        <p:txBody>
          <a:bodyPr/>
          <a:lstStyle/>
          <a:p>
            <a:pPr>
              <a:lnSpc>
                <a:spcPct val="100000"/>
              </a:lnSpc>
            </a:pPr>
            <a:r>
              <a:rPr lang="da-DK" sz="1400" dirty="0">
                <a:solidFill>
                  <a:schemeClr val="tx2"/>
                </a:solidFill>
                <a:cs typeface="Archivo" pitchFamily="2" charset="77"/>
              </a:rPr>
              <a:t>ESE, CSR, </a:t>
            </a:r>
            <a:r>
              <a:rPr lang="da-DK" sz="1400" dirty="0" err="1">
                <a:solidFill>
                  <a:schemeClr val="tx2"/>
                </a:solidFill>
                <a:cs typeface="Archivo" pitchFamily="2" charset="77"/>
              </a:rPr>
              <a:t>SDGs</a:t>
            </a:r>
            <a:r>
              <a:rPr lang="da-DK" sz="1400" dirty="0">
                <a:solidFill>
                  <a:schemeClr val="tx2"/>
                </a:solidFill>
                <a:cs typeface="Archivo" pitchFamily="2" charset="77"/>
              </a:rPr>
              <a:t> og ESG er alle tilgange til at arbejde strategisk med bæredygtighed. </a:t>
            </a:r>
          </a:p>
          <a:p>
            <a:pPr>
              <a:lnSpc>
                <a:spcPct val="100000"/>
              </a:lnSpc>
            </a:pPr>
            <a:r>
              <a:rPr lang="da-DK" sz="1400" dirty="0">
                <a:solidFill>
                  <a:schemeClr val="tx2"/>
                </a:solidFill>
                <a:cs typeface="Archivo" pitchFamily="2" charset="77"/>
              </a:rPr>
              <a:t>Selvom ESG er meget oppe i tiden, så er CSR, ESE og </a:t>
            </a:r>
            <a:r>
              <a:rPr lang="da-DK" sz="1400" dirty="0" err="1">
                <a:solidFill>
                  <a:schemeClr val="tx2"/>
                </a:solidFill>
                <a:cs typeface="Archivo" pitchFamily="2" charset="77"/>
              </a:rPr>
              <a:t>SDGs</a:t>
            </a:r>
            <a:r>
              <a:rPr lang="da-DK" sz="1400" dirty="0">
                <a:solidFill>
                  <a:schemeClr val="tx2"/>
                </a:solidFill>
                <a:cs typeface="Archivo" pitchFamily="2" charset="77"/>
              </a:rPr>
              <a:t> stadig relevante – det er kort sagt fire forskellige måder at anskue bæredygtighed i en organisation på.</a:t>
            </a:r>
          </a:p>
        </p:txBody>
      </p:sp>
      <p:sp>
        <p:nvSpPr>
          <p:cNvPr id="5" name="Afrundet rektangel 4">
            <a:extLst>
              <a:ext uri="{FF2B5EF4-FFF2-40B4-BE49-F238E27FC236}">
                <a16:creationId xmlns:a16="http://schemas.microsoft.com/office/drawing/2014/main" id="{C8EAE2C1-C046-3379-108B-A0224FA21342}"/>
              </a:ext>
            </a:extLst>
          </p:cNvPr>
          <p:cNvSpPr/>
          <p:nvPr/>
        </p:nvSpPr>
        <p:spPr>
          <a:xfrm>
            <a:off x="1047299" y="3181613"/>
            <a:ext cx="2438400" cy="2923352"/>
          </a:xfrm>
          <a:prstGeom prst="roundRect">
            <a:avLst>
              <a:gd name="adj" fmla="val 38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r>
              <a:rPr lang="da-DK" sz="1400" b="1" dirty="0">
                <a:solidFill>
                  <a:schemeClr val="tx1"/>
                </a:solidFill>
              </a:rPr>
              <a:t>ESE</a:t>
            </a:r>
            <a:br>
              <a:rPr lang="da-DK" sz="1400" b="1" dirty="0">
                <a:solidFill>
                  <a:schemeClr val="tx1"/>
                </a:solidFill>
              </a:rPr>
            </a:br>
            <a:r>
              <a:rPr lang="da-DK" sz="1200" b="1" dirty="0">
                <a:solidFill>
                  <a:schemeClr val="tx1"/>
                </a:solidFill>
              </a:rPr>
              <a:t>(Environmental, Social &amp; </a:t>
            </a:r>
            <a:r>
              <a:rPr lang="da-DK" sz="1200" b="1" dirty="0" err="1">
                <a:solidFill>
                  <a:schemeClr val="tx1"/>
                </a:solidFill>
              </a:rPr>
              <a:t>Economic</a:t>
            </a:r>
            <a:r>
              <a:rPr lang="da-DK" sz="1200" b="1" dirty="0">
                <a:solidFill>
                  <a:schemeClr val="tx1"/>
                </a:solidFill>
              </a:rPr>
              <a:t>)</a:t>
            </a:r>
            <a:br>
              <a:rPr lang="da-DK" sz="1200" b="1" dirty="0">
                <a:solidFill>
                  <a:schemeClr val="tx1"/>
                </a:solidFill>
              </a:rPr>
            </a:br>
            <a:endParaRPr lang="da-DK" sz="1200" b="1" dirty="0">
              <a:solidFill>
                <a:schemeClr val="tx1"/>
              </a:solidFill>
            </a:endParaRPr>
          </a:p>
          <a:p>
            <a:pPr algn="ctr"/>
            <a:r>
              <a:rPr lang="da-DK" sz="1400" b="0" i="0" u="none" strike="noStrike" dirty="0">
                <a:solidFill>
                  <a:schemeClr val="tx1"/>
                </a:solidFill>
                <a:effectLst/>
              </a:rPr>
              <a:t>Fokus på at vurdere bæredygtighed ud fra miljø, sociale forhold og økonomi. Anvendes til at sikre balance mellem klima, mennesker og økonomiske hensyn.</a:t>
            </a:r>
            <a:endParaRPr lang="da-DK" sz="1400" dirty="0">
              <a:solidFill>
                <a:schemeClr val="tx1"/>
              </a:solidFill>
            </a:endParaRPr>
          </a:p>
        </p:txBody>
      </p:sp>
      <p:sp>
        <p:nvSpPr>
          <p:cNvPr id="6" name="Afrundet rektangel 5">
            <a:extLst>
              <a:ext uri="{FF2B5EF4-FFF2-40B4-BE49-F238E27FC236}">
                <a16:creationId xmlns:a16="http://schemas.microsoft.com/office/drawing/2014/main" id="{9F3B6698-EDCF-59D0-AAAA-68F4E023C1FC}"/>
              </a:ext>
            </a:extLst>
          </p:cNvPr>
          <p:cNvSpPr/>
          <p:nvPr/>
        </p:nvSpPr>
        <p:spPr>
          <a:xfrm>
            <a:off x="3657600" y="3181613"/>
            <a:ext cx="2438400" cy="2923352"/>
          </a:xfrm>
          <a:prstGeom prst="roundRect">
            <a:avLst>
              <a:gd name="adj" fmla="val 38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r>
              <a:rPr lang="da-DK" sz="1400" b="1">
                <a:solidFill>
                  <a:schemeClr val="tx1"/>
                </a:solidFill>
              </a:rPr>
              <a:t>CSR </a:t>
            </a:r>
            <a:br>
              <a:rPr lang="da-DK" sz="1400" b="1">
                <a:solidFill>
                  <a:schemeClr val="tx1"/>
                </a:solidFill>
              </a:rPr>
            </a:br>
            <a:r>
              <a:rPr lang="da-DK" sz="1200" b="1">
                <a:solidFill>
                  <a:schemeClr val="tx1"/>
                </a:solidFill>
              </a:rPr>
              <a:t>(</a:t>
            </a:r>
            <a:r>
              <a:rPr lang="da-DK" sz="1200" b="1" err="1">
                <a:solidFill>
                  <a:schemeClr val="tx1"/>
                </a:solidFill>
              </a:rPr>
              <a:t>Corporate</a:t>
            </a:r>
            <a:r>
              <a:rPr lang="da-DK" sz="1200" b="1">
                <a:solidFill>
                  <a:schemeClr val="tx1"/>
                </a:solidFill>
              </a:rPr>
              <a:t> Social </a:t>
            </a:r>
            <a:r>
              <a:rPr lang="da-DK" sz="1200" b="1" err="1">
                <a:solidFill>
                  <a:schemeClr val="tx1"/>
                </a:solidFill>
              </a:rPr>
              <a:t>Responsibility</a:t>
            </a:r>
            <a:r>
              <a:rPr lang="da-DK" sz="1200" b="1">
                <a:solidFill>
                  <a:schemeClr val="tx1"/>
                </a:solidFill>
              </a:rPr>
              <a:t>)</a:t>
            </a:r>
            <a:br>
              <a:rPr lang="da-DK" sz="1200" b="1">
                <a:solidFill>
                  <a:schemeClr val="tx1"/>
                </a:solidFill>
              </a:rPr>
            </a:br>
            <a:endParaRPr lang="da-DK" sz="1200" b="1">
              <a:solidFill>
                <a:schemeClr val="tx1"/>
              </a:solidFill>
            </a:endParaRPr>
          </a:p>
          <a:p>
            <a:pPr algn="ctr"/>
            <a:r>
              <a:rPr lang="da-DK" sz="1400">
                <a:solidFill>
                  <a:schemeClr val="tx1"/>
                </a:solidFill>
              </a:rPr>
              <a:t>Fokus på at virksomheder tager samfundsansvar og arbejder strategisk med bæredygtighed. Ofte frivillige initiativer, der kommunikeres via CSR-rapporter.</a:t>
            </a:r>
          </a:p>
        </p:txBody>
      </p:sp>
      <p:sp>
        <p:nvSpPr>
          <p:cNvPr id="7" name="Afrundet rektangel 6">
            <a:extLst>
              <a:ext uri="{FF2B5EF4-FFF2-40B4-BE49-F238E27FC236}">
                <a16:creationId xmlns:a16="http://schemas.microsoft.com/office/drawing/2014/main" id="{1E43AEB2-0C04-9A42-A60C-0BFCB92BAA9E}"/>
              </a:ext>
            </a:extLst>
          </p:cNvPr>
          <p:cNvSpPr/>
          <p:nvPr/>
        </p:nvSpPr>
        <p:spPr>
          <a:xfrm>
            <a:off x="6267901" y="3181613"/>
            <a:ext cx="2438400" cy="2923352"/>
          </a:xfrm>
          <a:prstGeom prst="roundRect">
            <a:avLst>
              <a:gd name="adj" fmla="val 38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r>
              <a:rPr lang="da-DK" sz="1400" b="1" dirty="0" err="1">
                <a:solidFill>
                  <a:schemeClr val="tx1"/>
                </a:solidFill>
              </a:rPr>
              <a:t>SDG’er</a:t>
            </a:r>
            <a:br>
              <a:rPr lang="da-DK" sz="1400" b="1" dirty="0">
                <a:solidFill>
                  <a:schemeClr val="tx1"/>
                </a:solidFill>
              </a:rPr>
            </a:br>
            <a:r>
              <a:rPr lang="da-DK" sz="1200" b="1" dirty="0">
                <a:solidFill>
                  <a:schemeClr val="tx1"/>
                </a:solidFill>
              </a:rPr>
              <a:t>(</a:t>
            </a:r>
            <a:r>
              <a:rPr lang="da-DK" sz="1200" b="1" dirty="0" err="1">
                <a:solidFill>
                  <a:schemeClr val="tx1"/>
                </a:solidFill>
              </a:rPr>
              <a:t>Sustainable</a:t>
            </a:r>
            <a:r>
              <a:rPr lang="da-DK" sz="1200" b="1" dirty="0">
                <a:solidFill>
                  <a:schemeClr val="tx1"/>
                </a:solidFill>
              </a:rPr>
              <a:t> </a:t>
            </a:r>
            <a:br>
              <a:rPr lang="da-DK" sz="1200" b="1" dirty="0">
                <a:solidFill>
                  <a:schemeClr val="tx1"/>
                </a:solidFill>
              </a:rPr>
            </a:br>
            <a:r>
              <a:rPr lang="da-DK" sz="1200" b="1" dirty="0">
                <a:solidFill>
                  <a:schemeClr val="tx1"/>
                </a:solidFill>
              </a:rPr>
              <a:t>Development </a:t>
            </a:r>
            <a:r>
              <a:rPr lang="da-DK" sz="1200" b="1" dirty="0" err="1">
                <a:solidFill>
                  <a:schemeClr val="tx1"/>
                </a:solidFill>
              </a:rPr>
              <a:t>Goals</a:t>
            </a:r>
            <a:r>
              <a:rPr lang="da-DK" sz="1200" b="1" dirty="0">
                <a:solidFill>
                  <a:schemeClr val="tx1"/>
                </a:solidFill>
              </a:rPr>
              <a:t>)</a:t>
            </a:r>
            <a:br>
              <a:rPr lang="da-DK" sz="1200" b="1" dirty="0">
                <a:solidFill>
                  <a:schemeClr val="tx1"/>
                </a:solidFill>
              </a:rPr>
            </a:br>
            <a:endParaRPr lang="da-DK" sz="1200" b="1" dirty="0">
              <a:solidFill>
                <a:schemeClr val="tx1"/>
              </a:solidFill>
            </a:endParaRPr>
          </a:p>
          <a:p>
            <a:pPr algn="ctr"/>
            <a:r>
              <a:rPr lang="da-DK" sz="1400" dirty="0">
                <a:solidFill>
                  <a:schemeClr val="tx1"/>
                </a:solidFill>
              </a:rPr>
              <a:t>En bred, global ramme for bæredygtig udvikling, vedtaget af FN. Dækker sociale, miljømæssige og økonomiske mål, men er ikke direkte målbare på virksomhedsniveau.</a:t>
            </a:r>
          </a:p>
        </p:txBody>
      </p:sp>
      <p:sp>
        <p:nvSpPr>
          <p:cNvPr id="8" name="Afrundet rektangel 7">
            <a:extLst>
              <a:ext uri="{FF2B5EF4-FFF2-40B4-BE49-F238E27FC236}">
                <a16:creationId xmlns:a16="http://schemas.microsoft.com/office/drawing/2014/main" id="{2255C5FE-8322-2B58-B163-C90179F94F4A}"/>
              </a:ext>
            </a:extLst>
          </p:cNvPr>
          <p:cNvSpPr/>
          <p:nvPr/>
        </p:nvSpPr>
        <p:spPr>
          <a:xfrm>
            <a:off x="8878203" y="3181613"/>
            <a:ext cx="2438400" cy="2923352"/>
          </a:xfrm>
          <a:prstGeom prst="roundRect">
            <a:avLst>
              <a:gd name="adj" fmla="val 38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lnSpc>
                <a:spcPct val="114000"/>
              </a:lnSpc>
            </a:pPr>
            <a:r>
              <a:rPr lang="da-DK" sz="1400" b="1">
                <a:solidFill>
                  <a:schemeClr val="tx1"/>
                </a:solidFill>
              </a:rPr>
              <a:t>ESG</a:t>
            </a:r>
            <a:br>
              <a:rPr lang="da-DK" sz="1400" b="1">
                <a:solidFill>
                  <a:schemeClr val="tx1"/>
                </a:solidFill>
              </a:rPr>
            </a:br>
            <a:r>
              <a:rPr lang="da-DK" sz="1200" b="1">
                <a:solidFill>
                  <a:schemeClr val="tx1"/>
                </a:solidFill>
              </a:rPr>
              <a:t>(Environmental, Social &amp; </a:t>
            </a:r>
            <a:r>
              <a:rPr lang="da-DK" sz="1200" b="1" err="1">
                <a:solidFill>
                  <a:schemeClr val="tx1"/>
                </a:solidFill>
              </a:rPr>
              <a:t>Governance</a:t>
            </a:r>
            <a:r>
              <a:rPr lang="da-DK" sz="1200" b="1">
                <a:solidFill>
                  <a:schemeClr val="tx1"/>
                </a:solidFill>
              </a:rPr>
              <a:t>)</a:t>
            </a:r>
            <a:br>
              <a:rPr lang="da-DK" sz="1200" b="1">
                <a:solidFill>
                  <a:schemeClr val="tx1"/>
                </a:solidFill>
              </a:rPr>
            </a:br>
            <a:endParaRPr lang="da-DK" sz="1200" b="1">
              <a:solidFill>
                <a:schemeClr val="tx1"/>
              </a:solidFill>
            </a:endParaRPr>
          </a:p>
          <a:p>
            <a:pPr algn="ctr"/>
            <a:r>
              <a:rPr lang="da-DK" sz="1400">
                <a:solidFill>
                  <a:schemeClr val="tx1"/>
                </a:solidFill>
              </a:rPr>
              <a:t>En struktureret og målbar tilgang, hvor virksomheder rapporterer på specifikke indikatorer. ESG-rapportering er ofte lovpligtig og verificeres af en revisor.</a:t>
            </a:r>
          </a:p>
        </p:txBody>
      </p:sp>
      <p:pic>
        <p:nvPicPr>
          <p:cNvPr id="9" name="Picture 2" descr="Sustainable Development Goals | Tryg.com">
            <a:extLst>
              <a:ext uri="{FF2B5EF4-FFF2-40B4-BE49-F238E27FC236}">
                <a16:creationId xmlns:a16="http://schemas.microsoft.com/office/drawing/2014/main" id="{37BB52D3-35C7-2213-E329-ADB032E810A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252032" y="3273186"/>
            <a:ext cx="360000" cy="3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787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41CA8660-8370-BACF-BCBF-076A483C239D}"/>
              </a:ext>
            </a:extLst>
          </p:cNvPr>
          <p:cNvSpPr>
            <a:spLocks noGrp="1"/>
          </p:cNvSpPr>
          <p:nvPr>
            <p:ph type="body" sz="half" idx="4294967295"/>
          </p:nvPr>
        </p:nvSpPr>
        <p:spPr>
          <a:xfrm>
            <a:off x="3723508" y="2508761"/>
            <a:ext cx="7186945" cy="3289366"/>
          </a:xfrm>
        </p:spPr>
        <p:txBody>
          <a:bodyPr/>
          <a:lstStyle/>
          <a:p>
            <a:pPr>
              <a:lnSpc>
                <a:spcPct val="150000"/>
              </a:lnSpc>
            </a:pPr>
            <a:r>
              <a:rPr lang="da-DK" dirty="0">
                <a:solidFill>
                  <a:srgbClr val="000000"/>
                </a:solidFill>
              </a:rPr>
              <a:t> </a:t>
            </a:r>
            <a:r>
              <a:rPr lang="da-DK" b="1" dirty="0">
                <a:solidFill>
                  <a:srgbClr val="000000"/>
                </a:solidFill>
              </a:rPr>
              <a:t>Hvordan kan FM aktivt arbejde med ESG?</a:t>
            </a:r>
            <a:endParaRPr lang="da-DK" dirty="0">
              <a:solidFill>
                <a:srgbClr val="000000"/>
              </a:solidFill>
            </a:endParaRPr>
          </a:p>
          <a:p>
            <a:pPr marL="285750" indent="-285750">
              <a:lnSpc>
                <a:spcPct val="150000"/>
              </a:lnSpc>
              <a:buFont typeface="Arial" panose="020B0604020202020204" pitchFamily="34" charset="0"/>
              <a:buChar char="•"/>
            </a:pPr>
            <a:r>
              <a:rPr lang="da-DK" dirty="0">
                <a:solidFill>
                  <a:srgbClr val="000000"/>
                </a:solidFill>
              </a:rPr>
              <a:t>Sætte ESG-mål og måle udvikling</a:t>
            </a:r>
          </a:p>
          <a:p>
            <a:pPr marL="285750" indent="-285750">
              <a:lnSpc>
                <a:spcPct val="150000"/>
              </a:lnSpc>
              <a:buFont typeface="Arial" panose="020B0604020202020204" pitchFamily="34" charset="0"/>
              <a:buChar char="•"/>
            </a:pPr>
            <a:r>
              <a:rPr lang="da-DK" dirty="0">
                <a:solidFill>
                  <a:srgbClr val="000000"/>
                </a:solidFill>
              </a:rPr>
              <a:t>Rapportere ESG-data (FM sidder ofte med en stor mængde data til rapportering)</a:t>
            </a:r>
          </a:p>
          <a:p>
            <a:pPr marL="285750" indent="-285750">
              <a:lnSpc>
                <a:spcPct val="150000"/>
              </a:lnSpc>
              <a:buFont typeface="Arial" panose="020B0604020202020204" pitchFamily="34" charset="0"/>
              <a:buChar char="•"/>
            </a:pPr>
            <a:r>
              <a:rPr lang="da-DK" dirty="0">
                <a:solidFill>
                  <a:srgbClr val="000000"/>
                </a:solidFill>
              </a:rPr>
              <a:t>Stille krav til leverandører og samarbejdspartnere</a:t>
            </a:r>
          </a:p>
          <a:p>
            <a:pPr marL="285750" indent="-285750">
              <a:lnSpc>
                <a:spcPct val="150000"/>
              </a:lnSpc>
              <a:buFont typeface="Arial" panose="020B0604020202020204" pitchFamily="34" charset="0"/>
              <a:buChar char="•"/>
            </a:pPr>
            <a:r>
              <a:rPr lang="da-DK" dirty="0">
                <a:solidFill>
                  <a:srgbClr val="000000"/>
                </a:solidFill>
              </a:rPr>
              <a:t>Sikre energieffektiv drift af bygninger</a:t>
            </a:r>
          </a:p>
          <a:p>
            <a:pPr marL="285750" indent="-285750">
              <a:lnSpc>
                <a:spcPct val="150000"/>
              </a:lnSpc>
              <a:buFont typeface="Arial" panose="020B0604020202020204" pitchFamily="34" charset="0"/>
              <a:buChar char="•"/>
            </a:pPr>
            <a:r>
              <a:rPr lang="da-DK" dirty="0">
                <a:solidFill>
                  <a:srgbClr val="000000"/>
                </a:solidFill>
              </a:rPr>
              <a:t>Drive sociale tiltag i organisationen</a:t>
            </a:r>
          </a:p>
        </p:txBody>
      </p:sp>
      <p:sp>
        <p:nvSpPr>
          <p:cNvPr id="4" name="Tekstfelt 3">
            <a:extLst>
              <a:ext uri="{FF2B5EF4-FFF2-40B4-BE49-F238E27FC236}">
                <a16:creationId xmlns:a16="http://schemas.microsoft.com/office/drawing/2014/main" id="{A5C97025-B5FE-E2CD-6F83-75082C9E4BA7}"/>
              </a:ext>
            </a:extLst>
          </p:cNvPr>
          <p:cNvSpPr txBox="1"/>
          <p:nvPr/>
        </p:nvSpPr>
        <p:spPr>
          <a:xfrm>
            <a:off x="3723508" y="1484114"/>
            <a:ext cx="7066412" cy="901016"/>
          </a:xfrm>
          <a:prstGeom prst="rect">
            <a:avLst/>
          </a:prstGeom>
          <a:noFill/>
        </p:spPr>
        <p:txBody>
          <a:bodyPr wrap="square" rtlCol="0">
            <a:spAutoFit/>
          </a:bodyPr>
          <a:lstStyle/>
          <a:p>
            <a:pPr>
              <a:lnSpc>
                <a:spcPct val="150000"/>
              </a:lnSpc>
            </a:pPr>
            <a:r>
              <a:rPr lang="da-DK" sz="4000" dirty="0">
                <a:solidFill>
                  <a:srgbClr val="013738"/>
                </a:solidFill>
                <a:latin typeface="+mj-lt"/>
                <a:cs typeface="Archivo Medium" pitchFamily="2" charset="0"/>
              </a:rPr>
              <a:t>ESG som strategisk værktøj</a:t>
            </a:r>
          </a:p>
        </p:txBody>
      </p:sp>
    </p:spTree>
    <p:extLst>
      <p:ext uri="{BB962C8B-B14F-4D97-AF65-F5344CB8AC3E}">
        <p14:creationId xmlns:p14="http://schemas.microsoft.com/office/powerpoint/2010/main" val="3908619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kstfelt 13">
            <a:extLst>
              <a:ext uri="{FF2B5EF4-FFF2-40B4-BE49-F238E27FC236}">
                <a16:creationId xmlns:a16="http://schemas.microsoft.com/office/drawing/2014/main" id="{5A22EED4-C2C9-A6B8-CF41-E48DB4D2EFFE}"/>
              </a:ext>
            </a:extLst>
          </p:cNvPr>
          <p:cNvSpPr txBox="1"/>
          <p:nvPr/>
        </p:nvSpPr>
        <p:spPr>
          <a:xfrm>
            <a:off x="2047141" y="1713202"/>
            <a:ext cx="9304026" cy="1147045"/>
          </a:xfrm>
          <a:prstGeom prst="rect">
            <a:avLst/>
          </a:prstGeom>
          <a:noFill/>
        </p:spPr>
        <p:txBody>
          <a:bodyPr wrap="square" rtlCol="0">
            <a:spAutoFit/>
          </a:bodyPr>
          <a:lstStyle/>
          <a:p>
            <a:pPr>
              <a:lnSpc>
                <a:spcPct val="150000"/>
              </a:lnSpc>
            </a:pPr>
            <a:r>
              <a:rPr lang="da-DK" sz="5200" dirty="0">
                <a:solidFill>
                  <a:schemeClr val="accent6"/>
                </a:solidFill>
                <a:latin typeface="+mj-lt"/>
                <a:cs typeface="Archivo Medium" pitchFamily="2" charset="0"/>
              </a:rPr>
              <a:t>Nordea og varme drikke</a:t>
            </a:r>
          </a:p>
        </p:txBody>
      </p:sp>
      <p:sp>
        <p:nvSpPr>
          <p:cNvPr id="15" name="Tekstfelt 14">
            <a:extLst>
              <a:ext uri="{FF2B5EF4-FFF2-40B4-BE49-F238E27FC236}">
                <a16:creationId xmlns:a16="http://schemas.microsoft.com/office/drawing/2014/main" id="{31EED731-E0AF-2E71-2610-69E81E3F982A}"/>
              </a:ext>
            </a:extLst>
          </p:cNvPr>
          <p:cNvSpPr txBox="1"/>
          <p:nvPr/>
        </p:nvSpPr>
        <p:spPr>
          <a:xfrm>
            <a:off x="2047141" y="2973775"/>
            <a:ext cx="7970918" cy="3216265"/>
          </a:xfrm>
          <a:prstGeom prst="rect">
            <a:avLst/>
          </a:prstGeom>
          <a:noFill/>
        </p:spPr>
        <p:txBody>
          <a:bodyPr wrap="square" rtlCol="0">
            <a:spAutoFit/>
          </a:bodyPr>
          <a:lstStyle/>
          <a:p>
            <a:pPr>
              <a:lnSpc>
                <a:spcPct val="150000"/>
              </a:lnSpc>
            </a:pPr>
            <a:r>
              <a:rPr lang="da-DK" sz="1400" dirty="0">
                <a:solidFill>
                  <a:srgbClr val="043838"/>
                </a:solidFill>
              </a:rPr>
              <a:t>Nordea har taget udgangspunkt i ESG, da de skulle finde nye leverandører til kaffe, te og kakao. Her stillede de bl.a. nedenstående spørgsmål til potentielle leverandører:</a:t>
            </a:r>
          </a:p>
          <a:p>
            <a:pPr>
              <a:lnSpc>
                <a:spcPct val="150000"/>
              </a:lnSpc>
            </a:pPr>
            <a:endParaRPr lang="da-DK" sz="1400" dirty="0">
              <a:solidFill>
                <a:srgbClr val="043838"/>
              </a:solidFill>
            </a:endParaRPr>
          </a:p>
          <a:p>
            <a:pPr>
              <a:lnSpc>
                <a:spcPct val="150000"/>
              </a:lnSpc>
            </a:pPr>
            <a:endParaRPr lang="da-DK" sz="1400" dirty="0">
              <a:solidFill>
                <a:srgbClr val="043838"/>
              </a:solidFill>
            </a:endParaRPr>
          </a:p>
          <a:p>
            <a:pPr>
              <a:lnSpc>
                <a:spcPct val="150000"/>
              </a:lnSpc>
            </a:pPr>
            <a:endParaRPr lang="da-DK" sz="1400" dirty="0">
              <a:solidFill>
                <a:srgbClr val="043838"/>
              </a:solidFill>
            </a:endParaRPr>
          </a:p>
          <a:p>
            <a:pPr>
              <a:lnSpc>
                <a:spcPct val="150000"/>
              </a:lnSpc>
            </a:pPr>
            <a:endParaRPr lang="da-DK" sz="1400" dirty="0">
              <a:solidFill>
                <a:srgbClr val="043838"/>
              </a:solidFill>
            </a:endParaRPr>
          </a:p>
          <a:p>
            <a:pPr>
              <a:lnSpc>
                <a:spcPct val="150000"/>
              </a:lnSpc>
            </a:pPr>
            <a:endParaRPr lang="da-DK" sz="1400" dirty="0">
              <a:solidFill>
                <a:srgbClr val="043838"/>
              </a:solidFill>
            </a:endParaRPr>
          </a:p>
          <a:p>
            <a:pPr>
              <a:lnSpc>
                <a:spcPct val="150000"/>
              </a:lnSpc>
            </a:pPr>
            <a:br>
              <a:rPr lang="da-DK" sz="1400" dirty="0"/>
            </a:br>
            <a:endParaRPr lang="da-DK" sz="1400" dirty="0"/>
          </a:p>
          <a:p>
            <a:r>
              <a:rPr lang="da-DK" sz="1400" dirty="0">
                <a:solidFill>
                  <a:srgbClr val="E1F4AD"/>
                </a:solidFill>
                <a:hlinkClick r:id="rId2">
                  <a:extLst>
                    <a:ext uri="{A12FA001-AC4F-418D-AE19-62706E023703}">
                      <ahyp:hlinkClr xmlns:ahyp="http://schemas.microsoft.com/office/drawing/2018/hyperlinkcolor" val="tx"/>
                    </a:ext>
                  </a:extLst>
                </a:hlinkClick>
              </a:rPr>
              <a:t>Læs hele casen her og find den fulde spørgsmålsliste her</a:t>
            </a:r>
            <a:endParaRPr lang="da-DK" sz="1400" dirty="0">
              <a:solidFill>
                <a:srgbClr val="E1F4AD"/>
              </a:solidFill>
            </a:endParaRPr>
          </a:p>
        </p:txBody>
      </p:sp>
      <p:graphicFrame>
        <p:nvGraphicFramePr>
          <p:cNvPr id="16" name="Tabel 15">
            <a:extLst>
              <a:ext uri="{FF2B5EF4-FFF2-40B4-BE49-F238E27FC236}">
                <a16:creationId xmlns:a16="http://schemas.microsoft.com/office/drawing/2014/main" id="{1F2A3F14-6E6A-E363-2D99-4C96F965EA87}"/>
              </a:ext>
            </a:extLst>
          </p:cNvPr>
          <p:cNvGraphicFramePr>
            <a:graphicFrameLocks noGrp="1"/>
          </p:cNvGraphicFramePr>
          <p:nvPr>
            <p:extLst>
              <p:ext uri="{D42A27DB-BD31-4B8C-83A1-F6EECF244321}">
                <p14:modId xmlns:p14="http://schemas.microsoft.com/office/powerpoint/2010/main" val="3625522497"/>
              </p:ext>
            </p:extLst>
          </p:nvPr>
        </p:nvGraphicFramePr>
        <p:xfrm>
          <a:off x="2173941" y="3822443"/>
          <a:ext cx="6636573" cy="1888249"/>
        </p:xfrm>
        <a:graphic>
          <a:graphicData uri="http://schemas.openxmlformats.org/drawingml/2006/table">
            <a:tbl>
              <a:tblPr firstRow="1" bandRow="1">
                <a:tableStyleId>{5C22544A-7EE6-4342-B048-85BDC9FD1C3A}</a:tableStyleId>
              </a:tblPr>
              <a:tblGrid>
                <a:gridCol w="2212191">
                  <a:extLst>
                    <a:ext uri="{9D8B030D-6E8A-4147-A177-3AD203B41FA5}">
                      <a16:colId xmlns:a16="http://schemas.microsoft.com/office/drawing/2014/main" val="1321439343"/>
                    </a:ext>
                  </a:extLst>
                </a:gridCol>
                <a:gridCol w="2212191">
                  <a:extLst>
                    <a:ext uri="{9D8B030D-6E8A-4147-A177-3AD203B41FA5}">
                      <a16:colId xmlns:a16="http://schemas.microsoft.com/office/drawing/2014/main" val="2292403199"/>
                    </a:ext>
                  </a:extLst>
                </a:gridCol>
                <a:gridCol w="2212191">
                  <a:extLst>
                    <a:ext uri="{9D8B030D-6E8A-4147-A177-3AD203B41FA5}">
                      <a16:colId xmlns:a16="http://schemas.microsoft.com/office/drawing/2014/main" val="681938633"/>
                    </a:ext>
                  </a:extLst>
                </a:gridCol>
              </a:tblGrid>
              <a:tr h="273720">
                <a:tc>
                  <a:txBody>
                    <a:bodyPr/>
                    <a:lstStyle/>
                    <a:p>
                      <a:r>
                        <a:rPr lang="da-DK" sz="1100" b="0" dirty="0">
                          <a:latin typeface="+mn-lt"/>
                          <a:cs typeface="Archivo" pitchFamily="2" charset="77"/>
                        </a:rPr>
                        <a:t>Environmental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100" b="0">
                          <a:latin typeface="+mn-lt"/>
                          <a:cs typeface="Archivo" pitchFamily="2" charset="77"/>
                        </a:rPr>
                        <a:t>Social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100" b="0">
                          <a:latin typeface="+mn-lt"/>
                          <a:cs typeface="Archivo" pitchFamily="2" charset="77"/>
                        </a:rPr>
                        <a:t>Governance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378245139"/>
                  </a:ext>
                </a:extLst>
              </a:tr>
              <a:tr h="1614529">
                <a:tc>
                  <a:txBody>
                    <a:bodyPr/>
                    <a:lstStyle/>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Hvilke initiativer har I for at sikre biodiversitet?</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Hvilke høstningsmetoder anvendes? </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Hvordan transporteres bønnerne? </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I hvor høj grad kan I dele konkret miljødata?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ADC"/>
                    </a:solidFill>
                  </a:tcPr>
                </a:tc>
                <a:tc>
                  <a:txBody>
                    <a:bodyPr/>
                    <a:lstStyle/>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Hvordan sikrer I leveløn til bønderne?</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Hvilke initiativer/ kontroller har I for at undgå børnearbejde?</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Due diligence – Er der styr på risici og ansvarlighed i værdikæden?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ADC"/>
                    </a:solidFill>
                  </a:tcPr>
                </a:tc>
                <a:tc>
                  <a:txBody>
                    <a:bodyPr/>
                    <a:lstStyle/>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Hvordan tænker I cirkularitet ind i jeres forretningsmodel?</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Hvilke certificeringer har I?</a:t>
                      </a:r>
                    </a:p>
                    <a:p>
                      <a:pPr marL="171450" indent="-171450">
                        <a:buFont typeface="Arial" panose="020B0604020202020204" pitchFamily="34" charset="0"/>
                        <a:buChar char="•"/>
                      </a:pPr>
                      <a:r>
                        <a:rPr lang="da-DK" sz="1100" b="0" i="0" u="none" strike="noStrike" kern="1200" dirty="0">
                          <a:solidFill>
                            <a:schemeClr val="dk1"/>
                          </a:solidFill>
                          <a:effectLst/>
                          <a:latin typeface="+mn-lt"/>
                          <a:ea typeface="+mn-ea"/>
                          <a:cs typeface="Archivo" pitchFamily="2" charset="77"/>
                        </a:rPr>
                        <a:t>Hvordan adresserer I risikoen for korruption?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DEADC"/>
                    </a:solidFill>
                  </a:tcPr>
                </a:tc>
                <a:extLst>
                  <a:ext uri="{0D108BD9-81ED-4DB2-BD59-A6C34878D82A}">
                    <a16:rowId xmlns:a16="http://schemas.microsoft.com/office/drawing/2014/main" val="2267505063"/>
                  </a:ext>
                </a:extLst>
              </a:tr>
            </a:tbl>
          </a:graphicData>
        </a:graphic>
      </p:graphicFrame>
    </p:spTree>
    <p:extLst>
      <p:ext uri="{BB962C8B-B14F-4D97-AF65-F5344CB8AC3E}">
        <p14:creationId xmlns:p14="http://schemas.microsoft.com/office/powerpoint/2010/main" val="2827401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E7D83A6-9500-BE8F-D7E3-47703B06C969}"/>
              </a:ext>
            </a:extLst>
          </p:cNvPr>
          <p:cNvSpPr>
            <a:spLocks noGrp="1"/>
          </p:cNvSpPr>
          <p:nvPr>
            <p:ph type="body" sz="half" idx="15"/>
          </p:nvPr>
        </p:nvSpPr>
        <p:spPr/>
        <p:txBody>
          <a:bodyPr/>
          <a:lstStyle/>
          <a:p>
            <a:pPr>
              <a:lnSpc>
                <a:spcPct val="150000"/>
              </a:lnSpc>
            </a:pPr>
            <a:r>
              <a:rPr lang="da-DK" sz="1400" dirty="0">
                <a:solidFill>
                  <a:srgbClr val="F8FBF8"/>
                </a:solidFill>
              </a:rPr>
              <a:t>Hvordan kan FM bidrage til at omsætte ESG-strategier til konkrete handlinger og målinger i din organisation?</a:t>
            </a:r>
            <a:br>
              <a:rPr lang="da-DK" sz="1400" dirty="0">
                <a:solidFill>
                  <a:srgbClr val="F8FBF8"/>
                </a:solidFill>
              </a:rPr>
            </a:br>
            <a:endParaRPr lang="da-DK" sz="1400" dirty="0">
              <a:solidFill>
                <a:srgbClr val="F8FBF8"/>
              </a:solidFill>
            </a:endParaRPr>
          </a:p>
          <a:p>
            <a:pPr>
              <a:lnSpc>
                <a:spcPct val="150000"/>
              </a:lnSpc>
            </a:pPr>
            <a:r>
              <a:rPr lang="da-DK" sz="1400" dirty="0">
                <a:solidFill>
                  <a:srgbClr val="F8FBF8"/>
                </a:solidFill>
              </a:rPr>
              <a:t>Hvilke data fra FM kan være vigtige bidrag til ESG-rapportering?</a:t>
            </a:r>
            <a:br>
              <a:rPr lang="da-DK" sz="1400" dirty="0">
                <a:solidFill>
                  <a:srgbClr val="F8FBF8"/>
                </a:solidFill>
              </a:rPr>
            </a:br>
            <a:endParaRPr lang="da-DK" sz="1400" dirty="0">
              <a:solidFill>
                <a:srgbClr val="F8FBF8"/>
              </a:solidFill>
            </a:endParaRPr>
          </a:p>
          <a:p>
            <a:pPr>
              <a:lnSpc>
                <a:spcPct val="150000"/>
              </a:lnSpc>
            </a:pPr>
            <a:r>
              <a:rPr lang="da-DK" sz="1400" dirty="0">
                <a:solidFill>
                  <a:srgbClr val="F8FBF8"/>
                </a:solidFill>
              </a:rPr>
              <a:t>Hvordan kan FM arbejde sammen med andre afdelinger for at gøre ESG til en integreret del af den daglige drift?</a:t>
            </a:r>
          </a:p>
          <a:p>
            <a:endParaRPr lang="da-DK" dirty="0"/>
          </a:p>
        </p:txBody>
      </p:sp>
      <p:sp>
        <p:nvSpPr>
          <p:cNvPr id="3" name="Pladsholder til tekst 2">
            <a:extLst>
              <a:ext uri="{FF2B5EF4-FFF2-40B4-BE49-F238E27FC236}">
                <a16:creationId xmlns:a16="http://schemas.microsoft.com/office/drawing/2014/main" id="{3164D7EE-7077-63B9-956A-CB7091B5DB4C}"/>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99958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872D8B-20E8-AB8A-2B97-D29802094AE0}"/>
              </a:ext>
            </a:extLst>
          </p:cNvPr>
          <p:cNvSpPr>
            <a:spLocks noGrp="1"/>
          </p:cNvSpPr>
          <p:nvPr>
            <p:ph type="title"/>
          </p:nvPr>
        </p:nvSpPr>
        <p:spPr/>
        <p:txBody>
          <a:bodyPr/>
          <a:lstStyle/>
          <a:p>
            <a:r>
              <a:rPr lang="da-DK" dirty="0">
                <a:cs typeface="Archivo Medium" pitchFamily="2" charset="77"/>
              </a:rPr>
              <a:t>Arbejde inden for E, S og G</a:t>
            </a:r>
            <a:endParaRPr lang="da-DK" dirty="0"/>
          </a:p>
        </p:txBody>
      </p:sp>
      <p:sp>
        <p:nvSpPr>
          <p:cNvPr id="3" name="Pladsholder til indhold 2">
            <a:extLst>
              <a:ext uri="{FF2B5EF4-FFF2-40B4-BE49-F238E27FC236}">
                <a16:creationId xmlns:a16="http://schemas.microsoft.com/office/drawing/2014/main" id="{1D3080AF-7FD6-B712-AA17-29B50DED7E86}"/>
              </a:ext>
            </a:extLst>
          </p:cNvPr>
          <p:cNvSpPr>
            <a:spLocks noGrp="1"/>
          </p:cNvSpPr>
          <p:nvPr>
            <p:ph idx="1"/>
          </p:nvPr>
        </p:nvSpPr>
        <p:spPr/>
        <p:txBody>
          <a:bodyPr/>
          <a:lstStyle/>
          <a:p>
            <a:r>
              <a:rPr lang="da-DK" dirty="0"/>
              <a:t>Skriv i stikord tiltag, som din arbejdsplads arbejder med inden for henholdsvis E, S og G.</a:t>
            </a:r>
          </a:p>
        </p:txBody>
      </p:sp>
      <p:sp>
        <p:nvSpPr>
          <p:cNvPr id="5" name="Pladsholder til tekst 4">
            <a:extLst>
              <a:ext uri="{FF2B5EF4-FFF2-40B4-BE49-F238E27FC236}">
                <a16:creationId xmlns:a16="http://schemas.microsoft.com/office/drawing/2014/main" id="{D1C54D78-378D-10F6-DC12-584C0FA950C7}"/>
              </a:ext>
            </a:extLst>
          </p:cNvPr>
          <p:cNvSpPr>
            <a:spLocks noGrp="1"/>
          </p:cNvSpPr>
          <p:nvPr>
            <p:ph type="body" sz="half" idx="14"/>
          </p:nvPr>
        </p:nvSpPr>
        <p:spPr/>
        <p:txBody>
          <a:bodyPr/>
          <a:lstStyle/>
          <a:p>
            <a:r>
              <a:rPr lang="da-DK" dirty="0"/>
              <a:t>Øvelse 2.1</a:t>
            </a:r>
          </a:p>
        </p:txBody>
      </p:sp>
      <p:graphicFrame>
        <p:nvGraphicFramePr>
          <p:cNvPr id="8" name="Tabel 7">
            <a:extLst>
              <a:ext uri="{FF2B5EF4-FFF2-40B4-BE49-F238E27FC236}">
                <a16:creationId xmlns:a16="http://schemas.microsoft.com/office/drawing/2014/main" id="{3B235F0F-CE3C-EEBA-A686-25508617CD86}"/>
              </a:ext>
            </a:extLst>
          </p:cNvPr>
          <p:cNvGraphicFramePr>
            <a:graphicFrameLocks noGrp="1"/>
          </p:cNvGraphicFramePr>
          <p:nvPr>
            <p:extLst>
              <p:ext uri="{D42A27DB-BD31-4B8C-83A1-F6EECF244321}">
                <p14:modId xmlns:p14="http://schemas.microsoft.com/office/powerpoint/2010/main" val="2145899825"/>
              </p:ext>
            </p:extLst>
          </p:nvPr>
        </p:nvGraphicFramePr>
        <p:xfrm>
          <a:off x="1399679" y="2631282"/>
          <a:ext cx="10009891" cy="2920386"/>
        </p:xfrm>
        <a:graphic>
          <a:graphicData uri="http://schemas.openxmlformats.org/drawingml/2006/table">
            <a:tbl>
              <a:tblPr firstRow="1" bandRow="1">
                <a:tableStyleId>{5C22544A-7EE6-4342-B048-85BDC9FD1C3A}</a:tableStyleId>
              </a:tblPr>
              <a:tblGrid>
                <a:gridCol w="2130853">
                  <a:extLst>
                    <a:ext uri="{9D8B030D-6E8A-4147-A177-3AD203B41FA5}">
                      <a16:colId xmlns:a16="http://schemas.microsoft.com/office/drawing/2014/main" val="2405037959"/>
                    </a:ext>
                  </a:extLst>
                </a:gridCol>
                <a:gridCol w="2626346">
                  <a:extLst>
                    <a:ext uri="{9D8B030D-6E8A-4147-A177-3AD203B41FA5}">
                      <a16:colId xmlns:a16="http://schemas.microsoft.com/office/drawing/2014/main" val="1430889203"/>
                    </a:ext>
                  </a:extLst>
                </a:gridCol>
                <a:gridCol w="2626346">
                  <a:extLst>
                    <a:ext uri="{9D8B030D-6E8A-4147-A177-3AD203B41FA5}">
                      <a16:colId xmlns:a16="http://schemas.microsoft.com/office/drawing/2014/main" val="3613525720"/>
                    </a:ext>
                  </a:extLst>
                </a:gridCol>
                <a:gridCol w="2626346">
                  <a:extLst>
                    <a:ext uri="{9D8B030D-6E8A-4147-A177-3AD203B41FA5}">
                      <a16:colId xmlns:a16="http://schemas.microsoft.com/office/drawing/2014/main" val="845503013"/>
                    </a:ext>
                  </a:extLst>
                </a:gridCol>
              </a:tblGrid>
              <a:tr h="655964">
                <a:tc>
                  <a:txBody>
                    <a:bodyPr/>
                    <a:lstStyle/>
                    <a:p>
                      <a:endParaRPr lang="da-DK" sz="1400" b="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i="0">
                          <a:solidFill>
                            <a:schemeClr val="tx1"/>
                          </a:solidFill>
                          <a:latin typeface="+mn-lt"/>
                        </a:rPr>
                        <a:t>E (Miljømæssigt)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i="0">
                          <a:solidFill>
                            <a:schemeClr val="tx1"/>
                          </a:solidFill>
                          <a:latin typeface="+mn-lt"/>
                        </a:rPr>
                        <a:t>S (Sociale)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1" i="0">
                          <a:solidFill>
                            <a:schemeClr val="tx1"/>
                          </a:solidFill>
                          <a:latin typeface="+mn-lt"/>
                        </a:rPr>
                        <a:t>G (Ledelsesmæssige forhold)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1132211">
                <a:tc>
                  <a:txBody>
                    <a:bodyPr/>
                    <a:lstStyle/>
                    <a:p>
                      <a:r>
                        <a:rPr lang="da-DK" sz="1400" b="1">
                          <a:solidFill>
                            <a:schemeClr val="tx1"/>
                          </a:solidFill>
                          <a:latin typeface="+mn-lt"/>
                        </a:rPr>
                        <a:t>Det gør vi allerede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1132211">
                <a:tc>
                  <a:txBody>
                    <a:bodyPr/>
                    <a:lstStyle/>
                    <a:p>
                      <a:r>
                        <a:rPr lang="da-DK" sz="1400" b="1" dirty="0">
                          <a:solidFill>
                            <a:schemeClr val="tx1"/>
                          </a:solidFill>
                          <a:latin typeface="+mn-lt"/>
                        </a:rPr>
                        <a:t>Det kunne vi gøre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8047395"/>
                  </a:ext>
                </a:extLst>
              </a:tr>
            </a:tbl>
          </a:graphicData>
        </a:graphic>
      </p:graphicFrame>
    </p:spTree>
    <p:extLst>
      <p:ext uri="{BB962C8B-B14F-4D97-AF65-F5344CB8AC3E}">
        <p14:creationId xmlns:p14="http://schemas.microsoft.com/office/powerpoint/2010/main" val="284374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872D8B-20E8-AB8A-2B97-D29802094AE0}"/>
              </a:ext>
            </a:extLst>
          </p:cNvPr>
          <p:cNvSpPr>
            <a:spLocks noGrp="1"/>
          </p:cNvSpPr>
          <p:nvPr>
            <p:ph type="title"/>
          </p:nvPr>
        </p:nvSpPr>
        <p:spPr/>
        <p:txBody>
          <a:bodyPr/>
          <a:lstStyle/>
          <a:p>
            <a:r>
              <a:rPr lang="da-DK" dirty="0">
                <a:cs typeface="Archivo Medium" pitchFamily="2" charset="77"/>
              </a:rPr>
              <a:t>Arbejde inden for E, S og G</a:t>
            </a:r>
            <a:endParaRPr lang="da-DK" dirty="0"/>
          </a:p>
        </p:txBody>
      </p:sp>
      <p:sp>
        <p:nvSpPr>
          <p:cNvPr id="3" name="Pladsholder til indhold 2">
            <a:extLst>
              <a:ext uri="{FF2B5EF4-FFF2-40B4-BE49-F238E27FC236}">
                <a16:creationId xmlns:a16="http://schemas.microsoft.com/office/drawing/2014/main" id="{1D3080AF-7FD6-B712-AA17-29B50DED7E86}"/>
              </a:ext>
            </a:extLst>
          </p:cNvPr>
          <p:cNvSpPr>
            <a:spLocks noGrp="1"/>
          </p:cNvSpPr>
          <p:nvPr>
            <p:ph idx="1"/>
          </p:nvPr>
        </p:nvSpPr>
        <p:spPr/>
        <p:txBody>
          <a:bodyPr/>
          <a:lstStyle/>
          <a:p>
            <a:r>
              <a:rPr lang="da-DK" dirty="0">
                <a:solidFill>
                  <a:schemeClr val="accent1"/>
                </a:solidFill>
              </a:rPr>
              <a:t>Eksempel</a:t>
            </a:r>
            <a:endParaRPr lang="da-DK" dirty="0"/>
          </a:p>
        </p:txBody>
      </p:sp>
      <p:sp>
        <p:nvSpPr>
          <p:cNvPr id="5" name="Pladsholder til tekst 4">
            <a:extLst>
              <a:ext uri="{FF2B5EF4-FFF2-40B4-BE49-F238E27FC236}">
                <a16:creationId xmlns:a16="http://schemas.microsoft.com/office/drawing/2014/main" id="{D1C54D78-378D-10F6-DC12-584C0FA950C7}"/>
              </a:ext>
            </a:extLst>
          </p:cNvPr>
          <p:cNvSpPr>
            <a:spLocks noGrp="1"/>
          </p:cNvSpPr>
          <p:nvPr>
            <p:ph type="body" sz="half" idx="14"/>
          </p:nvPr>
        </p:nvSpPr>
        <p:spPr/>
        <p:txBody>
          <a:bodyPr/>
          <a:lstStyle/>
          <a:p>
            <a:r>
              <a:rPr lang="da-DK" dirty="0"/>
              <a:t>Øvelse 2.1</a:t>
            </a:r>
          </a:p>
        </p:txBody>
      </p:sp>
      <p:graphicFrame>
        <p:nvGraphicFramePr>
          <p:cNvPr id="8" name="Tabel 7">
            <a:extLst>
              <a:ext uri="{FF2B5EF4-FFF2-40B4-BE49-F238E27FC236}">
                <a16:creationId xmlns:a16="http://schemas.microsoft.com/office/drawing/2014/main" id="{3B235F0F-CE3C-EEBA-A686-25508617CD86}"/>
              </a:ext>
            </a:extLst>
          </p:cNvPr>
          <p:cNvGraphicFramePr>
            <a:graphicFrameLocks noGrp="1"/>
          </p:cNvGraphicFramePr>
          <p:nvPr>
            <p:extLst>
              <p:ext uri="{D42A27DB-BD31-4B8C-83A1-F6EECF244321}">
                <p14:modId xmlns:p14="http://schemas.microsoft.com/office/powerpoint/2010/main" val="3591113277"/>
              </p:ext>
            </p:extLst>
          </p:nvPr>
        </p:nvGraphicFramePr>
        <p:xfrm>
          <a:off x="1399679" y="2631282"/>
          <a:ext cx="10009891" cy="2920386"/>
        </p:xfrm>
        <a:graphic>
          <a:graphicData uri="http://schemas.openxmlformats.org/drawingml/2006/table">
            <a:tbl>
              <a:tblPr firstRow="1" bandRow="1">
                <a:tableStyleId>{5C22544A-7EE6-4342-B048-85BDC9FD1C3A}</a:tableStyleId>
              </a:tblPr>
              <a:tblGrid>
                <a:gridCol w="2130853">
                  <a:extLst>
                    <a:ext uri="{9D8B030D-6E8A-4147-A177-3AD203B41FA5}">
                      <a16:colId xmlns:a16="http://schemas.microsoft.com/office/drawing/2014/main" val="2405037959"/>
                    </a:ext>
                  </a:extLst>
                </a:gridCol>
                <a:gridCol w="2626346">
                  <a:extLst>
                    <a:ext uri="{9D8B030D-6E8A-4147-A177-3AD203B41FA5}">
                      <a16:colId xmlns:a16="http://schemas.microsoft.com/office/drawing/2014/main" val="1430889203"/>
                    </a:ext>
                  </a:extLst>
                </a:gridCol>
                <a:gridCol w="2626346">
                  <a:extLst>
                    <a:ext uri="{9D8B030D-6E8A-4147-A177-3AD203B41FA5}">
                      <a16:colId xmlns:a16="http://schemas.microsoft.com/office/drawing/2014/main" val="3613525720"/>
                    </a:ext>
                  </a:extLst>
                </a:gridCol>
                <a:gridCol w="2626346">
                  <a:extLst>
                    <a:ext uri="{9D8B030D-6E8A-4147-A177-3AD203B41FA5}">
                      <a16:colId xmlns:a16="http://schemas.microsoft.com/office/drawing/2014/main" val="845503013"/>
                    </a:ext>
                  </a:extLst>
                </a:gridCol>
              </a:tblGrid>
              <a:tr h="655964">
                <a:tc>
                  <a:txBody>
                    <a:bodyPr/>
                    <a:lstStyle/>
                    <a:p>
                      <a:endParaRPr lang="da-DK" sz="1400" b="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i="0">
                          <a:solidFill>
                            <a:schemeClr val="tx1"/>
                          </a:solidFill>
                          <a:latin typeface="+mn-lt"/>
                        </a:rPr>
                        <a:t>E (Miljømæssigt)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i="0">
                          <a:solidFill>
                            <a:schemeClr val="tx1"/>
                          </a:solidFill>
                          <a:latin typeface="+mn-lt"/>
                        </a:rPr>
                        <a:t>S (Sociale)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1" i="0">
                          <a:solidFill>
                            <a:schemeClr val="tx1"/>
                          </a:solidFill>
                          <a:latin typeface="+mn-lt"/>
                        </a:rPr>
                        <a:t>G (Ledelsesmæssige forhold)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1132211">
                <a:tc>
                  <a:txBody>
                    <a:bodyPr/>
                    <a:lstStyle/>
                    <a:p>
                      <a:r>
                        <a:rPr lang="da-DK" sz="1400" b="1">
                          <a:solidFill>
                            <a:schemeClr val="tx1"/>
                          </a:solidFill>
                          <a:latin typeface="+mn-lt"/>
                        </a:rPr>
                        <a:t>Det gør vi allerede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marL="285750" indent="-285750">
                        <a:buFont typeface="Arial" panose="020B0604020202020204" pitchFamily="34" charset="0"/>
                        <a:buChar char="•"/>
                      </a:pPr>
                      <a:r>
                        <a:rPr lang="da-DK" sz="1400" dirty="0">
                          <a:solidFill>
                            <a:schemeClr val="tx1"/>
                          </a:solidFill>
                          <a:latin typeface="+mn-lt"/>
                        </a:rPr>
                        <a:t>Solceller</a:t>
                      </a:r>
                    </a:p>
                    <a:p>
                      <a:pPr marL="285750" indent="-285750">
                        <a:buFont typeface="Arial" panose="020B0604020202020204" pitchFamily="34" charset="0"/>
                        <a:buChar char="•"/>
                      </a:pPr>
                      <a:r>
                        <a:rPr lang="da-DK" sz="1400" dirty="0">
                          <a:solidFill>
                            <a:schemeClr val="tx1"/>
                          </a:solidFill>
                          <a:latin typeface="+mn-lt"/>
                        </a:rPr>
                        <a:t>Biodiversitet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da-DK" sz="1400">
                          <a:solidFill>
                            <a:schemeClr val="tx1"/>
                          </a:solidFill>
                          <a:latin typeface="+mn-lt"/>
                        </a:rPr>
                        <a:t>Fokus på sund virksomhedskultur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1132211">
                <a:tc>
                  <a:txBody>
                    <a:bodyPr/>
                    <a:lstStyle/>
                    <a:p>
                      <a:r>
                        <a:rPr lang="da-DK" sz="1400" b="1" dirty="0">
                          <a:solidFill>
                            <a:schemeClr val="tx1"/>
                          </a:solidFill>
                          <a:latin typeface="+mn-lt"/>
                        </a:rPr>
                        <a:t>Det kunne vi gøre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da-DK" sz="140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da-DK" sz="1400">
                          <a:solidFill>
                            <a:schemeClr val="tx1"/>
                          </a:solidFill>
                          <a:latin typeface="+mn-lt"/>
                        </a:rPr>
                        <a:t>Inklusion af folk uden for arbejdsmarkedet i FM-opgaver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da-DK" sz="1400" dirty="0">
                          <a:solidFill>
                            <a:schemeClr val="tx1"/>
                          </a:solidFill>
                          <a:latin typeface="+mn-lt"/>
                        </a:rPr>
                        <a:t>Udpege bæredygtighedsansvarlig i FM-afdelingen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8047395"/>
                  </a:ext>
                </a:extLst>
              </a:tr>
            </a:tbl>
          </a:graphicData>
        </a:graphic>
      </p:graphicFrame>
    </p:spTree>
    <p:extLst>
      <p:ext uri="{BB962C8B-B14F-4D97-AF65-F5344CB8AC3E}">
        <p14:creationId xmlns:p14="http://schemas.microsoft.com/office/powerpoint/2010/main" val="2056930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9FD56D-ACDD-E5E3-5385-5B62E65A853F}"/>
              </a:ext>
            </a:extLst>
          </p:cNvPr>
          <p:cNvSpPr>
            <a:spLocks noGrp="1"/>
          </p:cNvSpPr>
          <p:nvPr>
            <p:ph type="title"/>
          </p:nvPr>
        </p:nvSpPr>
        <p:spPr/>
        <p:txBody>
          <a:bodyPr/>
          <a:lstStyle/>
          <a:p>
            <a:r>
              <a:rPr lang="da-DK" sz="4500" dirty="0">
                <a:solidFill>
                  <a:schemeClr val="accent6"/>
                </a:solidFill>
                <a:cs typeface="Archivo Variable" pitchFamily="2" charset="0"/>
              </a:rPr>
              <a:t>2.2</a:t>
            </a:r>
            <a:endParaRPr lang="da-DK" dirty="0"/>
          </a:p>
        </p:txBody>
      </p:sp>
      <p:sp>
        <p:nvSpPr>
          <p:cNvPr id="3" name="Pladsholder til tekst 2">
            <a:extLst>
              <a:ext uri="{FF2B5EF4-FFF2-40B4-BE49-F238E27FC236}">
                <a16:creationId xmlns:a16="http://schemas.microsoft.com/office/drawing/2014/main" id="{8BF2B9F4-C879-0AA5-E1B0-A255BF8A4018}"/>
              </a:ext>
            </a:extLst>
          </p:cNvPr>
          <p:cNvSpPr>
            <a:spLocks noGrp="1"/>
          </p:cNvSpPr>
          <p:nvPr>
            <p:ph type="body" sz="quarter" idx="10"/>
          </p:nvPr>
        </p:nvSpPr>
        <p:spPr/>
        <p:txBody>
          <a:bodyPr/>
          <a:lstStyle/>
          <a:p>
            <a:r>
              <a:rPr lang="da-DK" sz="4000">
                <a:solidFill>
                  <a:schemeClr val="accent6"/>
                </a:solidFill>
                <a:cs typeface="Archivo Medium" pitchFamily="2" charset="0"/>
              </a:rPr>
              <a:t>Lovgivning og EU-regulering</a:t>
            </a:r>
          </a:p>
        </p:txBody>
      </p:sp>
      <p:sp>
        <p:nvSpPr>
          <p:cNvPr id="5" name="Tekstfelt 4">
            <a:extLst>
              <a:ext uri="{FF2B5EF4-FFF2-40B4-BE49-F238E27FC236}">
                <a16:creationId xmlns:a16="http://schemas.microsoft.com/office/drawing/2014/main" id="{F73940D7-17C3-1D63-DF8D-22FBAC9AB174}"/>
              </a:ext>
            </a:extLst>
          </p:cNvPr>
          <p:cNvSpPr txBox="1"/>
          <p:nvPr/>
        </p:nvSpPr>
        <p:spPr>
          <a:xfrm>
            <a:off x="2611262" y="3512127"/>
            <a:ext cx="5589836" cy="1024127"/>
          </a:xfrm>
          <a:prstGeom prst="rect">
            <a:avLst/>
          </a:prstGeom>
          <a:noFill/>
        </p:spPr>
        <p:txBody>
          <a:bodyPr wrap="square" rtlCol="0">
            <a:spAutoFit/>
          </a:bodyPr>
          <a:lstStyle/>
          <a:p>
            <a:pPr>
              <a:lnSpc>
                <a:spcPct val="150000"/>
              </a:lnSpc>
            </a:pPr>
            <a:r>
              <a:rPr lang="da-DK" sz="1400" dirty="0">
                <a:solidFill>
                  <a:srgbClr val="F8FBF8"/>
                </a:solidFill>
              </a:rPr>
              <a:t>Gennemgang af centrale EU-krav og direktiver som CSRD, EPBD og taksonomien. FM’s rolle i at sikre dokumentation og compliance.</a:t>
            </a:r>
          </a:p>
        </p:txBody>
      </p:sp>
    </p:spTree>
    <p:extLst>
      <p:ext uri="{BB962C8B-B14F-4D97-AF65-F5344CB8AC3E}">
        <p14:creationId xmlns:p14="http://schemas.microsoft.com/office/powerpoint/2010/main" val="95931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964256-CCDA-B6F0-C3CA-87A314A96381}"/>
              </a:ext>
            </a:extLst>
          </p:cNvPr>
          <p:cNvSpPr>
            <a:spLocks noGrp="1"/>
          </p:cNvSpPr>
          <p:nvPr>
            <p:ph type="title"/>
          </p:nvPr>
        </p:nvSpPr>
        <p:spPr/>
        <p:txBody>
          <a:bodyPr/>
          <a:lstStyle/>
          <a:p>
            <a:r>
              <a:rPr lang="da-DK" sz="5400" dirty="0">
                <a:solidFill>
                  <a:srgbClr val="013738"/>
                </a:solidFill>
                <a:cs typeface="Archivo Medium" pitchFamily="2" charset="0"/>
              </a:rPr>
              <a:t>Formål og indhold</a:t>
            </a:r>
            <a:endParaRPr lang="da-DK" dirty="0"/>
          </a:p>
        </p:txBody>
      </p:sp>
      <p:sp>
        <p:nvSpPr>
          <p:cNvPr id="3" name="Pladsholder til tekst 2">
            <a:extLst>
              <a:ext uri="{FF2B5EF4-FFF2-40B4-BE49-F238E27FC236}">
                <a16:creationId xmlns:a16="http://schemas.microsoft.com/office/drawing/2014/main" id="{55FB1717-2CDF-609C-673F-48E9DD0125C8}"/>
              </a:ext>
            </a:extLst>
          </p:cNvPr>
          <p:cNvSpPr>
            <a:spLocks noGrp="1"/>
          </p:cNvSpPr>
          <p:nvPr>
            <p:ph type="body" sz="half" idx="14"/>
          </p:nvPr>
        </p:nvSpPr>
        <p:spPr>
          <a:xfrm>
            <a:off x="4532425" y="3290003"/>
            <a:ext cx="5836691" cy="2722490"/>
          </a:xfrm>
        </p:spPr>
        <p:txBody>
          <a:bodyPr/>
          <a:lstStyle/>
          <a:p>
            <a:pPr>
              <a:lnSpc>
                <a:spcPct val="100000"/>
              </a:lnSpc>
              <a:spcBef>
                <a:spcPts val="0"/>
              </a:spcBef>
            </a:pPr>
            <a:r>
              <a:rPr lang="da-DK" sz="1400" dirty="0"/>
              <a:t>Formålet med dette delmodul er at give overblik over centrale lovgivninger og EU-regler, der stiller krav til bæredygtighed i FM.</a:t>
            </a:r>
            <a:br>
              <a:rPr lang="da-DK" sz="1400" dirty="0"/>
            </a:br>
            <a:endParaRPr lang="da-DK" sz="1400" dirty="0"/>
          </a:p>
          <a:p>
            <a:pPr>
              <a:lnSpc>
                <a:spcPct val="100000"/>
              </a:lnSpc>
              <a:spcBef>
                <a:spcPts val="0"/>
              </a:spcBef>
            </a:pPr>
            <a:r>
              <a:rPr lang="da-DK" sz="1400" b="1" dirty="0"/>
              <a:t>Indhold:</a:t>
            </a:r>
          </a:p>
          <a:p>
            <a:pPr marL="285750" indent="-285750">
              <a:lnSpc>
                <a:spcPct val="100000"/>
              </a:lnSpc>
              <a:spcBef>
                <a:spcPts val="0"/>
              </a:spcBef>
              <a:buFont typeface="Arial" panose="020B0604020202020204" pitchFamily="34" charset="0"/>
              <a:buChar char="•"/>
            </a:pPr>
            <a:r>
              <a:rPr lang="da-DK" sz="1400" dirty="0"/>
              <a:t>Hvad er relevant for hvem?</a:t>
            </a:r>
          </a:p>
          <a:p>
            <a:pPr marL="285750" indent="-285750">
              <a:lnSpc>
                <a:spcPct val="100000"/>
              </a:lnSpc>
              <a:spcBef>
                <a:spcPts val="0"/>
              </a:spcBef>
              <a:buFont typeface="Arial" panose="020B0604020202020204" pitchFamily="34" charset="0"/>
              <a:buChar char="•"/>
            </a:pPr>
            <a:r>
              <a:rPr lang="da-DK" sz="1400" dirty="0"/>
              <a:t>EU Green Deal og Omnibus</a:t>
            </a:r>
          </a:p>
          <a:p>
            <a:pPr marL="285750" indent="-285750">
              <a:lnSpc>
                <a:spcPct val="100000"/>
              </a:lnSpc>
              <a:spcBef>
                <a:spcPts val="0"/>
              </a:spcBef>
              <a:buFont typeface="Arial" panose="020B0604020202020204" pitchFamily="34" charset="0"/>
              <a:buChar char="•"/>
            </a:pPr>
            <a:r>
              <a:rPr lang="da-DK" sz="1400" dirty="0"/>
              <a:t>CSRD - ESG-rapportering</a:t>
            </a:r>
          </a:p>
          <a:p>
            <a:pPr marL="285750" indent="-285750">
              <a:lnSpc>
                <a:spcPct val="100000"/>
              </a:lnSpc>
              <a:spcBef>
                <a:spcPts val="0"/>
              </a:spcBef>
              <a:buFont typeface="Arial" panose="020B0604020202020204" pitchFamily="34" charset="0"/>
              <a:buChar char="•"/>
            </a:pPr>
            <a:r>
              <a:rPr lang="da-DK" sz="1400" dirty="0"/>
              <a:t>CSDDD - Ansvarlighed i værdikæden</a:t>
            </a:r>
          </a:p>
          <a:p>
            <a:pPr marL="285750" indent="-285750">
              <a:buFont typeface="Arial" panose="020B0604020202020204" pitchFamily="34" charset="0"/>
              <a:buChar char="•"/>
            </a:pPr>
            <a:r>
              <a:rPr lang="da-DK" sz="1400" dirty="0"/>
              <a:t>EU-taksonomien - Klassificering af bæredygtige investeringer</a:t>
            </a:r>
          </a:p>
          <a:p>
            <a:pPr marL="285750" indent="-285750">
              <a:lnSpc>
                <a:spcPct val="100000"/>
              </a:lnSpc>
              <a:spcBef>
                <a:spcPts val="0"/>
              </a:spcBef>
              <a:buFont typeface="Arial" panose="020B0604020202020204" pitchFamily="34" charset="0"/>
              <a:buChar char="•"/>
            </a:pPr>
            <a:r>
              <a:rPr lang="da-DK" sz="1400" dirty="0"/>
              <a:t>EED - Energieffektiviseringsdirektivet</a:t>
            </a:r>
          </a:p>
          <a:p>
            <a:pPr marL="285750" indent="-285750">
              <a:lnSpc>
                <a:spcPct val="100000"/>
              </a:lnSpc>
              <a:spcBef>
                <a:spcPts val="0"/>
              </a:spcBef>
              <a:buFont typeface="Arial" panose="020B0604020202020204" pitchFamily="34" charset="0"/>
              <a:buChar char="•"/>
            </a:pPr>
            <a:r>
              <a:rPr lang="da-DK" dirty="0"/>
              <a:t>EPBD - Energy Performance of Building Directive </a:t>
            </a:r>
          </a:p>
          <a:p>
            <a:pPr marL="285750" indent="-285750">
              <a:lnSpc>
                <a:spcPct val="100000"/>
              </a:lnSpc>
              <a:spcBef>
                <a:spcPts val="0"/>
              </a:spcBef>
              <a:buFont typeface="Arial" panose="020B0604020202020204" pitchFamily="34" charset="0"/>
              <a:buChar char="•"/>
            </a:pPr>
            <a:r>
              <a:rPr lang="da-DK" dirty="0"/>
              <a:t>Affaldsdirektivet</a:t>
            </a:r>
          </a:p>
          <a:p>
            <a:pPr marL="285750" indent="-285750">
              <a:lnSpc>
                <a:spcPct val="100000"/>
              </a:lnSpc>
              <a:spcBef>
                <a:spcPts val="0"/>
              </a:spcBef>
              <a:buFont typeface="Arial" panose="020B0604020202020204" pitchFamily="34" charset="0"/>
              <a:buChar char="•"/>
            </a:pPr>
            <a:r>
              <a:rPr lang="da-DK" dirty="0" err="1"/>
              <a:t>Cirkular</a:t>
            </a:r>
            <a:r>
              <a:rPr lang="da-DK" dirty="0"/>
              <a:t> </a:t>
            </a:r>
            <a:r>
              <a:rPr lang="da-DK" dirty="0" err="1"/>
              <a:t>Economy</a:t>
            </a:r>
            <a:r>
              <a:rPr lang="da-DK" dirty="0"/>
              <a:t> </a:t>
            </a:r>
            <a:r>
              <a:rPr lang="da-DK" dirty="0" err="1"/>
              <a:t>act</a:t>
            </a:r>
            <a:endParaRPr lang="da-DK" dirty="0"/>
          </a:p>
          <a:p>
            <a:pPr marL="285750" indent="-285750">
              <a:lnSpc>
                <a:spcPct val="100000"/>
              </a:lnSpc>
              <a:spcBef>
                <a:spcPts val="0"/>
              </a:spcBef>
              <a:buFont typeface="Arial" panose="020B0604020202020204" pitchFamily="34" charset="0"/>
              <a:buChar char="•"/>
            </a:pPr>
            <a:r>
              <a:rPr lang="da-DK" dirty="0"/>
              <a:t>Klimalovens krav - De danske klimamålsætninger</a:t>
            </a:r>
          </a:p>
          <a:p>
            <a:pPr marL="285750" indent="-285750">
              <a:lnSpc>
                <a:spcPct val="100000"/>
              </a:lnSpc>
              <a:spcBef>
                <a:spcPts val="0"/>
              </a:spcBef>
              <a:buFont typeface="Arial" panose="020B0604020202020204" pitchFamily="34" charset="0"/>
              <a:buChar char="•"/>
            </a:pPr>
            <a:r>
              <a:rPr lang="da-DK" dirty="0"/>
              <a:t>Bygningsreglementet – BR18</a:t>
            </a:r>
          </a:p>
          <a:p>
            <a:pPr>
              <a:lnSpc>
                <a:spcPct val="100000"/>
              </a:lnSpc>
              <a:spcBef>
                <a:spcPts val="0"/>
              </a:spcBef>
            </a:pPr>
            <a:endParaRPr lang="da-DK" dirty="0"/>
          </a:p>
        </p:txBody>
      </p:sp>
    </p:spTree>
    <p:extLst>
      <p:ext uri="{BB962C8B-B14F-4D97-AF65-F5344CB8AC3E}">
        <p14:creationId xmlns:p14="http://schemas.microsoft.com/office/powerpoint/2010/main" val="3729309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5B388-DE4D-614F-5098-797E0D89B07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CD9433-5CD7-00E8-9145-49CBC3B577BA}"/>
              </a:ext>
            </a:extLst>
          </p:cNvPr>
          <p:cNvSpPr>
            <a:spLocks noGrp="1"/>
          </p:cNvSpPr>
          <p:nvPr>
            <p:ph type="ctrTitle"/>
          </p:nvPr>
        </p:nvSpPr>
        <p:spPr>
          <a:xfrm>
            <a:off x="1524000" y="1122363"/>
            <a:ext cx="9144000" cy="908143"/>
          </a:xfrm>
        </p:spPr>
        <p:txBody>
          <a:bodyPr>
            <a:normAutofit/>
          </a:bodyPr>
          <a:lstStyle/>
          <a:p>
            <a:r>
              <a:rPr lang="da-DK" sz="5400" dirty="0">
                <a:cs typeface="Archivo Medium" pitchFamily="2" charset="77"/>
              </a:rPr>
              <a:t>Krav eller ej </a:t>
            </a:r>
          </a:p>
        </p:txBody>
      </p:sp>
      <p:sp>
        <p:nvSpPr>
          <p:cNvPr id="3" name="Undertitel 2">
            <a:extLst>
              <a:ext uri="{FF2B5EF4-FFF2-40B4-BE49-F238E27FC236}">
                <a16:creationId xmlns:a16="http://schemas.microsoft.com/office/drawing/2014/main" id="{B9202A14-9C42-0E22-9E2C-924EAE5D05C7}"/>
              </a:ext>
            </a:extLst>
          </p:cNvPr>
          <p:cNvSpPr>
            <a:spLocks noGrp="1"/>
          </p:cNvSpPr>
          <p:nvPr>
            <p:ph type="subTitle" idx="1"/>
          </p:nvPr>
        </p:nvSpPr>
        <p:spPr>
          <a:xfrm>
            <a:off x="1524000" y="2177544"/>
            <a:ext cx="9144000" cy="778270"/>
          </a:xfrm>
        </p:spPr>
        <p:txBody>
          <a:bodyPr/>
          <a:lstStyle/>
          <a:p>
            <a:r>
              <a:rPr lang="da-DK" sz="1400" dirty="0"/>
              <a:t>ESG-rapportering handler om mere end at lave op til lovkrav, det er et strategisk værktøj. Så uanset om man er underlagt lovgivning eller ej, så er der mange fordele ved at rapportere:</a:t>
            </a:r>
          </a:p>
        </p:txBody>
      </p:sp>
      <p:grpSp>
        <p:nvGrpSpPr>
          <p:cNvPr id="11" name="Gruppe 10">
            <a:extLst>
              <a:ext uri="{FF2B5EF4-FFF2-40B4-BE49-F238E27FC236}">
                <a16:creationId xmlns:a16="http://schemas.microsoft.com/office/drawing/2014/main" id="{FCDB2E3E-1419-0637-B4D0-8A7BED859C71}"/>
              </a:ext>
            </a:extLst>
          </p:cNvPr>
          <p:cNvGrpSpPr/>
          <p:nvPr/>
        </p:nvGrpSpPr>
        <p:grpSpPr>
          <a:xfrm>
            <a:off x="8158203" y="482109"/>
            <a:ext cx="1440000" cy="1440000"/>
            <a:chOff x="7978203" y="321202"/>
            <a:chExt cx="1440000" cy="1440000"/>
          </a:xfrm>
        </p:grpSpPr>
        <p:sp>
          <p:nvSpPr>
            <p:cNvPr id="4" name="Ellipse 3">
              <a:extLst>
                <a:ext uri="{FF2B5EF4-FFF2-40B4-BE49-F238E27FC236}">
                  <a16:creationId xmlns:a16="http://schemas.microsoft.com/office/drawing/2014/main" id="{58955A3E-79C7-9285-A326-5E92A862C066}"/>
                </a:ext>
              </a:extLst>
            </p:cNvPr>
            <p:cNvSpPr/>
            <p:nvPr/>
          </p:nvSpPr>
          <p:spPr>
            <a:xfrm>
              <a:off x="7978203" y="321202"/>
              <a:ext cx="1440000" cy="1440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endParaRPr lang="da-DK" sz="1200" b="1" i="0" u="none" strike="noStrike">
                <a:solidFill>
                  <a:schemeClr val="bg1"/>
                </a:solidFill>
                <a:effectLst/>
                <a:cs typeface="Archivo" pitchFamily="2" charset="77"/>
              </a:endParaRPr>
            </a:p>
          </p:txBody>
        </p:sp>
        <p:sp>
          <p:nvSpPr>
            <p:cNvPr id="10" name="Tekstfelt 9">
              <a:extLst>
                <a:ext uri="{FF2B5EF4-FFF2-40B4-BE49-F238E27FC236}">
                  <a16:creationId xmlns:a16="http://schemas.microsoft.com/office/drawing/2014/main" id="{00A0F405-B6F0-AC6F-0ECD-A069AB494001}"/>
                </a:ext>
              </a:extLst>
            </p:cNvPr>
            <p:cNvSpPr txBox="1"/>
            <p:nvPr/>
          </p:nvSpPr>
          <p:spPr>
            <a:xfrm>
              <a:off x="8141524" y="747183"/>
              <a:ext cx="1129553" cy="646331"/>
            </a:xfrm>
            <a:prstGeom prst="rect">
              <a:avLst/>
            </a:prstGeom>
            <a:noFill/>
          </p:spPr>
          <p:txBody>
            <a:bodyPr wrap="square" rtlCol="0">
              <a:spAutoFit/>
            </a:bodyPr>
            <a:lstStyle/>
            <a:p>
              <a:pPr algn="ctr"/>
              <a:r>
                <a:rPr lang="da-DK" sz="1200">
                  <a:solidFill>
                    <a:schemeClr val="bg1"/>
                  </a:solidFill>
                  <a:cs typeface="Archivo" pitchFamily="2" charset="77"/>
                </a:rPr>
                <a:t>ESG-rapportering er vigtigt!</a:t>
              </a:r>
            </a:p>
          </p:txBody>
        </p:sp>
      </p:grpSp>
      <p:sp>
        <p:nvSpPr>
          <p:cNvPr id="12" name="Afrundet rektangel 11">
            <a:extLst>
              <a:ext uri="{FF2B5EF4-FFF2-40B4-BE49-F238E27FC236}">
                <a16:creationId xmlns:a16="http://schemas.microsoft.com/office/drawing/2014/main" id="{E29561E6-06CB-CCE0-377C-6EC93B72B0C2}"/>
              </a:ext>
            </a:extLst>
          </p:cNvPr>
          <p:cNvSpPr/>
          <p:nvPr/>
        </p:nvSpPr>
        <p:spPr>
          <a:xfrm>
            <a:off x="2294906" y="3102852"/>
            <a:ext cx="3610770" cy="116178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a:solidFill>
                  <a:schemeClr val="tx1"/>
                </a:solidFill>
              </a:rPr>
              <a:t>Driftsoptimering og omkostningsbesparelser</a:t>
            </a:r>
          </a:p>
        </p:txBody>
      </p:sp>
      <p:sp>
        <p:nvSpPr>
          <p:cNvPr id="13" name="Afrundet rektangel 12">
            <a:extLst>
              <a:ext uri="{FF2B5EF4-FFF2-40B4-BE49-F238E27FC236}">
                <a16:creationId xmlns:a16="http://schemas.microsoft.com/office/drawing/2014/main" id="{D22F80EA-A36A-03FC-D923-24D17ECDACC1}"/>
              </a:ext>
            </a:extLst>
          </p:cNvPr>
          <p:cNvSpPr/>
          <p:nvPr/>
        </p:nvSpPr>
        <p:spPr>
          <a:xfrm>
            <a:off x="6352818" y="3102852"/>
            <a:ext cx="3610770" cy="116178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a:solidFill>
                  <a:schemeClr val="tx1"/>
                </a:solidFill>
              </a:rPr>
              <a:t>Risikostyring og fremtidssikring</a:t>
            </a:r>
          </a:p>
        </p:txBody>
      </p:sp>
      <p:sp>
        <p:nvSpPr>
          <p:cNvPr id="14" name="Afrundet rektangel 13">
            <a:extLst>
              <a:ext uri="{FF2B5EF4-FFF2-40B4-BE49-F238E27FC236}">
                <a16:creationId xmlns:a16="http://schemas.microsoft.com/office/drawing/2014/main" id="{472291C6-35BF-B270-3E6C-751BA2BE70FD}"/>
              </a:ext>
            </a:extLst>
          </p:cNvPr>
          <p:cNvSpPr/>
          <p:nvPr/>
        </p:nvSpPr>
        <p:spPr>
          <a:xfrm>
            <a:off x="2294906" y="4685014"/>
            <a:ext cx="3610770" cy="116178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a:solidFill>
                  <a:schemeClr val="tx1"/>
                </a:solidFill>
              </a:rPr>
              <a:t>Konkurrenceevne og kommunikation</a:t>
            </a:r>
          </a:p>
        </p:txBody>
      </p:sp>
      <p:sp>
        <p:nvSpPr>
          <p:cNvPr id="15" name="Afrundet rektangel 14">
            <a:extLst>
              <a:ext uri="{FF2B5EF4-FFF2-40B4-BE49-F238E27FC236}">
                <a16:creationId xmlns:a16="http://schemas.microsoft.com/office/drawing/2014/main" id="{91754A82-5E9E-52F4-49BF-2339B9E5CCDA}"/>
              </a:ext>
            </a:extLst>
          </p:cNvPr>
          <p:cNvSpPr/>
          <p:nvPr/>
        </p:nvSpPr>
        <p:spPr>
          <a:xfrm>
            <a:off x="6352818" y="4685013"/>
            <a:ext cx="3610770" cy="116178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a:solidFill>
                  <a:schemeClr val="tx1"/>
                </a:solidFill>
              </a:rPr>
              <a:t>Bedre beslutningsgrundlag og strategi</a:t>
            </a:r>
          </a:p>
        </p:txBody>
      </p:sp>
    </p:spTree>
    <p:extLst>
      <p:ext uri="{BB962C8B-B14F-4D97-AF65-F5344CB8AC3E}">
        <p14:creationId xmlns:p14="http://schemas.microsoft.com/office/powerpoint/2010/main" val="2219579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F103155-C6D7-DD55-35D1-CC54FA8409F6}"/>
              </a:ext>
            </a:extLst>
          </p:cNvPr>
          <p:cNvSpPr>
            <a:spLocks noGrp="1"/>
          </p:cNvSpPr>
          <p:nvPr>
            <p:ph type="body" sz="half" idx="14"/>
          </p:nvPr>
        </p:nvSpPr>
        <p:spPr>
          <a:xfrm>
            <a:off x="734058" y="6131864"/>
            <a:ext cx="10723882" cy="585967"/>
          </a:xfrm>
        </p:spPr>
        <p:txBody>
          <a:bodyPr/>
          <a:lstStyle/>
          <a:p>
            <a:pPr algn="l"/>
            <a:r>
              <a:rPr lang="da-DK" sz="1200" dirty="0"/>
              <a:t>På de næste slides gennemgås kravene.</a:t>
            </a:r>
          </a:p>
        </p:txBody>
      </p:sp>
      <p:sp>
        <p:nvSpPr>
          <p:cNvPr id="3" name="Pladsholder til tekst 2">
            <a:extLst>
              <a:ext uri="{FF2B5EF4-FFF2-40B4-BE49-F238E27FC236}">
                <a16:creationId xmlns:a16="http://schemas.microsoft.com/office/drawing/2014/main" id="{F409B028-07A6-19A4-0512-4149FA6244DE}"/>
              </a:ext>
            </a:extLst>
          </p:cNvPr>
          <p:cNvSpPr>
            <a:spLocks noGrp="1"/>
          </p:cNvSpPr>
          <p:nvPr>
            <p:ph type="body" sz="quarter" idx="10"/>
          </p:nvPr>
        </p:nvSpPr>
        <p:spPr>
          <a:xfrm>
            <a:off x="734058" y="433152"/>
            <a:ext cx="10723882" cy="838200"/>
          </a:xfrm>
        </p:spPr>
        <p:txBody>
          <a:bodyPr/>
          <a:lstStyle/>
          <a:p>
            <a:pPr algn="ctr"/>
            <a:r>
              <a:rPr lang="da-DK" sz="3600" dirty="0">
                <a:cs typeface="Archivo Medium" pitchFamily="2" charset="77"/>
              </a:rPr>
              <a:t>Overblik - Hvad er relevant for hvem?</a:t>
            </a:r>
          </a:p>
        </p:txBody>
      </p:sp>
      <p:graphicFrame>
        <p:nvGraphicFramePr>
          <p:cNvPr id="5" name="Tabel 4">
            <a:extLst>
              <a:ext uri="{FF2B5EF4-FFF2-40B4-BE49-F238E27FC236}">
                <a16:creationId xmlns:a16="http://schemas.microsoft.com/office/drawing/2014/main" id="{D389713D-9446-82E0-F03A-4D3E769C9AC0}"/>
              </a:ext>
            </a:extLst>
          </p:cNvPr>
          <p:cNvGraphicFramePr>
            <a:graphicFrameLocks noGrp="1"/>
          </p:cNvGraphicFramePr>
          <p:nvPr/>
        </p:nvGraphicFramePr>
        <p:xfrm>
          <a:off x="734058" y="1366933"/>
          <a:ext cx="10723882" cy="4937046"/>
        </p:xfrm>
        <a:graphic>
          <a:graphicData uri="http://schemas.openxmlformats.org/drawingml/2006/table">
            <a:tbl>
              <a:tblPr firstRow="1" bandRow="1">
                <a:tableStyleId>{5C22544A-7EE6-4342-B048-85BDC9FD1C3A}</a:tableStyleId>
              </a:tblPr>
              <a:tblGrid>
                <a:gridCol w="570307">
                  <a:extLst>
                    <a:ext uri="{9D8B030D-6E8A-4147-A177-3AD203B41FA5}">
                      <a16:colId xmlns:a16="http://schemas.microsoft.com/office/drawing/2014/main" val="2478182043"/>
                    </a:ext>
                  </a:extLst>
                </a:gridCol>
                <a:gridCol w="4034117">
                  <a:extLst>
                    <a:ext uri="{9D8B030D-6E8A-4147-A177-3AD203B41FA5}">
                      <a16:colId xmlns:a16="http://schemas.microsoft.com/office/drawing/2014/main" val="2924218950"/>
                    </a:ext>
                  </a:extLst>
                </a:gridCol>
                <a:gridCol w="2944906">
                  <a:extLst>
                    <a:ext uri="{9D8B030D-6E8A-4147-A177-3AD203B41FA5}">
                      <a16:colId xmlns:a16="http://schemas.microsoft.com/office/drawing/2014/main" val="1321439343"/>
                    </a:ext>
                  </a:extLst>
                </a:gridCol>
                <a:gridCol w="3174552">
                  <a:extLst>
                    <a:ext uri="{9D8B030D-6E8A-4147-A177-3AD203B41FA5}">
                      <a16:colId xmlns:a16="http://schemas.microsoft.com/office/drawing/2014/main" val="1300490616"/>
                    </a:ext>
                  </a:extLst>
                </a:gridCol>
              </a:tblGrid>
              <a:tr h="552020">
                <a:tc>
                  <a:txBody>
                    <a:bodyPr/>
                    <a:lstStyle/>
                    <a:p>
                      <a:endParaRPr lang="da-DK" sz="1600" b="1" dirty="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r>
                        <a:rPr lang="da-DK" sz="1600" b="1" dirty="0">
                          <a:solidFill>
                            <a:schemeClr val="bg1"/>
                          </a:solidFill>
                          <a:latin typeface="+mn-lt"/>
                          <a:cs typeface="Archivo" pitchFamily="2" charset="77"/>
                        </a:rPr>
                        <a:t>Lovgivninger/forordninger/ direktiver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a:r>
                        <a:rPr lang="da-DK" sz="1600" b="1" dirty="0">
                          <a:solidFill>
                            <a:schemeClr val="bg1"/>
                          </a:solidFill>
                          <a:latin typeface="+mn-lt"/>
                          <a:cs typeface="Archivo" pitchFamily="2" charset="77"/>
                        </a:rPr>
                        <a:t>Private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600" b="1" dirty="0">
                          <a:solidFill>
                            <a:schemeClr val="bg1"/>
                          </a:solidFill>
                          <a:latin typeface="+mn-lt"/>
                          <a:cs typeface="Archivo" pitchFamily="2" charset="77"/>
                        </a:rPr>
                        <a:t>Offentlige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78245139"/>
                  </a:ext>
                </a:extLst>
              </a:tr>
              <a:tr h="548997">
                <a:tc rowSpan="7">
                  <a:txBody>
                    <a:bodyPr/>
                    <a:lstStyle/>
                    <a:p>
                      <a:pPr algn="ctr">
                        <a:buNone/>
                      </a:pPr>
                      <a:r>
                        <a:rPr lang="da-DK" sz="1050" b="1" dirty="0">
                          <a:solidFill>
                            <a:schemeClr val="bg1"/>
                          </a:solidFill>
                        </a:rPr>
                        <a:t>EU</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buNone/>
                      </a:pPr>
                      <a:r>
                        <a:rPr lang="da-DK" sz="1050" b="1" dirty="0">
                          <a:solidFill>
                            <a:schemeClr val="bg1"/>
                          </a:solidFill>
                        </a:rPr>
                        <a:t>CSRD</a:t>
                      </a:r>
                      <a:r>
                        <a:rPr lang="da-DK" sz="1050" dirty="0">
                          <a:solidFill>
                            <a:schemeClr val="bg1"/>
                          </a:solidFill>
                        </a:rPr>
                        <a:t> – ESG-rapportering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Obligatorisk ved </a:t>
                      </a:r>
                      <a:r>
                        <a:rPr lang="da-DK" sz="900" b="1" dirty="0"/>
                        <a:t>mere end 1.000 ansatte og mere end 450 mio. EUR i nettoomsætning</a:t>
                      </a:r>
                      <a:r>
                        <a:rPr lang="da-DK" sz="900" dirty="0"/>
                        <a:t>.</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Kommuner, regioner og statslige institutioner er som udgangspunkt ikke omfattet. </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267505063"/>
                  </a:ext>
                </a:extLst>
              </a:tr>
              <a:tr h="426997">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1050" b="1" dirty="0">
                          <a:solidFill>
                            <a:schemeClr val="bg1"/>
                          </a:solidFill>
                        </a:rPr>
                        <a:t>CSDDD</a:t>
                      </a:r>
                      <a:r>
                        <a:rPr lang="da-DK" sz="1050" dirty="0">
                          <a:solidFill>
                            <a:schemeClr val="bg1"/>
                          </a:solidFill>
                        </a:rPr>
                        <a:t> – ansvarlighed i aktivitetskæden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Obligatorisk ved </a:t>
                      </a:r>
                      <a:r>
                        <a:rPr lang="da-DK" sz="900" b="1" dirty="0"/>
                        <a:t>mere end 5.000 ansatte og mere end 1,5 mia. EUR i nettoomsætning</a:t>
                      </a:r>
                      <a:r>
                        <a:rPr lang="da-DK" sz="900" dirty="0"/>
                        <a:t>. Kravene gælder fra juli 2029.</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Offentlige myndigheder er ikke direkte omfattet, men kan anvende principperne i indkøb og leverandørstyring.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710933229"/>
                  </a:ext>
                </a:extLst>
              </a:tr>
              <a:tr h="426997">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1050" b="1" dirty="0">
                          <a:solidFill>
                            <a:schemeClr val="bg1"/>
                          </a:solidFill>
                        </a:rPr>
                        <a:t>EU-taksonomien</a:t>
                      </a:r>
                      <a:r>
                        <a:rPr lang="da-DK" sz="1050" dirty="0">
                          <a:solidFill>
                            <a:schemeClr val="bg1"/>
                          </a:solidFill>
                        </a:rPr>
                        <a:t> – bæredygtige aktiviteter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Rapporteringskravet følger som udgangspunkt CSRD: </a:t>
                      </a:r>
                      <a:r>
                        <a:rPr lang="da-DK" sz="900" b="1" dirty="0"/>
                        <a:t>mere end 1.000 ansatte og mere end 450 mio. EUR i nettoomsætning</a:t>
                      </a:r>
                      <a:r>
                        <a:rPr lang="da-DK" sz="900" dirty="0"/>
                        <a:t>.</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Myndigheder er ikke rapporteringspligtige. </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1619088502"/>
                  </a:ext>
                </a:extLst>
              </a:tr>
              <a:tr h="31516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1050" b="1" dirty="0">
                          <a:solidFill>
                            <a:schemeClr val="bg1"/>
                          </a:solidFill>
                        </a:rPr>
                        <a:t>EED</a:t>
                      </a:r>
                      <a:r>
                        <a:rPr lang="da-DK" sz="1050" dirty="0">
                          <a:solidFill>
                            <a:schemeClr val="bg1"/>
                          </a:solidFill>
                        </a:rPr>
                        <a:t> – energieffektivisering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Over </a:t>
                      </a:r>
                      <a:r>
                        <a:rPr lang="da-DK" sz="900" b="1" dirty="0"/>
                        <a:t>10 TJ</a:t>
                      </a:r>
                      <a:r>
                        <a:rPr lang="da-DK" sz="900" dirty="0"/>
                        <a:t>: energisyn hvert fjerde år. </a:t>
                      </a:r>
                      <a:br>
                        <a:rPr lang="da-DK" sz="900" dirty="0"/>
                      </a:br>
                      <a:r>
                        <a:rPr lang="da-DK" sz="900" dirty="0"/>
                        <a:t>Over </a:t>
                      </a:r>
                      <a:r>
                        <a:rPr lang="da-DK" sz="900" b="1" dirty="0"/>
                        <a:t>85 TJ</a:t>
                      </a:r>
                      <a:r>
                        <a:rPr lang="da-DK" sz="900" dirty="0"/>
                        <a:t>: certificeret energiledelse og klimasyn.</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Krav om årlig reduktion af energiforbruget og energirenovering af offentlige bygninger.</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2928550818"/>
                  </a:ext>
                </a:extLst>
              </a:tr>
              <a:tr h="426997">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1050" b="1" dirty="0">
                          <a:solidFill>
                            <a:schemeClr val="bg1"/>
                          </a:solidFill>
                        </a:rPr>
                        <a:t>EPBD</a:t>
                      </a:r>
                      <a:r>
                        <a:rPr lang="da-DK" sz="1050" dirty="0">
                          <a:solidFill>
                            <a:schemeClr val="bg1"/>
                          </a:solidFill>
                        </a:rPr>
                        <a:t> – bygningers energimæssige ydeevne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Bygningsejere påvirkes af krav til nybyggeri, renovering, energimærkning og tekniske installationer.</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Tilsvarende krav som for private – og ekstra krav om emissionsfrit offentligt nybyggeri fra 2028.</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2365498302"/>
                  </a:ext>
                </a:extLst>
              </a:tr>
              <a:tr h="426997">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bg1"/>
                          </a:solidFill>
                        </a:rPr>
                        <a:t>Affaldsdirektivet - </a:t>
                      </a:r>
                      <a:r>
                        <a:rPr lang="da-DK" sz="1050" b="0" dirty="0">
                          <a:solidFill>
                            <a:schemeClr val="bg1"/>
                          </a:solidFill>
                        </a:rPr>
                        <a:t>affaldshåndtering og genanvendelse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Gennemføres via danske affaldsregler: krav om forebyggelse, sortering og korrekt håndtering af affald.</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Samme krav ved drift af bygninger og institutioner samt offentlige indkøb.</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3824152919"/>
                  </a:ext>
                </a:extLst>
              </a:tr>
              <a:tr h="426997">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1050" b="1">
                          <a:solidFill>
                            <a:schemeClr val="bg1"/>
                          </a:solidFill>
                        </a:rPr>
                        <a:t>Circular Economy Act</a:t>
                      </a:r>
                      <a:r>
                        <a:rPr lang="da-DK" sz="1050">
                          <a:solidFill>
                            <a:schemeClr val="bg1"/>
                          </a:solidFill>
                        </a:rPr>
                        <a:t> – kommende lovgivning om cirkularitet</a:t>
                      </a: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buNone/>
                      </a:pPr>
                      <a:r>
                        <a:rPr lang="da-DK" sz="900" dirty="0"/>
                        <a:t>Endnu ikke vedtaget. Forventes at stille større krav til genbrug, genanvendte materialer og cirkulære produkter.</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Endnu ikke vedtaget. Kan påvirke offentlige indkøb, byggeprojekter og materialeanvendelse.</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597045566"/>
                  </a:ext>
                </a:extLst>
              </a:tr>
              <a:tr h="426997">
                <a:tc>
                  <a:txBody>
                    <a:bodyPr/>
                    <a:lstStyle/>
                    <a:p>
                      <a:pPr algn="ctr">
                        <a:buNone/>
                      </a:pPr>
                      <a:endParaRPr lang="da-DK" sz="1050" b="1" dirty="0">
                        <a:solidFill>
                          <a:schemeClr val="bg1"/>
                        </a:solidFill>
                      </a:endParaRP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bg1"/>
                          </a:solidFill>
                        </a:rPr>
                        <a:t>Klimaloven </a:t>
                      </a:r>
                      <a:r>
                        <a:rPr lang="da-DK" sz="1050" b="0" dirty="0">
                          <a:solidFill>
                            <a:schemeClr val="bg1"/>
                          </a:solidFill>
                        </a:rPr>
                        <a:t>- nationale klimamål og CO₂-reduktion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Ingen direkte krav til den enkelte virksomhed. Virksomheder påvirkes gennem sektorlovgivning og politiske initiativer.</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tc>
                  <a:txBody>
                    <a:bodyPr/>
                    <a:lstStyle/>
                    <a:p>
                      <a:pPr>
                        <a:buNone/>
                      </a:pPr>
                      <a:r>
                        <a:rPr lang="da-DK" sz="900" dirty="0"/>
                        <a:t>Offentlige påvirkes gennem handleplaner, regulering og offentlige investeringer.</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lumMod val="25000"/>
                        <a:lumOff val="75000"/>
                      </a:schemeClr>
                    </a:solidFill>
                  </a:tcPr>
                </a:tc>
                <a:extLst>
                  <a:ext uri="{0D108BD9-81ED-4DB2-BD59-A6C34878D82A}">
                    <a16:rowId xmlns:a16="http://schemas.microsoft.com/office/drawing/2014/main" val="1927704501"/>
                  </a:ext>
                </a:extLst>
              </a:tr>
              <a:tr h="426997">
                <a:tc>
                  <a:txBody>
                    <a:bodyPr/>
                    <a:lstStyle/>
                    <a:p>
                      <a:pPr algn="ctr">
                        <a:buNone/>
                      </a:pPr>
                      <a:r>
                        <a:rPr lang="da-DK" sz="1050" b="1" dirty="0">
                          <a:solidFill>
                            <a:schemeClr val="bg1"/>
                          </a:solidFill>
                        </a:rPr>
                        <a:t>DK</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bg1"/>
                          </a:solidFill>
                        </a:rPr>
                        <a:t>Bygningsreglementet – BR18 </a:t>
                      </a:r>
                      <a:r>
                        <a:rPr lang="da-DK" sz="1050" b="0" dirty="0">
                          <a:solidFill>
                            <a:schemeClr val="bg1"/>
                          </a:solidFill>
                        </a:rPr>
                        <a:t>– krav til byggeri og bygningers ydeevne </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a:t>Gælder ved privat nybyggeri, tilbygning og andre byggearbejder. Klimakrav gælder nybyggeri og relevante tilbygninger.</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Samme krav gælder for offentligt byggeri og offentlige bygherrer.</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1999145148"/>
                  </a:ext>
                </a:extLst>
              </a:tr>
              <a:tr h="426997">
                <a:tc>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bg1"/>
                          </a:solidFill>
                        </a:rPr>
                        <a:t>Selektiv nedrivning </a:t>
                      </a:r>
                      <a:r>
                        <a:rPr lang="da-DK" sz="1050" b="0" dirty="0">
                          <a:solidFill>
                            <a:schemeClr val="bg1"/>
                          </a:solidFill>
                        </a:rPr>
                        <a:t>– sortering og genbrug af byggematerialer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pPr>
                        <a:buNone/>
                      </a:pPr>
                      <a:r>
                        <a:rPr lang="da-DK" sz="900" dirty="0"/>
                        <a:t>Ved nedrivning af </a:t>
                      </a:r>
                      <a:r>
                        <a:rPr lang="da-DK" sz="900" b="1" dirty="0"/>
                        <a:t>250 m² eller derover</a:t>
                      </a:r>
                      <a:r>
                        <a:rPr lang="da-DK" sz="900" dirty="0"/>
                        <a:t> skal der anvendes en autoriseret nedrivningsvirksomhed og krav skal overholdes.</a:t>
                      </a:r>
                    </a:p>
                  </a:txBody>
                  <a:tcPr marL="28627" marR="28627" marT="14314" marB="14314"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tc>
                  <a:txBody>
                    <a:bodyPr/>
                    <a:lstStyle/>
                    <a:p>
                      <a:pPr>
                        <a:buNone/>
                      </a:pPr>
                      <a:r>
                        <a:rPr lang="da-DK" sz="900" dirty="0"/>
                        <a:t>Samme krav gælder ved nedrivning af offentlige bygninger på </a:t>
                      </a:r>
                      <a:r>
                        <a:rPr lang="da-DK" sz="900" b="1" dirty="0"/>
                        <a:t>250 m² eller derover</a:t>
                      </a:r>
                      <a:r>
                        <a:rPr lang="da-DK" sz="900" dirty="0"/>
                        <a:t>.</a:t>
                      </a:r>
                    </a:p>
                  </a:txBody>
                  <a:tcPr marL="28627" marR="28627" marT="14314" marB="14314"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1F4AD"/>
                    </a:solidFill>
                  </a:tcPr>
                </a:tc>
                <a:extLst>
                  <a:ext uri="{0D108BD9-81ED-4DB2-BD59-A6C34878D82A}">
                    <a16:rowId xmlns:a16="http://schemas.microsoft.com/office/drawing/2014/main" val="609049443"/>
                  </a:ext>
                </a:extLst>
              </a:tr>
            </a:tbl>
          </a:graphicData>
        </a:graphic>
      </p:graphicFrame>
    </p:spTree>
    <p:extLst>
      <p:ext uri="{BB962C8B-B14F-4D97-AF65-F5344CB8AC3E}">
        <p14:creationId xmlns:p14="http://schemas.microsoft.com/office/powerpoint/2010/main" val="2738458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B3FA9CB-0CD4-D930-C146-08635DF864B5}"/>
              </a:ext>
            </a:extLst>
          </p:cNvPr>
          <p:cNvSpPr>
            <a:spLocks noGrp="1"/>
          </p:cNvSpPr>
          <p:nvPr>
            <p:ph type="body" sz="half" idx="14"/>
          </p:nvPr>
        </p:nvSpPr>
        <p:spPr/>
        <p:txBody>
          <a:bodyPr/>
          <a:lstStyle/>
          <a:p>
            <a:r>
              <a:rPr lang="da-DK" dirty="0">
                <a:cs typeface="Archivo Light" pitchFamily="2" charset="77"/>
                <a:hlinkClick r:id="rId2"/>
              </a:rPr>
              <a:t>(EU, 2025)</a:t>
            </a:r>
            <a:endParaRPr lang="da-DK" dirty="0">
              <a:cs typeface="Archivo Light" pitchFamily="2" charset="77"/>
            </a:endParaRPr>
          </a:p>
        </p:txBody>
      </p:sp>
      <p:sp>
        <p:nvSpPr>
          <p:cNvPr id="3" name="Pladsholder til tekst 2">
            <a:extLst>
              <a:ext uri="{FF2B5EF4-FFF2-40B4-BE49-F238E27FC236}">
                <a16:creationId xmlns:a16="http://schemas.microsoft.com/office/drawing/2014/main" id="{82D1FEF2-04E2-9749-21F3-492536B17A3A}"/>
              </a:ext>
            </a:extLst>
          </p:cNvPr>
          <p:cNvSpPr>
            <a:spLocks noGrp="1"/>
          </p:cNvSpPr>
          <p:nvPr>
            <p:ph type="body" sz="quarter" idx="10"/>
          </p:nvPr>
        </p:nvSpPr>
        <p:spPr/>
        <p:txBody>
          <a:bodyPr/>
          <a:lstStyle/>
          <a:p>
            <a:r>
              <a:rPr lang="da-DK" sz="4400" dirty="0">
                <a:cs typeface="Archivo Medium" pitchFamily="2" charset="77"/>
              </a:rPr>
              <a:t>EU Green Deal</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2C84E96E-34B6-9A46-4CB8-4D63D0A54F92}"/>
              </a:ext>
            </a:extLst>
          </p:cNvPr>
          <p:cNvSpPr>
            <a:spLocks noGrp="1"/>
          </p:cNvSpPr>
          <p:nvPr>
            <p:ph type="body" sz="half" idx="15"/>
          </p:nvPr>
        </p:nvSpPr>
        <p:spPr>
          <a:xfrm>
            <a:off x="838199" y="2278326"/>
            <a:ext cx="6873449" cy="4003241"/>
          </a:xfrm>
        </p:spPr>
        <p:txBody>
          <a:bodyPr/>
          <a:lstStyle/>
          <a:p>
            <a:pPr>
              <a:lnSpc>
                <a:spcPct val="100000"/>
              </a:lnSpc>
            </a:pPr>
            <a:r>
              <a:rPr lang="da-DK" dirty="0"/>
              <a:t>Når det gælder ESG og rapportering, så kommer de fleste lovgivningerne fra EU, og er en del af lovpakken </a:t>
            </a:r>
            <a:r>
              <a:rPr lang="da-DK" i="0" u="none" strike="noStrike" dirty="0">
                <a:effectLst/>
              </a:rPr>
              <a:t>EU Green Deal (</a:t>
            </a:r>
            <a:r>
              <a:rPr lang="da-DK" b="0" i="0" u="none" strike="noStrike" dirty="0">
                <a:effectLst/>
              </a:rPr>
              <a:t>EU’s strategi for bæredygtig udvikling</a:t>
            </a:r>
            <a:r>
              <a:rPr lang="da-DK" dirty="0"/>
              <a:t>).</a:t>
            </a:r>
            <a:br>
              <a:rPr lang="da-DK" b="0" i="0" u="none" strike="noStrike" dirty="0">
                <a:effectLst/>
              </a:rPr>
            </a:br>
            <a:endParaRPr lang="da-DK" b="0" i="0" u="none" strike="noStrike" dirty="0">
              <a:effectLst/>
            </a:endParaRPr>
          </a:p>
          <a:p>
            <a:pPr>
              <a:lnSpc>
                <a:spcPct val="100000"/>
              </a:lnSpc>
            </a:pPr>
            <a:r>
              <a:rPr lang="da-DK" b="1" i="0" u="none" strike="noStrike" dirty="0">
                <a:effectLst/>
              </a:rPr>
              <a:t>Hvad er EU Green Deal?</a:t>
            </a:r>
            <a:endParaRPr lang="da-DK" b="1" dirty="0"/>
          </a:p>
          <a:p>
            <a:pPr marL="285750" indent="-285750">
              <a:lnSpc>
                <a:spcPct val="100000"/>
              </a:lnSpc>
              <a:buFont typeface="Arial" panose="020B0604020202020204" pitchFamily="34" charset="0"/>
              <a:buChar char="•"/>
            </a:pPr>
            <a:r>
              <a:rPr lang="da-DK" b="0" i="0" u="none" strike="noStrike" dirty="0">
                <a:effectLst/>
              </a:rPr>
              <a:t>EU’s Green Deal er EU’s overordnede plan for at gøre Europa klimaneutralt i 2050.</a:t>
            </a:r>
          </a:p>
          <a:p>
            <a:pPr marL="285750" indent="-285750">
              <a:lnSpc>
                <a:spcPct val="100000"/>
              </a:lnSpc>
              <a:buFont typeface="Arial" panose="020B0604020202020204" pitchFamily="34" charset="0"/>
              <a:buChar char="•"/>
            </a:pPr>
            <a:r>
              <a:rPr lang="da-DK" b="0" i="0" u="none" strike="noStrike" dirty="0">
                <a:effectLst/>
              </a:rPr>
              <a:t>Indeholder en lang række lovgivning og initiativer, der fremmer grøn omstilling i alle sektorer.</a:t>
            </a:r>
          </a:p>
          <a:p>
            <a:pPr marL="285750" indent="-285750">
              <a:lnSpc>
                <a:spcPct val="100000"/>
              </a:lnSpc>
              <a:buFont typeface="Arial" panose="020B0604020202020204" pitchFamily="34" charset="0"/>
              <a:buChar char="•"/>
            </a:pPr>
            <a:r>
              <a:rPr lang="da-DK" b="0" i="0" u="none" strike="noStrike" dirty="0">
                <a:effectLst/>
              </a:rPr>
              <a:t>Har både miljømæssige, sociale og økonomiske mål.</a:t>
            </a:r>
            <a:endParaRPr lang="da-DK" dirty="0"/>
          </a:p>
          <a:p>
            <a:endParaRPr lang="da-DK" dirty="0"/>
          </a:p>
        </p:txBody>
      </p:sp>
      <p:sp>
        <p:nvSpPr>
          <p:cNvPr id="5" name="Afrundet rektangel 4">
            <a:extLst>
              <a:ext uri="{FF2B5EF4-FFF2-40B4-BE49-F238E27FC236}">
                <a16:creationId xmlns:a16="http://schemas.microsoft.com/office/drawing/2014/main" id="{B8AC573C-8A55-299D-AE86-B0FE8FD5DEDB}"/>
              </a:ext>
            </a:extLst>
          </p:cNvPr>
          <p:cNvSpPr/>
          <p:nvPr/>
        </p:nvSpPr>
        <p:spPr>
          <a:xfrm>
            <a:off x="7987873" y="1177251"/>
            <a:ext cx="3574208" cy="2251749"/>
          </a:xfrm>
          <a:prstGeom prst="roundRect">
            <a:avLst>
              <a:gd name="adj" fmla="val 10763"/>
            </a:avLst>
          </a:prstGeom>
          <a:solidFill>
            <a:srgbClr val="04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da-DK" sz="1400" b="1">
              <a:solidFill>
                <a:schemeClr val="bg1"/>
              </a:solidFill>
            </a:endParaRPr>
          </a:p>
          <a:p>
            <a:pPr algn="ctr"/>
            <a:r>
              <a:rPr lang="da-DK" sz="1300" b="1">
                <a:solidFill>
                  <a:schemeClr val="bg1"/>
                </a:solidFill>
              </a:rPr>
              <a:t>Eksempler på lovgivninger i Green Deal</a:t>
            </a:r>
          </a:p>
        </p:txBody>
      </p:sp>
      <p:sp>
        <p:nvSpPr>
          <p:cNvPr id="6" name="Tekstfelt 5">
            <a:extLst>
              <a:ext uri="{FF2B5EF4-FFF2-40B4-BE49-F238E27FC236}">
                <a16:creationId xmlns:a16="http://schemas.microsoft.com/office/drawing/2014/main" id="{9B1C0B2D-F9C8-DB97-3B76-43D8DFC674EA}"/>
              </a:ext>
            </a:extLst>
          </p:cNvPr>
          <p:cNvSpPr txBox="1"/>
          <p:nvPr/>
        </p:nvSpPr>
        <p:spPr>
          <a:xfrm>
            <a:off x="8284778" y="2090438"/>
            <a:ext cx="645952" cy="292388"/>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300">
                <a:solidFill>
                  <a:schemeClr val="bg1"/>
                </a:solidFill>
                <a:cs typeface="Archivo" pitchFamily="2" charset="77"/>
              </a:rPr>
              <a:t>CSRD</a:t>
            </a:r>
          </a:p>
        </p:txBody>
      </p:sp>
      <p:sp>
        <p:nvSpPr>
          <p:cNvPr id="7" name="Tekstfelt 6">
            <a:extLst>
              <a:ext uri="{FF2B5EF4-FFF2-40B4-BE49-F238E27FC236}">
                <a16:creationId xmlns:a16="http://schemas.microsoft.com/office/drawing/2014/main" id="{2A8FEFAF-0F09-ADC2-B97C-1F1FAF75CD94}"/>
              </a:ext>
            </a:extLst>
          </p:cNvPr>
          <p:cNvSpPr txBox="1"/>
          <p:nvPr/>
        </p:nvSpPr>
        <p:spPr>
          <a:xfrm>
            <a:off x="9168914" y="2001327"/>
            <a:ext cx="1563918" cy="292388"/>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300">
                <a:solidFill>
                  <a:schemeClr val="bg1"/>
                </a:solidFill>
                <a:cs typeface="Archivo" pitchFamily="2" charset="77"/>
              </a:rPr>
              <a:t>EU-taksonomien</a:t>
            </a:r>
          </a:p>
        </p:txBody>
      </p:sp>
      <p:sp>
        <p:nvSpPr>
          <p:cNvPr id="8" name="Tekstfelt 7">
            <a:extLst>
              <a:ext uri="{FF2B5EF4-FFF2-40B4-BE49-F238E27FC236}">
                <a16:creationId xmlns:a16="http://schemas.microsoft.com/office/drawing/2014/main" id="{2F0AB53E-3A9A-5904-8235-D10348E59A8C}"/>
              </a:ext>
            </a:extLst>
          </p:cNvPr>
          <p:cNvSpPr txBox="1"/>
          <p:nvPr/>
        </p:nvSpPr>
        <p:spPr>
          <a:xfrm>
            <a:off x="10707849" y="2303125"/>
            <a:ext cx="645952" cy="292388"/>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300">
                <a:solidFill>
                  <a:schemeClr val="bg1"/>
                </a:solidFill>
                <a:cs typeface="Archivo" pitchFamily="2" charset="77"/>
              </a:rPr>
              <a:t>EED</a:t>
            </a:r>
          </a:p>
        </p:txBody>
      </p:sp>
      <p:sp>
        <p:nvSpPr>
          <p:cNvPr id="9" name="Tekstfelt 8">
            <a:extLst>
              <a:ext uri="{FF2B5EF4-FFF2-40B4-BE49-F238E27FC236}">
                <a16:creationId xmlns:a16="http://schemas.microsoft.com/office/drawing/2014/main" id="{B8D0911A-AB81-F50B-C4AE-99D5C4341127}"/>
              </a:ext>
            </a:extLst>
          </p:cNvPr>
          <p:cNvSpPr txBox="1"/>
          <p:nvPr/>
        </p:nvSpPr>
        <p:spPr>
          <a:xfrm>
            <a:off x="8711230" y="2624143"/>
            <a:ext cx="836069" cy="292388"/>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300" dirty="0">
                <a:solidFill>
                  <a:schemeClr val="bg1"/>
                </a:solidFill>
                <a:cs typeface="Archivo" pitchFamily="2" charset="77"/>
              </a:rPr>
              <a:t>CSDDD</a:t>
            </a:r>
          </a:p>
        </p:txBody>
      </p:sp>
      <p:sp>
        <p:nvSpPr>
          <p:cNvPr id="10" name="Tekstfelt 9">
            <a:extLst>
              <a:ext uri="{FF2B5EF4-FFF2-40B4-BE49-F238E27FC236}">
                <a16:creationId xmlns:a16="http://schemas.microsoft.com/office/drawing/2014/main" id="{B02843EB-0E5C-0DA1-281F-B6800093F4A0}"/>
              </a:ext>
            </a:extLst>
          </p:cNvPr>
          <p:cNvSpPr txBox="1"/>
          <p:nvPr/>
        </p:nvSpPr>
        <p:spPr>
          <a:xfrm>
            <a:off x="9961154" y="2807936"/>
            <a:ext cx="836069" cy="292388"/>
          </a:xfrm>
          <a:prstGeom prst="rect">
            <a:avLst/>
          </a:prstGeom>
          <a:noFill/>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300">
                <a:solidFill>
                  <a:schemeClr val="bg1"/>
                </a:solidFill>
                <a:cs typeface="Archivo" pitchFamily="2" charset="77"/>
              </a:rPr>
              <a:t>EPBD</a:t>
            </a:r>
          </a:p>
        </p:txBody>
      </p:sp>
      <p:sp>
        <p:nvSpPr>
          <p:cNvPr id="11" name="Afrundet rektangel 10">
            <a:extLst>
              <a:ext uri="{FF2B5EF4-FFF2-40B4-BE49-F238E27FC236}">
                <a16:creationId xmlns:a16="http://schemas.microsoft.com/office/drawing/2014/main" id="{64435BB6-8B79-B741-1417-C87A8A28EFC2}"/>
              </a:ext>
            </a:extLst>
          </p:cNvPr>
          <p:cNvSpPr/>
          <p:nvPr/>
        </p:nvSpPr>
        <p:spPr>
          <a:xfrm>
            <a:off x="7987873" y="3774817"/>
            <a:ext cx="3568676" cy="2251749"/>
          </a:xfrm>
          <a:prstGeom prst="roundRect">
            <a:avLst>
              <a:gd name="adj" fmla="val 1076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da-DK" sz="1300" b="1" i="0" u="none" strike="noStrike" dirty="0">
                <a:solidFill>
                  <a:schemeClr val="bg1"/>
                </a:solidFill>
                <a:effectLst/>
                <a:cs typeface="Archivo" pitchFamily="2" charset="77"/>
              </a:rPr>
              <a:t>Hvordan påvirker EU’s Green Deal FM?</a:t>
            </a:r>
            <a:br>
              <a:rPr lang="da-DK" sz="1300" b="1" i="0" u="none" strike="noStrike" dirty="0">
                <a:solidFill>
                  <a:schemeClr val="bg1"/>
                </a:solidFill>
                <a:effectLst/>
                <a:cs typeface="Archivo" pitchFamily="2" charset="77"/>
              </a:rPr>
            </a:br>
            <a:endParaRPr lang="da-DK" sz="1300" dirty="0">
              <a:solidFill>
                <a:schemeClr val="bg1"/>
              </a:solidFill>
              <a:cs typeface="Archivo" pitchFamily="2" charset="77"/>
            </a:endParaRPr>
          </a:p>
          <a:p>
            <a:pPr marL="285750" indent="-285750" algn="l">
              <a:buFont typeface="Arial" panose="020B0604020202020204" pitchFamily="34" charset="0"/>
              <a:buChar char="•"/>
            </a:pPr>
            <a:r>
              <a:rPr lang="da-DK" sz="1300" b="0" i="0" u="none" strike="noStrike" dirty="0">
                <a:solidFill>
                  <a:schemeClr val="bg1"/>
                </a:solidFill>
                <a:effectLst/>
                <a:cs typeface="Archivo" pitchFamily="2" charset="77"/>
              </a:rPr>
              <a:t>Strengere krav til bygningers energieffektivitet</a:t>
            </a:r>
          </a:p>
          <a:p>
            <a:pPr marL="285750" indent="-285750" algn="l">
              <a:buFont typeface="Arial" panose="020B0604020202020204" pitchFamily="34" charset="0"/>
              <a:buChar char="•"/>
            </a:pPr>
            <a:r>
              <a:rPr lang="da-DK" sz="1300" b="0" i="0" u="none" strike="noStrike" dirty="0">
                <a:solidFill>
                  <a:schemeClr val="bg1"/>
                </a:solidFill>
                <a:effectLst/>
                <a:cs typeface="Archivo" pitchFamily="2" charset="77"/>
              </a:rPr>
              <a:t>Øget fokus på cirkulær økonomi og bæredygtigt indkøb</a:t>
            </a:r>
          </a:p>
          <a:p>
            <a:pPr marL="285750" indent="-285750" algn="l">
              <a:buFont typeface="Arial" panose="020B0604020202020204" pitchFamily="34" charset="0"/>
              <a:buChar char="•"/>
            </a:pPr>
            <a:r>
              <a:rPr lang="da-DK" sz="1300" b="0" i="0" u="none" strike="noStrike" dirty="0">
                <a:solidFill>
                  <a:schemeClr val="bg1"/>
                </a:solidFill>
                <a:effectLst/>
                <a:cs typeface="Archivo" pitchFamily="2" charset="77"/>
              </a:rPr>
              <a:t>Krav til CO₂-reduktion og grønne renoveringer</a:t>
            </a:r>
          </a:p>
        </p:txBody>
      </p:sp>
    </p:spTree>
    <p:extLst>
      <p:ext uri="{BB962C8B-B14F-4D97-AF65-F5344CB8AC3E}">
        <p14:creationId xmlns:p14="http://schemas.microsoft.com/office/powerpoint/2010/main" val="1932074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30687FE-E9C3-60F1-511E-10401F556C21}"/>
              </a:ext>
            </a:extLst>
          </p:cNvPr>
          <p:cNvSpPr>
            <a:spLocks noGrp="1"/>
          </p:cNvSpPr>
          <p:nvPr>
            <p:ph type="body" sz="half" idx="14"/>
          </p:nvPr>
        </p:nvSpPr>
        <p:spPr/>
        <p:txBody>
          <a:bodyPr/>
          <a:lstStyle/>
          <a:p>
            <a:r>
              <a:rPr lang="da-DK" dirty="0">
                <a:cs typeface="Archivo Light" pitchFamily="2" charset="77"/>
                <a:hlinkClick r:id="rId2"/>
              </a:rPr>
              <a:t>(Inspiration fra Dansk Erhverv, 2025)</a:t>
            </a:r>
            <a:endParaRPr lang="da-DK" dirty="0">
              <a:cs typeface="Archivo Light" pitchFamily="2" charset="77"/>
            </a:endParaRPr>
          </a:p>
        </p:txBody>
      </p:sp>
      <p:sp>
        <p:nvSpPr>
          <p:cNvPr id="3" name="Pladsholder til tekst 2">
            <a:extLst>
              <a:ext uri="{FF2B5EF4-FFF2-40B4-BE49-F238E27FC236}">
                <a16:creationId xmlns:a16="http://schemas.microsoft.com/office/drawing/2014/main" id="{B0543754-E713-7BA3-F009-B45259E6FADC}"/>
              </a:ext>
            </a:extLst>
          </p:cNvPr>
          <p:cNvSpPr>
            <a:spLocks noGrp="1"/>
          </p:cNvSpPr>
          <p:nvPr>
            <p:ph type="body" sz="quarter" idx="10"/>
          </p:nvPr>
        </p:nvSpPr>
        <p:spPr>
          <a:xfrm>
            <a:off x="838199" y="837992"/>
            <a:ext cx="10723882" cy="838200"/>
          </a:xfrm>
        </p:spPr>
        <p:txBody>
          <a:bodyPr/>
          <a:lstStyle/>
          <a:p>
            <a:pPr algn="ctr"/>
            <a:r>
              <a:rPr lang="da-DK" dirty="0">
                <a:cs typeface="Archivo Medium" pitchFamily="2" charset="77"/>
              </a:rPr>
              <a:t>Centrale lovgivninger i EU’s Green deal</a:t>
            </a:r>
          </a:p>
        </p:txBody>
      </p:sp>
      <p:sp>
        <p:nvSpPr>
          <p:cNvPr id="4" name="Pladsholder til tekst 3">
            <a:extLst>
              <a:ext uri="{FF2B5EF4-FFF2-40B4-BE49-F238E27FC236}">
                <a16:creationId xmlns:a16="http://schemas.microsoft.com/office/drawing/2014/main" id="{208D70B0-AA57-C499-9182-AC3A476F1B28}"/>
              </a:ext>
            </a:extLst>
          </p:cNvPr>
          <p:cNvSpPr>
            <a:spLocks noGrp="1"/>
          </p:cNvSpPr>
          <p:nvPr>
            <p:ph type="body" sz="half" idx="15"/>
          </p:nvPr>
        </p:nvSpPr>
        <p:spPr>
          <a:xfrm>
            <a:off x="1818639" y="1806589"/>
            <a:ext cx="8763001" cy="780822"/>
          </a:xfrm>
        </p:spPr>
        <p:txBody>
          <a:bodyPr/>
          <a:lstStyle/>
          <a:p>
            <a:pPr algn="ctr">
              <a:lnSpc>
                <a:spcPct val="100000"/>
              </a:lnSpc>
            </a:pPr>
            <a:r>
              <a:rPr lang="da-DK" dirty="0"/>
              <a:t>EU’s Green Deal indeholder en række lovgivninger, som stiller nye krav til bæredygtighed, energi og ESG-rapportering. Tabellen viser centrale direktiver og forordninger, og hvordan de påvirker FM’s arbejde med bygninger, drift og leverandørstyring.</a:t>
            </a:r>
          </a:p>
        </p:txBody>
      </p:sp>
      <p:graphicFrame>
        <p:nvGraphicFramePr>
          <p:cNvPr id="5" name="Tabel 4">
            <a:extLst>
              <a:ext uri="{FF2B5EF4-FFF2-40B4-BE49-F238E27FC236}">
                <a16:creationId xmlns:a16="http://schemas.microsoft.com/office/drawing/2014/main" id="{A39209FE-9D4B-BD69-785E-F60C00EF2603}"/>
              </a:ext>
            </a:extLst>
          </p:cNvPr>
          <p:cNvGraphicFramePr>
            <a:graphicFrameLocks noGrp="1"/>
          </p:cNvGraphicFramePr>
          <p:nvPr>
            <p:extLst>
              <p:ext uri="{D42A27DB-BD31-4B8C-83A1-F6EECF244321}">
                <p14:modId xmlns:p14="http://schemas.microsoft.com/office/powerpoint/2010/main" val="3992357452"/>
              </p:ext>
            </p:extLst>
          </p:nvPr>
        </p:nvGraphicFramePr>
        <p:xfrm>
          <a:off x="1207033" y="2807542"/>
          <a:ext cx="9986211" cy="3322320"/>
        </p:xfrm>
        <a:graphic>
          <a:graphicData uri="http://schemas.openxmlformats.org/drawingml/2006/table">
            <a:tbl>
              <a:tblPr firstRow="1" bandRow="1">
                <a:tableStyleId>{5C22544A-7EE6-4342-B048-85BDC9FD1C3A}</a:tableStyleId>
              </a:tblPr>
              <a:tblGrid>
                <a:gridCol w="3328737">
                  <a:extLst>
                    <a:ext uri="{9D8B030D-6E8A-4147-A177-3AD203B41FA5}">
                      <a16:colId xmlns:a16="http://schemas.microsoft.com/office/drawing/2014/main" val="2924218950"/>
                    </a:ext>
                  </a:extLst>
                </a:gridCol>
                <a:gridCol w="3328737">
                  <a:extLst>
                    <a:ext uri="{9D8B030D-6E8A-4147-A177-3AD203B41FA5}">
                      <a16:colId xmlns:a16="http://schemas.microsoft.com/office/drawing/2014/main" val="1321439343"/>
                    </a:ext>
                  </a:extLst>
                </a:gridCol>
                <a:gridCol w="3328737">
                  <a:extLst>
                    <a:ext uri="{9D8B030D-6E8A-4147-A177-3AD203B41FA5}">
                      <a16:colId xmlns:a16="http://schemas.microsoft.com/office/drawing/2014/main" val="2292403199"/>
                    </a:ext>
                  </a:extLst>
                </a:gridCol>
              </a:tblGrid>
              <a:tr h="0">
                <a:tc>
                  <a:txBody>
                    <a:bodyPr/>
                    <a:lstStyle/>
                    <a:p>
                      <a:r>
                        <a:rPr lang="da-DK" sz="1400" b="0">
                          <a:latin typeface="+mn-lt"/>
                          <a:cs typeface="Archivo" pitchFamily="2" charset="77"/>
                        </a:rPr>
                        <a:t>Lovgivning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0">
                          <a:latin typeface="+mn-lt"/>
                          <a:cs typeface="Archivo" pitchFamily="2" charset="77"/>
                        </a:rPr>
                        <a:t>Formål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0">
                          <a:latin typeface="+mn-lt"/>
                          <a:cs typeface="Archivo" pitchFamily="2" charset="77"/>
                        </a:rPr>
                        <a:t>Påvirkning på FM</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378245139"/>
                  </a:ext>
                </a:extLst>
              </a:tr>
              <a:tr h="1925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1">
                          <a:latin typeface="+mn-lt"/>
                          <a:cs typeface="Archivo" pitchFamily="2" charset="77"/>
                        </a:rPr>
                        <a:t>CSRD (</a:t>
                      </a:r>
                      <a:r>
                        <a:rPr lang="da-DK" sz="1400" b="1" err="1">
                          <a:latin typeface="+mn-lt"/>
                          <a:cs typeface="Archivo" pitchFamily="2" charset="77"/>
                        </a:rPr>
                        <a:t>Corporate</a:t>
                      </a:r>
                      <a:r>
                        <a:rPr lang="da-DK" sz="1400" b="1">
                          <a:latin typeface="+mn-lt"/>
                          <a:cs typeface="Archivo" pitchFamily="2" charset="77"/>
                        </a:rPr>
                        <a:t> </a:t>
                      </a:r>
                      <a:r>
                        <a:rPr lang="da-DK" sz="1400" b="1" err="1">
                          <a:latin typeface="+mn-lt"/>
                          <a:cs typeface="Archivo" pitchFamily="2" charset="77"/>
                        </a:rPr>
                        <a:t>Sustainability</a:t>
                      </a:r>
                      <a:r>
                        <a:rPr lang="da-DK" sz="1400" b="1">
                          <a:latin typeface="+mn-lt"/>
                          <a:cs typeface="Archivo" pitchFamily="2" charset="77"/>
                        </a:rPr>
                        <a:t> Reporting Directive)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a:solidFill>
                            <a:schemeClr val="dk1"/>
                          </a:solidFill>
                          <a:effectLst/>
                          <a:latin typeface="+mn-lt"/>
                          <a:ea typeface="+mn-ea"/>
                          <a:cs typeface="Archivo" pitchFamily="2" charset="77"/>
                        </a:rPr>
                        <a:t>Forpligter store virksomheder til at rapportere om ESG-data</a:t>
                      </a:r>
                      <a:endParaRPr lang="da-DK" sz="140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FM skal levere FM-data til virksomheders ESG-rapportering</a:t>
                      </a:r>
                      <a:endParaRPr lang="da-DK" sz="1400"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505063"/>
                  </a:ext>
                </a:extLst>
              </a:tr>
              <a:tr h="192591">
                <a:tc>
                  <a:txBody>
                    <a:bodyPr/>
                    <a:lstStyle/>
                    <a:p>
                      <a:r>
                        <a:rPr lang="da-DK" sz="1400" b="1" i="0" u="none" strike="noStrike" kern="1200">
                          <a:solidFill>
                            <a:schemeClr val="dk1"/>
                          </a:solidFill>
                          <a:effectLst/>
                          <a:latin typeface="+mn-lt"/>
                          <a:ea typeface="+mn-ea"/>
                          <a:cs typeface="Archivo" pitchFamily="2" charset="77"/>
                        </a:rPr>
                        <a:t>CSDDD (</a:t>
                      </a:r>
                      <a:r>
                        <a:rPr lang="da-DK" sz="1400" b="1" i="0" u="none" strike="noStrike" kern="1200" err="1">
                          <a:solidFill>
                            <a:schemeClr val="dk1"/>
                          </a:solidFill>
                          <a:effectLst/>
                          <a:latin typeface="+mn-lt"/>
                          <a:ea typeface="+mn-ea"/>
                          <a:cs typeface="Archivo" pitchFamily="2" charset="77"/>
                        </a:rPr>
                        <a:t>Corporate</a:t>
                      </a:r>
                      <a:r>
                        <a:rPr lang="da-DK" sz="1400" b="1" i="0" u="none" strike="noStrike" kern="1200">
                          <a:solidFill>
                            <a:schemeClr val="dk1"/>
                          </a:solidFill>
                          <a:effectLst/>
                          <a:latin typeface="+mn-lt"/>
                          <a:ea typeface="+mn-ea"/>
                          <a:cs typeface="Archivo" pitchFamily="2" charset="77"/>
                        </a:rPr>
                        <a:t> </a:t>
                      </a:r>
                      <a:r>
                        <a:rPr lang="da-DK" sz="1400" b="1" i="0" u="none" strike="noStrike" kern="1200" err="1">
                          <a:solidFill>
                            <a:schemeClr val="dk1"/>
                          </a:solidFill>
                          <a:effectLst/>
                          <a:latin typeface="+mn-lt"/>
                          <a:ea typeface="+mn-ea"/>
                          <a:cs typeface="Archivo" pitchFamily="2" charset="77"/>
                        </a:rPr>
                        <a:t>Sustainability</a:t>
                      </a:r>
                      <a:r>
                        <a:rPr lang="da-DK" sz="1400" b="1" i="0" u="none" strike="noStrike" kern="1200">
                          <a:solidFill>
                            <a:schemeClr val="dk1"/>
                          </a:solidFill>
                          <a:effectLst/>
                          <a:latin typeface="+mn-lt"/>
                          <a:ea typeface="+mn-ea"/>
                          <a:cs typeface="Archivo" pitchFamily="2" charset="77"/>
                        </a:rPr>
                        <a:t> Due Diligence Directive)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Forpligter virksomheder til at se nærmere på deres direkte forretningspartnere i værdikæden.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FM skal sikre, at leverandører lever op til ESG-krav og dokumenterer sociale og miljømæssige aspekter i værdikæden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130918"/>
                  </a:ext>
                </a:extLst>
              </a:tr>
              <a:tr h="317079">
                <a:tc>
                  <a:txBody>
                    <a:bodyPr/>
                    <a:lstStyle/>
                    <a:p>
                      <a:r>
                        <a:rPr lang="da-DK" sz="1400" b="1" i="0" u="none" strike="noStrike" kern="1200" dirty="0">
                          <a:solidFill>
                            <a:schemeClr val="dk1"/>
                          </a:solidFill>
                          <a:effectLst/>
                          <a:latin typeface="+mn-lt"/>
                          <a:ea typeface="+mn-ea"/>
                          <a:cs typeface="Archivo" pitchFamily="2" charset="77"/>
                        </a:rPr>
                        <a:t>EU-taksonomien</a:t>
                      </a:r>
                      <a:endParaRPr lang="da-DK" sz="1400" b="1"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a:solidFill>
                            <a:schemeClr val="dk1"/>
                          </a:solidFill>
                          <a:effectLst/>
                          <a:latin typeface="+mn-lt"/>
                          <a:ea typeface="+mn-ea"/>
                          <a:cs typeface="Archivo" pitchFamily="2" charset="77"/>
                        </a:rPr>
                        <a:t>Definerer, hvad der anses som bæredygtige investeringer</a:t>
                      </a:r>
                      <a:endParaRPr lang="da-DK" sz="140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0" i="0" u="none" strike="noStrike" kern="1200" dirty="0">
                          <a:solidFill>
                            <a:schemeClr val="dk1"/>
                          </a:solidFill>
                          <a:effectLst/>
                          <a:latin typeface="+mn-lt"/>
                          <a:ea typeface="+mn-ea"/>
                          <a:cs typeface="Archivo" pitchFamily="2" charset="77"/>
                        </a:rPr>
                        <a:t>FM skal dokumentere og tilrettelægge drift</a:t>
                      </a:r>
                      <a:endParaRPr lang="da-DK" sz="1400" dirty="0">
                        <a:highlight>
                          <a:srgbClr val="FFFF00"/>
                        </a:highlight>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4557385"/>
                  </a:ext>
                </a:extLst>
              </a:tr>
              <a:tr h="192591">
                <a:tc>
                  <a:txBody>
                    <a:bodyPr/>
                    <a:lstStyle/>
                    <a:p>
                      <a:r>
                        <a:rPr lang="da-DK" sz="1400" b="1" i="0" u="none" strike="noStrike" kern="1200">
                          <a:solidFill>
                            <a:schemeClr val="dk1"/>
                          </a:solidFill>
                          <a:effectLst/>
                          <a:latin typeface="+mn-lt"/>
                          <a:ea typeface="+mn-ea"/>
                          <a:cs typeface="Archivo" pitchFamily="2" charset="77"/>
                        </a:rPr>
                        <a:t>EED (Energy </a:t>
                      </a:r>
                      <a:r>
                        <a:rPr lang="da-DK" sz="1400" b="1" i="0" u="none" strike="noStrike" kern="1200" err="1">
                          <a:solidFill>
                            <a:schemeClr val="dk1"/>
                          </a:solidFill>
                          <a:effectLst/>
                          <a:latin typeface="+mn-lt"/>
                          <a:ea typeface="+mn-ea"/>
                          <a:cs typeface="Archivo" pitchFamily="2" charset="77"/>
                        </a:rPr>
                        <a:t>Efficiency</a:t>
                      </a:r>
                      <a:r>
                        <a:rPr lang="da-DK" sz="1400" b="1" i="0" u="none" strike="noStrike" kern="1200">
                          <a:solidFill>
                            <a:schemeClr val="dk1"/>
                          </a:solidFill>
                          <a:effectLst/>
                          <a:latin typeface="+mn-lt"/>
                          <a:ea typeface="+mn-ea"/>
                          <a:cs typeface="Archivo" pitchFamily="2" charset="77"/>
                        </a:rPr>
                        <a:t> Directive)</a:t>
                      </a:r>
                      <a:endParaRPr lang="da-DK" sz="1400" b="1">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Krav om energieffektivisering og reduktion af energiforbrug</a:t>
                      </a:r>
                      <a:endParaRPr lang="da-DK" sz="1400"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FM skal optimere energiforbrug og implementere energibesparelser</a:t>
                      </a:r>
                      <a:endParaRPr lang="da-DK" sz="1400"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8550818"/>
                  </a:ext>
                </a:extLst>
              </a:tr>
              <a:tr h="245481">
                <a:tc>
                  <a:txBody>
                    <a:bodyPr/>
                    <a:lstStyle/>
                    <a:p>
                      <a:r>
                        <a:rPr lang="da-DK" sz="1400" b="1" i="0" u="none" strike="noStrike" kern="1200">
                          <a:solidFill>
                            <a:schemeClr val="dk1"/>
                          </a:solidFill>
                          <a:effectLst/>
                          <a:latin typeface="+mn-lt"/>
                          <a:ea typeface="+mn-ea"/>
                          <a:cs typeface="Archivo" pitchFamily="2" charset="77"/>
                        </a:rPr>
                        <a:t>EPBD (Energy Performance of Buildings Directive)</a:t>
                      </a:r>
                      <a:endParaRPr lang="da-DK" sz="1400" b="1">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a:solidFill>
                            <a:schemeClr val="dk1"/>
                          </a:solidFill>
                          <a:effectLst/>
                          <a:latin typeface="+mn-lt"/>
                          <a:ea typeface="+mn-ea"/>
                          <a:cs typeface="Archivo" pitchFamily="2" charset="77"/>
                        </a:rPr>
                        <a:t>Strengere energikrav og bedre ydeevne i bygninger</a:t>
                      </a:r>
                      <a:endParaRPr lang="da-DK" sz="140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b="0" i="0" u="none" strike="noStrike" kern="1200" dirty="0">
                          <a:solidFill>
                            <a:schemeClr val="dk1"/>
                          </a:solidFill>
                          <a:effectLst/>
                          <a:latin typeface="+mn-lt"/>
                          <a:ea typeface="+mn-ea"/>
                          <a:cs typeface="Archivo" pitchFamily="2" charset="77"/>
                        </a:rPr>
                        <a:t>FM skal sikre, at bygninger opfylder energieffektivitetskrav</a:t>
                      </a:r>
                      <a:endParaRPr lang="da-DK" sz="1400"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5498302"/>
                  </a:ext>
                </a:extLst>
              </a:tr>
            </a:tbl>
          </a:graphicData>
        </a:graphic>
      </p:graphicFrame>
    </p:spTree>
    <p:extLst>
      <p:ext uri="{BB962C8B-B14F-4D97-AF65-F5344CB8AC3E}">
        <p14:creationId xmlns:p14="http://schemas.microsoft.com/office/powerpoint/2010/main" val="3387594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63552BC-545D-8B37-9C34-C2EA18B1E5BC}"/>
              </a:ext>
            </a:extLst>
          </p:cNvPr>
          <p:cNvSpPr>
            <a:spLocks noGrp="1"/>
          </p:cNvSpPr>
          <p:nvPr>
            <p:ph type="body" sz="half" idx="14"/>
          </p:nvPr>
        </p:nvSpPr>
        <p:spPr/>
        <p:txBody>
          <a:bodyPr/>
          <a:lstStyle/>
          <a:p>
            <a:r>
              <a:rPr lang="da-DK" sz="1000" dirty="0">
                <a:solidFill>
                  <a:srgbClr val="013738"/>
                </a:solidFill>
                <a:cs typeface="Archivo Light" pitchFamily="2" charset="77"/>
                <a:hlinkClick r:id="rId2"/>
              </a:rPr>
              <a:t>(Erhvervsstyrelsen, 2025d)</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30949A99-1007-5973-169C-23084BDA4A10}"/>
              </a:ext>
            </a:extLst>
          </p:cNvPr>
          <p:cNvSpPr>
            <a:spLocks noGrp="1"/>
          </p:cNvSpPr>
          <p:nvPr>
            <p:ph type="body" sz="quarter" idx="10"/>
          </p:nvPr>
        </p:nvSpPr>
        <p:spPr/>
        <p:txBody>
          <a:bodyPr/>
          <a:lstStyle/>
          <a:p>
            <a:r>
              <a:rPr lang="da-DK" dirty="0"/>
              <a:t>CSRD</a:t>
            </a:r>
          </a:p>
        </p:txBody>
      </p:sp>
      <p:sp>
        <p:nvSpPr>
          <p:cNvPr id="4" name="Pladsholder til tekst 3">
            <a:extLst>
              <a:ext uri="{FF2B5EF4-FFF2-40B4-BE49-F238E27FC236}">
                <a16:creationId xmlns:a16="http://schemas.microsoft.com/office/drawing/2014/main" id="{06C5FFF6-F0DC-6AEB-FEF8-E13198287EDF}"/>
              </a:ext>
            </a:extLst>
          </p:cNvPr>
          <p:cNvSpPr>
            <a:spLocks noGrp="1"/>
          </p:cNvSpPr>
          <p:nvPr>
            <p:ph type="body" sz="half" idx="15"/>
          </p:nvPr>
        </p:nvSpPr>
        <p:spPr>
          <a:xfrm>
            <a:off x="838199" y="2520854"/>
            <a:ext cx="6781801" cy="3642877"/>
          </a:xfrm>
        </p:spPr>
        <p:txBody>
          <a:bodyPr/>
          <a:lstStyle/>
          <a:p>
            <a:r>
              <a:rPr lang="da-DK" dirty="0"/>
              <a:t>CSRD stiller krav om, at omfattede virksomheder rapporterer om miljømæssige, sociale og ledelsesmæssige forhold.</a:t>
            </a:r>
          </a:p>
          <a:p>
            <a:pPr marL="285750" indent="-285750">
              <a:buFont typeface="Arial" panose="020B0604020202020204" pitchFamily="34" charset="0"/>
              <a:buChar char="•"/>
            </a:pPr>
            <a:r>
              <a:rPr lang="da-DK" dirty="0"/>
              <a:t>Rapporteringen skal bygge på en </a:t>
            </a:r>
            <a:r>
              <a:rPr lang="da-DK" b="1" dirty="0"/>
              <a:t>dobbelt væsentlighedsvurdering</a:t>
            </a:r>
            <a:r>
              <a:rPr lang="da-DK" dirty="0"/>
              <a:t>: Hvordan virksomheden påvirker mennesker og miljø, og hvordan bæredygtighedsforhold påvirker virksomheden økonomisk. </a:t>
            </a:r>
          </a:p>
          <a:p>
            <a:pPr marL="285750" indent="-285750">
              <a:buFont typeface="Arial" panose="020B0604020202020204" pitchFamily="34" charset="0"/>
              <a:buChar char="•"/>
            </a:pPr>
            <a:r>
              <a:rPr lang="da-DK" dirty="0"/>
              <a:t>Virksomheden skal rapportere efter </a:t>
            </a:r>
            <a:r>
              <a:rPr lang="da-DK" b="1" dirty="0"/>
              <a:t>ESRS-standarderne</a:t>
            </a:r>
            <a:r>
              <a:rPr lang="da-DK" dirty="0"/>
              <a:t> (se næste slide) om de bæredygtighedsforhold, der vurderes væsentlige. </a:t>
            </a:r>
          </a:p>
          <a:p>
            <a:pPr marL="285750" indent="-285750">
              <a:buFont typeface="Arial" panose="020B0604020202020204" pitchFamily="34" charset="0"/>
              <a:buChar char="•"/>
            </a:pPr>
            <a:r>
              <a:rPr lang="da-DK" dirty="0"/>
              <a:t>Bæredygtighedsrapporteringen skal indgå i ledelsesberetningen og underlægges ekstern erklæring.</a:t>
            </a:r>
            <a:br>
              <a:rPr lang="da-DK" sz="1400" dirty="0"/>
            </a:br>
            <a:endParaRPr lang="da-DK" sz="1400" dirty="0"/>
          </a:p>
          <a:p>
            <a:pPr>
              <a:lnSpc>
                <a:spcPct val="100000"/>
              </a:lnSpc>
            </a:pPr>
            <a:r>
              <a:rPr lang="da-DK" sz="1400" b="1" dirty="0"/>
              <a:t>Nøglerolle for Facility Management</a:t>
            </a:r>
            <a:br>
              <a:rPr lang="da-DK" sz="1400" b="1" dirty="0"/>
            </a:br>
            <a:r>
              <a:rPr lang="da-DK" dirty="0"/>
              <a:t>FM skal levere dokumentation om blandt andet energi, klima, vand, affald, indeklima og arbejdsforhold til virksomhedens bæredygtighedsrapportering.</a:t>
            </a:r>
          </a:p>
        </p:txBody>
      </p:sp>
      <p:sp>
        <p:nvSpPr>
          <p:cNvPr id="6" name="Tekstfelt 5">
            <a:extLst>
              <a:ext uri="{FF2B5EF4-FFF2-40B4-BE49-F238E27FC236}">
                <a16:creationId xmlns:a16="http://schemas.microsoft.com/office/drawing/2014/main" id="{4BED80FB-DE96-782C-CBE5-510B57F0F869}"/>
              </a:ext>
            </a:extLst>
          </p:cNvPr>
          <p:cNvSpPr txBox="1"/>
          <p:nvPr/>
        </p:nvSpPr>
        <p:spPr>
          <a:xfrm>
            <a:off x="838199" y="1837590"/>
            <a:ext cx="6781801" cy="683264"/>
          </a:xfrm>
          <a:prstGeom prst="rect">
            <a:avLst/>
          </a:prstGeom>
          <a:noFill/>
        </p:spPr>
        <p:txBody>
          <a:bodyPr wrap="square">
            <a:spAutoFit/>
          </a:bodyPr>
          <a:lstStyle/>
          <a:p>
            <a:pPr>
              <a:lnSpc>
                <a:spcPct val="150000"/>
              </a:lnSpc>
            </a:pPr>
            <a:r>
              <a:rPr lang="da-DK" sz="1500" dirty="0">
                <a:solidFill>
                  <a:srgbClr val="7AB77F"/>
                </a:solidFill>
                <a:latin typeface="Archivo" pitchFamily="2" charset="77"/>
                <a:cs typeface="Archivo" pitchFamily="2" charset="77"/>
              </a:rPr>
              <a:t>(</a:t>
            </a:r>
            <a:r>
              <a:rPr lang="da-DK" sz="1500" dirty="0" err="1">
                <a:solidFill>
                  <a:srgbClr val="7AB77F"/>
                </a:solidFill>
                <a:latin typeface="Archivo" pitchFamily="2" charset="77"/>
                <a:cs typeface="Archivo" pitchFamily="2" charset="77"/>
              </a:rPr>
              <a:t>Corporate</a:t>
            </a:r>
            <a:r>
              <a:rPr lang="da-DK" sz="1500" dirty="0">
                <a:solidFill>
                  <a:srgbClr val="7AB77F"/>
                </a:solidFill>
                <a:latin typeface="Archivo" pitchFamily="2" charset="77"/>
                <a:cs typeface="Archivo" pitchFamily="2" charset="77"/>
              </a:rPr>
              <a:t> </a:t>
            </a:r>
            <a:r>
              <a:rPr lang="da-DK" sz="1500" dirty="0" err="1">
                <a:solidFill>
                  <a:srgbClr val="7AB77F"/>
                </a:solidFill>
                <a:latin typeface="Archivo" pitchFamily="2" charset="77"/>
                <a:cs typeface="Archivo" pitchFamily="2" charset="77"/>
              </a:rPr>
              <a:t>Sustainability</a:t>
            </a:r>
            <a:r>
              <a:rPr lang="da-DK" sz="1500" dirty="0">
                <a:solidFill>
                  <a:srgbClr val="7AB77F"/>
                </a:solidFill>
                <a:latin typeface="Archivo" pitchFamily="2" charset="77"/>
                <a:cs typeface="Archivo" pitchFamily="2" charset="77"/>
              </a:rPr>
              <a:t> Reporting Directive) </a:t>
            </a:r>
            <a:br>
              <a:rPr lang="da-DK" sz="1400" dirty="0"/>
            </a:br>
            <a:r>
              <a:rPr lang="da-DK" sz="1200" spc="-300" dirty="0"/>
              <a:t>//</a:t>
            </a:r>
            <a:r>
              <a:rPr lang="da-DK" sz="1200" dirty="0"/>
              <a:t>  Omhandler virksomheders bæredygtighedsrapportering inden for ESG</a:t>
            </a:r>
          </a:p>
        </p:txBody>
      </p:sp>
      <p:sp>
        <p:nvSpPr>
          <p:cNvPr id="8" name="Afrundet rektangel 7">
            <a:extLst>
              <a:ext uri="{FF2B5EF4-FFF2-40B4-BE49-F238E27FC236}">
                <a16:creationId xmlns:a16="http://schemas.microsoft.com/office/drawing/2014/main" id="{3F5DABD2-5539-22A1-B4BB-A65F4BED9C5D}"/>
              </a:ext>
            </a:extLst>
          </p:cNvPr>
          <p:cNvSpPr/>
          <p:nvPr/>
        </p:nvSpPr>
        <p:spPr>
          <a:xfrm>
            <a:off x="7987873" y="1672114"/>
            <a:ext cx="3568676" cy="2360240"/>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br>
              <a:rPr lang="da-DK" sz="1300" b="1" dirty="0">
                <a:solidFill>
                  <a:schemeClr val="bg1"/>
                </a:solidFill>
              </a:rPr>
            </a:br>
            <a:r>
              <a:rPr lang="da-DK" sz="1300" b="1" dirty="0">
                <a:solidFill>
                  <a:schemeClr val="bg1"/>
                </a:solidFill>
              </a:rPr>
              <a:t>Hvem er omfattet?</a:t>
            </a:r>
          </a:p>
          <a:p>
            <a:r>
              <a:rPr lang="da-DK" sz="1300" dirty="0">
                <a:solidFill>
                  <a:schemeClr val="bg1"/>
                </a:solidFill>
              </a:rPr>
              <a:t>Private virksomheder, der har: </a:t>
            </a:r>
          </a:p>
          <a:p>
            <a:pPr marL="285750" indent="-285750">
              <a:buFont typeface="Arial" panose="020B0604020202020204" pitchFamily="34" charset="0"/>
              <a:buChar char="•"/>
            </a:pPr>
            <a:r>
              <a:rPr lang="da-DK" sz="1400" dirty="0">
                <a:latin typeface="+mn-lt"/>
              </a:rPr>
              <a:t>Over 1.000 ansatte </a:t>
            </a:r>
            <a:endParaRPr lang="da-DK" sz="1400" dirty="0"/>
          </a:p>
          <a:p>
            <a:pPr marL="285750" indent="-285750">
              <a:buFont typeface="Arial" panose="020B0604020202020204" pitchFamily="34" charset="0"/>
              <a:buChar char="•"/>
            </a:pPr>
            <a:r>
              <a:rPr lang="da-DK" sz="1400" dirty="0">
                <a:latin typeface="+mn-lt"/>
              </a:rPr>
              <a:t>Over 450 mio. EUR i nettoomsætning</a:t>
            </a:r>
          </a:p>
          <a:p>
            <a:pPr marL="285750" indent="-285750">
              <a:buFont typeface="Arial" panose="020B0604020202020204" pitchFamily="34" charset="0"/>
              <a:buChar char="•"/>
            </a:pPr>
            <a:endParaRPr lang="da-DK" sz="1400" dirty="0">
              <a:solidFill>
                <a:schemeClr val="bg1"/>
              </a:solidFill>
            </a:endParaRPr>
          </a:p>
          <a:p>
            <a:r>
              <a:rPr lang="da-DK" sz="1400" dirty="0">
                <a:solidFill>
                  <a:schemeClr val="bg1"/>
                </a:solidFill>
              </a:rPr>
              <a:t>Ca. 220 danske virksomheder er omfattet.</a:t>
            </a:r>
            <a:endParaRPr lang="da-DK" sz="1300" dirty="0">
              <a:solidFill>
                <a:schemeClr val="bg1"/>
              </a:solidFill>
            </a:endParaRPr>
          </a:p>
        </p:txBody>
      </p:sp>
    </p:spTree>
    <p:extLst>
      <p:ext uri="{BB962C8B-B14F-4D97-AF65-F5344CB8AC3E}">
        <p14:creationId xmlns:p14="http://schemas.microsoft.com/office/powerpoint/2010/main" val="3367491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5F5B1BD3-8DB9-0675-3C98-AEBFB2E34FA6}"/>
              </a:ext>
            </a:extLst>
          </p:cNvPr>
          <p:cNvSpPr>
            <a:spLocks noGrp="1"/>
          </p:cNvSpPr>
          <p:nvPr>
            <p:ph type="body" sz="half" idx="14"/>
          </p:nvPr>
        </p:nvSpPr>
        <p:spPr/>
        <p:txBody>
          <a:bodyPr/>
          <a:lstStyle/>
          <a:p>
            <a:r>
              <a:rPr lang="da-DK" sz="1000" dirty="0">
                <a:solidFill>
                  <a:srgbClr val="013738"/>
                </a:solidFill>
                <a:cs typeface="Archivo Light" pitchFamily="2" charset="77"/>
                <a:hlinkClick r:id="rId2"/>
              </a:rPr>
              <a:t>(Erhvervsstyrelsen, 2026)</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3EEEBBCD-D22D-111C-24AC-820B351C6E3E}"/>
              </a:ext>
            </a:extLst>
          </p:cNvPr>
          <p:cNvSpPr>
            <a:spLocks noGrp="1"/>
          </p:cNvSpPr>
          <p:nvPr>
            <p:ph type="body" sz="quarter" idx="10"/>
          </p:nvPr>
        </p:nvSpPr>
        <p:spPr>
          <a:xfrm>
            <a:off x="838199" y="698038"/>
            <a:ext cx="10723882" cy="838200"/>
          </a:xfrm>
        </p:spPr>
        <p:txBody>
          <a:bodyPr/>
          <a:lstStyle/>
          <a:p>
            <a:pPr algn="ctr"/>
            <a:r>
              <a:rPr lang="da-DK" sz="4400" dirty="0">
                <a:solidFill>
                  <a:schemeClr val="tx2"/>
                </a:solidFill>
                <a:cs typeface="Archivo Medium" pitchFamily="2" charset="77"/>
              </a:rPr>
              <a:t>ESG og CSRD</a:t>
            </a:r>
          </a:p>
        </p:txBody>
      </p:sp>
      <p:sp>
        <p:nvSpPr>
          <p:cNvPr id="4" name="Pladsholder til tekst 3">
            <a:extLst>
              <a:ext uri="{FF2B5EF4-FFF2-40B4-BE49-F238E27FC236}">
                <a16:creationId xmlns:a16="http://schemas.microsoft.com/office/drawing/2014/main" id="{6B759DC2-953B-6523-3DC6-B597D73A7ADB}"/>
              </a:ext>
            </a:extLst>
          </p:cNvPr>
          <p:cNvSpPr>
            <a:spLocks noGrp="1"/>
          </p:cNvSpPr>
          <p:nvPr>
            <p:ph type="body" sz="half" idx="15"/>
          </p:nvPr>
        </p:nvSpPr>
        <p:spPr>
          <a:xfrm>
            <a:off x="1474746" y="1680976"/>
            <a:ext cx="9450788" cy="549687"/>
          </a:xfrm>
        </p:spPr>
        <p:txBody>
          <a:bodyPr/>
          <a:lstStyle/>
          <a:p>
            <a:pPr algn="ctr"/>
            <a:r>
              <a:rPr lang="da-DK" sz="1400" dirty="0">
                <a:solidFill>
                  <a:schemeClr val="tx2"/>
                </a:solidFill>
                <a:cs typeface="Archivo" pitchFamily="2" charset="77"/>
              </a:rPr>
              <a:t>CSRD peger på de såkaldte ESRS (European </a:t>
            </a:r>
            <a:r>
              <a:rPr lang="da-DK" sz="1400" dirty="0" err="1">
                <a:solidFill>
                  <a:schemeClr val="tx2"/>
                </a:solidFill>
                <a:cs typeface="Archivo" pitchFamily="2" charset="77"/>
              </a:rPr>
              <a:t>Sustainability</a:t>
            </a:r>
            <a:r>
              <a:rPr lang="da-DK" sz="1400" dirty="0">
                <a:solidFill>
                  <a:schemeClr val="tx2"/>
                </a:solidFill>
                <a:cs typeface="Archivo" pitchFamily="2" charset="77"/>
              </a:rPr>
              <a:t> Reporting Standards), som er standarder, man skal rapportere inden for, hvis standarden er relevant for ens virksomheden. Der er 12 standarder:</a:t>
            </a:r>
          </a:p>
          <a:p>
            <a:endParaRPr lang="da-DK" dirty="0"/>
          </a:p>
        </p:txBody>
      </p:sp>
      <p:sp>
        <p:nvSpPr>
          <p:cNvPr id="5" name="Afrundet rektangel 4">
            <a:extLst>
              <a:ext uri="{FF2B5EF4-FFF2-40B4-BE49-F238E27FC236}">
                <a16:creationId xmlns:a16="http://schemas.microsoft.com/office/drawing/2014/main" id="{B8908B82-2886-7A71-639C-A8F815A8150F}"/>
              </a:ext>
            </a:extLst>
          </p:cNvPr>
          <p:cNvSpPr/>
          <p:nvPr/>
        </p:nvSpPr>
        <p:spPr>
          <a:xfrm>
            <a:off x="1916596" y="2364145"/>
            <a:ext cx="2735675" cy="3150920"/>
          </a:xfrm>
          <a:prstGeom prst="roundRect">
            <a:avLst>
              <a:gd name="adj" fmla="val 528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50000"/>
              </a:lnSpc>
            </a:pPr>
            <a:r>
              <a:rPr lang="da-DK" sz="1400" b="1" dirty="0">
                <a:solidFill>
                  <a:schemeClr val="tx1"/>
                </a:solidFill>
                <a:cs typeface="Archivo" pitchFamily="2" charset="77"/>
              </a:rPr>
              <a:t>Environmental</a:t>
            </a:r>
          </a:p>
          <a:p>
            <a:pPr>
              <a:lnSpc>
                <a:spcPct val="150000"/>
              </a:lnSpc>
            </a:pPr>
            <a:r>
              <a:rPr lang="da-DK" sz="1400" dirty="0">
                <a:solidFill>
                  <a:schemeClr val="tx1"/>
                </a:solidFill>
                <a:cs typeface="Archivo" pitchFamily="2" charset="77"/>
              </a:rPr>
              <a:t>E1 Klimaændringer</a:t>
            </a:r>
          </a:p>
          <a:p>
            <a:pPr>
              <a:lnSpc>
                <a:spcPct val="150000"/>
              </a:lnSpc>
            </a:pPr>
            <a:r>
              <a:rPr lang="da-DK" sz="1400" dirty="0">
                <a:solidFill>
                  <a:schemeClr val="tx1"/>
                </a:solidFill>
                <a:cs typeface="Archivo" pitchFamily="2" charset="77"/>
              </a:rPr>
              <a:t>E2 Forurening</a:t>
            </a:r>
          </a:p>
          <a:p>
            <a:pPr>
              <a:lnSpc>
                <a:spcPct val="150000"/>
              </a:lnSpc>
            </a:pPr>
            <a:r>
              <a:rPr lang="da-DK" sz="1400" dirty="0">
                <a:solidFill>
                  <a:schemeClr val="tx1"/>
                </a:solidFill>
                <a:cs typeface="Archivo" pitchFamily="2" charset="77"/>
              </a:rPr>
              <a:t>E3 Vand- og havressourcer</a:t>
            </a:r>
          </a:p>
          <a:p>
            <a:pPr>
              <a:lnSpc>
                <a:spcPct val="150000"/>
              </a:lnSpc>
            </a:pPr>
            <a:r>
              <a:rPr lang="da-DK" sz="1400" dirty="0">
                <a:solidFill>
                  <a:schemeClr val="tx1"/>
                </a:solidFill>
                <a:cs typeface="Archivo" pitchFamily="2" charset="77"/>
              </a:rPr>
              <a:t>E4 Biodiversitet og økosystemer</a:t>
            </a:r>
          </a:p>
          <a:p>
            <a:pPr>
              <a:lnSpc>
                <a:spcPct val="150000"/>
              </a:lnSpc>
            </a:pPr>
            <a:r>
              <a:rPr lang="da-DK" sz="1400" dirty="0">
                <a:solidFill>
                  <a:schemeClr val="tx1"/>
                </a:solidFill>
                <a:cs typeface="Archivo" pitchFamily="2" charset="77"/>
              </a:rPr>
              <a:t>E5 Ressourceanvendelse og cirkulær økonomi</a:t>
            </a:r>
          </a:p>
        </p:txBody>
      </p:sp>
      <p:sp>
        <p:nvSpPr>
          <p:cNvPr id="6" name="Afrundet rektangel 5">
            <a:extLst>
              <a:ext uri="{FF2B5EF4-FFF2-40B4-BE49-F238E27FC236}">
                <a16:creationId xmlns:a16="http://schemas.microsoft.com/office/drawing/2014/main" id="{0C8F3579-FDF3-D9DB-E51D-7D26E385CED2}"/>
              </a:ext>
            </a:extLst>
          </p:cNvPr>
          <p:cNvSpPr/>
          <p:nvPr/>
        </p:nvSpPr>
        <p:spPr>
          <a:xfrm>
            <a:off x="4761205" y="2364145"/>
            <a:ext cx="2735675" cy="3150920"/>
          </a:xfrm>
          <a:prstGeom prst="roundRect">
            <a:avLst>
              <a:gd name="adj" fmla="val 434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50000"/>
              </a:lnSpc>
            </a:pPr>
            <a:r>
              <a:rPr lang="da-DK" sz="1400" b="1">
                <a:solidFill>
                  <a:schemeClr val="tx1"/>
                </a:solidFill>
                <a:cs typeface="Archivo" pitchFamily="2" charset="77"/>
              </a:rPr>
              <a:t>Social</a:t>
            </a:r>
          </a:p>
          <a:p>
            <a:pPr>
              <a:lnSpc>
                <a:spcPct val="150000"/>
              </a:lnSpc>
            </a:pPr>
            <a:r>
              <a:rPr lang="da-DK" sz="1400">
                <a:solidFill>
                  <a:schemeClr val="tx1"/>
                </a:solidFill>
                <a:cs typeface="Archivo" pitchFamily="2" charset="77"/>
              </a:rPr>
              <a:t>S1 Egen arbejdsstyrke</a:t>
            </a:r>
          </a:p>
          <a:p>
            <a:pPr>
              <a:lnSpc>
                <a:spcPct val="150000"/>
              </a:lnSpc>
            </a:pPr>
            <a:r>
              <a:rPr lang="da-DK" sz="1400">
                <a:solidFill>
                  <a:schemeClr val="tx1"/>
                </a:solidFill>
                <a:cs typeface="Archivo" pitchFamily="2" charset="77"/>
              </a:rPr>
              <a:t>S2 Arbejdstagere i værdikæden</a:t>
            </a:r>
          </a:p>
          <a:p>
            <a:pPr>
              <a:lnSpc>
                <a:spcPct val="150000"/>
              </a:lnSpc>
            </a:pPr>
            <a:r>
              <a:rPr lang="da-DK" sz="1400">
                <a:solidFill>
                  <a:schemeClr val="tx1"/>
                </a:solidFill>
                <a:cs typeface="Archivo" pitchFamily="2" charset="77"/>
              </a:rPr>
              <a:t>S3 Berørte samfund</a:t>
            </a:r>
          </a:p>
          <a:p>
            <a:pPr>
              <a:lnSpc>
                <a:spcPct val="150000"/>
              </a:lnSpc>
            </a:pPr>
            <a:r>
              <a:rPr lang="da-DK" sz="1400">
                <a:solidFill>
                  <a:schemeClr val="tx1"/>
                </a:solidFill>
                <a:cs typeface="Archivo" pitchFamily="2" charset="77"/>
              </a:rPr>
              <a:t>S4 Forbrugere og slutbrugere</a:t>
            </a:r>
          </a:p>
          <a:p>
            <a:pPr>
              <a:lnSpc>
                <a:spcPct val="150000"/>
              </a:lnSpc>
            </a:pPr>
            <a:endParaRPr lang="da-DK" sz="1400" b="1">
              <a:solidFill>
                <a:schemeClr val="tx1"/>
              </a:solidFill>
              <a:cs typeface="Archivo" pitchFamily="2" charset="77"/>
            </a:endParaRPr>
          </a:p>
        </p:txBody>
      </p:sp>
      <p:sp>
        <p:nvSpPr>
          <p:cNvPr id="7" name="Afrundet rektangel 6">
            <a:extLst>
              <a:ext uri="{FF2B5EF4-FFF2-40B4-BE49-F238E27FC236}">
                <a16:creationId xmlns:a16="http://schemas.microsoft.com/office/drawing/2014/main" id="{54FD7DBC-E76B-8383-8804-1351596D7942}"/>
              </a:ext>
            </a:extLst>
          </p:cNvPr>
          <p:cNvSpPr/>
          <p:nvPr/>
        </p:nvSpPr>
        <p:spPr>
          <a:xfrm>
            <a:off x="7605814" y="2364145"/>
            <a:ext cx="2735675" cy="1299001"/>
          </a:xfrm>
          <a:prstGeom prst="roundRect">
            <a:avLst>
              <a:gd name="adj" fmla="val 870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50000"/>
              </a:lnSpc>
            </a:pPr>
            <a:r>
              <a:rPr lang="da-DK" sz="1400" b="1">
                <a:solidFill>
                  <a:schemeClr val="tx1"/>
                </a:solidFill>
                <a:cs typeface="Archivo" pitchFamily="2" charset="77"/>
              </a:rPr>
              <a:t>Governance</a:t>
            </a:r>
          </a:p>
          <a:p>
            <a:pPr>
              <a:lnSpc>
                <a:spcPct val="150000"/>
              </a:lnSpc>
            </a:pPr>
            <a:r>
              <a:rPr lang="da-DK" sz="1400">
                <a:solidFill>
                  <a:schemeClr val="tx1"/>
                </a:solidFill>
                <a:cs typeface="Archivo" pitchFamily="2" charset="77"/>
              </a:rPr>
              <a:t>G1 God forretningsskik</a:t>
            </a:r>
          </a:p>
        </p:txBody>
      </p:sp>
      <p:sp>
        <p:nvSpPr>
          <p:cNvPr id="8" name="Afrundet rektangel 7">
            <a:extLst>
              <a:ext uri="{FF2B5EF4-FFF2-40B4-BE49-F238E27FC236}">
                <a16:creationId xmlns:a16="http://schemas.microsoft.com/office/drawing/2014/main" id="{C1CC3E36-F43F-5B06-E2B0-3B28B7127417}"/>
              </a:ext>
            </a:extLst>
          </p:cNvPr>
          <p:cNvSpPr/>
          <p:nvPr/>
        </p:nvSpPr>
        <p:spPr>
          <a:xfrm>
            <a:off x="7605814" y="3739611"/>
            <a:ext cx="2735675" cy="1775453"/>
          </a:xfrm>
          <a:prstGeom prst="roundRect">
            <a:avLst>
              <a:gd name="adj" fmla="val 638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50000"/>
              </a:lnSpc>
            </a:pPr>
            <a:r>
              <a:rPr lang="da-DK" sz="1400" b="1">
                <a:solidFill>
                  <a:schemeClr val="tx1"/>
                </a:solidFill>
                <a:cs typeface="Archivo" pitchFamily="2" charset="77"/>
              </a:rPr>
              <a:t>Tværgående standarder</a:t>
            </a:r>
          </a:p>
          <a:p>
            <a:pPr>
              <a:lnSpc>
                <a:spcPct val="150000"/>
              </a:lnSpc>
            </a:pPr>
            <a:r>
              <a:rPr lang="da-DK" sz="1400">
                <a:solidFill>
                  <a:schemeClr val="tx1"/>
                </a:solidFill>
                <a:cs typeface="Archivo" pitchFamily="2" charset="77"/>
              </a:rPr>
              <a:t>ESRS 1 Generelle krav</a:t>
            </a:r>
          </a:p>
          <a:p>
            <a:pPr>
              <a:lnSpc>
                <a:spcPct val="150000"/>
              </a:lnSpc>
            </a:pPr>
            <a:r>
              <a:rPr lang="da-DK" sz="1400">
                <a:solidFill>
                  <a:schemeClr val="tx1"/>
                </a:solidFill>
                <a:cs typeface="Archivo" pitchFamily="2" charset="77"/>
              </a:rPr>
              <a:t>ESRS 2 Generelle oplysninger</a:t>
            </a:r>
          </a:p>
        </p:txBody>
      </p:sp>
      <p:sp>
        <p:nvSpPr>
          <p:cNvPr id="14" name="Tekstfelt 13">
            <a:extLst>
              <a:ext uri="{FF2B5EF4-FFF2-40B4-BE49-F238E27FC236}">
                <a16:creationId xmlns:a16="http://schemas.microsoft.com/office/drawing/2014/main" id="{B6FEC152-D54E-D3FC-0874-2C6AF3DF9B8B}"/>
              </a:ext>
            </a:extLst>
          </p:cNvPr>
          <p:cNvSpPr txBox="1"/>
          <p:nvPr/>
        </p:nvSpPr>
        <p:spPr>
          <a:xfrm>
            <a:off x="1850511" y="5849171"/>
            <a:ext cx="8490978" cy="276999"/>
          </a:xfrm>
          <a:prstGeom prst="rect">
            <a:avLst/>
          </a:prstGeom>
          <a:noFill/>
        </p:spPr>
        <p:txBody>
          <a:bodyPr wrap="square">
            <a:spAutoFit/>
          </a:bodyPr>
          <a:lstStyle/>
          <a:p>
            <a:pPr algn="ctr"/>
            <a:r>
              <a:rPr lang="da-DK" sz="1200" dirty="0">
                <a:solidFill>
                  <a:srgbClr val="000000"/>
                </a:solidFill>
                <a:ea typeface="Calibri" panose="020F0502020204030204" pitchFamily="34" charset="0"/>
                <a:cs typeface="Times New Roman" panose="02020603050405020304" pitchFamily="18" charset="0"/>
              </a:rPr>
              <a:t>Der findes en lang række underkategorier under de 12 ovennævnte standarder. </a:t>
            </a:r>
            <a:r>
              <a:rPr lang="da-DK" sz="1200" dirty="0">
                <a:solidFill>
                  <a:srgbClr val="000000"/>
                </a:solidFill>
                <a:ea typeface="Calibri" panose="020F0502020204030204" pitchFamily="34" charset="0"/>
                <a:cs typeface="Times New Roman" panose="02020603050405020304" pitchFamily="18" charset="0"/>
                <a:hlinkClick r:id="rId3"/>
              </a:rPr>
              <a:t>Læs mere her. </a:t>
            </a:r>
            <a:endParaRPr lang="da-DK"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38632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frundet rektangel 8">
            <a:extLst>
              <a:ext uri="{FF2B5EF4-FFF2-40B4-BE49-F238E27FC236}">
                <a16:creationId xmlns:a16="http://schemas.microsoft.com/office/drawing/2014/main" id="{76D46FA1-2BF7-9B35-F6CD-995B1A12F2B6}"/>
              </a:ext>
            </a:extLst>
          </p:cNvPr>
          <p:cNvSpPr/>
          <p:nvPr/>
        </p:nvSpPr>
        <p:spPr>
          <a:xfrm>
            <a:off x="7987873" y="1385903"/>
            <a:ext cx="3568676" cy="3559160"/>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r>
              <a:rPr lang="da-DK" sz="1300" b="1" dirty="0">
                <a:solidFill>
                  <a:schemeClr val="bg1"/>
                </a:solidFill>
              </a:rPr>
              <a:t>Hvem er omfattet?</a:t>
            </a:r>
          </a:p>
          <a:p>
            <a:r>
              <a:rPr lang="da-DK" sz="1300" dirty="0">
                <a:solidFill>
                  <a:schemeClr val="bg1"/>
                </a:solidFill>
              </a:rPr>
              <a:t>Obligatorisk for private virksomheder, som:</a:t>
            </a:r>
          </a:p>
          <a:p>
            <a:pPr marL="285750" indent="-285750">
              <a:buFont typeface="Arial" panose="020B0604020202020204" pitchFamily="34" charset="0"/>
              <a:buChar char="•"/>
            </a:pPr>
            <a:r>
              <a:rPr lang="da-DK" sz="1400" dirty="0">
                <a:latin typeface="+mn-lt"/>
              </a:rPr>
              <a:t>Mere 5.000 ansatte og</a:t>
            </a:r>
            <a:endParaRPr lang="da-DK" sz="1400" dirty="0"/>
          </a:p>
          <a:p>
            <a:pPr marL="285750" indent="-285750">
              <a:buFont typeface="Arial" panose="020B0604020202020204" pitchFamily="34" charset="0"/>
              <a:buChar char="•"/>
            </a:pPr>
            <a:r>
              <a:rPr lang="da-DK" sz="1400" dirty="0">
                <a:latin typeface="+mn-lt"/>
              </a:rPr>
              <a:t>Over 1,5 mia. EUR i global nettoomsætning</a:t>
            </a:r>
            <a:endParaRPr lang="da-DK" sz="1300" dirty="0">
              <a:solidFill>
                <a:schemeClr val="bg1"/>
              </a:solidFill>
            </a:endParaRPr>
          </a:p>
          <a:p>
            <a:endParaRPr lang="da-DK" sz="1300" dirty="0">
              <a:solidFill>
                <a:schemeClr val="bg1"/>
              </a:solidFill>
            </a:endParaRPr>
          </a:p>
          <a:p>
            <a:r>
              <a:rPr lang="da-DK" sz="1300" dirty="0">
                <a:solidFill>
                  <a:schemeClr val="bg1"/>
                </a:solidFill>
              </a:rPr>
              <a:t>Da det handler om værdikæden, kan leverandører til større virksomheder være omfattet.</a:t>
            </a:r>
          </a:p>
          <a:p>
            <a:endParaRPr lang="da-DK" sz="1300" dirty="0">
              <a:solidFill>
                <a:schemeClr val="bg1"/>
              </a:solidFill>
            </a:endParaRPr>
          </a:p>
          <a:p>
            <a:r>
              <a:rPr lang="da-DK" sz="1400" dirty="0"/>
              <a:t>EU-landene skal gennemføre reglerne i national lovgivning, og virksomhederne skal efterleve dem fra juli 2029.</a:t>
            </a:r>
          </a:p>
          <a:p>
            <a:endParaRPr lang="da-DK" sz="1400" dirty="0">
              <a:solidFill>
                <a:schemeClr val="bg1"/>
              </a:solidFill>
            </a:endParaRPr>
          </a:p>
        </p:txBody>
      </p:sp>
      <p:sp>
        <p:nvSpPr>
          <p:cNvPr id="2" name="Pladsholder til tekst 1">
            <a:extLst>
              <a:ext uri="{FF2B5EF4-FFF2-40B4-BE49-F238E27FC236}">
                <a16:creationId xmlns:a16="http://schemas.microsoft.com/office/drawing/2014/main" id="{EF1424AE-1AD2-6CB5-8B59-A7849955A824}"/>
              </a:ext>
            </a:extLst>
          </p:cNvPr>
          <p:cNvSpPr>
            <a:spLocks noGrp="1"/>
          </p:cNvSpPr>
          <p:nvPr>
            <p:ph type="body" sz="half" idx="14"/>
          </p:nvPr>
        </p:nvSpPr>
        <p:spPr/>
        <p:txBody>
          <a:bodyPr/>
          <a:lstStyle/>
          <a:p>
            <a:r>
              <a:rPr lang="da-DK" dirty="0">
                <a:solidFill>
                  <a:schemeClr val="bg1"/>
                </a:solidFill>
                <a:cs typeface="Archivo Light" pitchFamily="2" charset="77"/>
                <a:hlinkClick r:id="rId3"/>
              </a:rPr>
              <a:t>(EU </a:t>
            </a:r>
            <a:r>
              <a:rPr lang="da-DK" dirty="0" err="1">
                <a:solidFill>
                  <a:schemeClr val="bg1"/>
                </a:solidFill>
                <a:cs typeface="Archivo Light" pitchFamily="2" charset="77"/>
                <a:hlinkClick r:id="rId3"/>
              </a:rPr>
              <a:t>Commissionen</a:t>
            </a:r>
            <a:r>
              <a:rPr lang="da-DK" dirty="0">
                <a:solidFill>
                  <a:schemeClr val="bg1"/>
                </a:solidFill>
                <a:cs typeface="Archivo Light" pitchFamily="2" charset="77"/>
                <a:hlinkClick r:id="rId3"/>
              </a:rPr>
              <a:t>, 2026)</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19E46CDE-54F3-E5F4-67E9-B94159C34DA1}"/>
              </a:ext>
            </a:extLst>
          </p:cNvPr>
          <p:cNvSpPr>
            <a:spLocks noGrp="1"/>
          </p:cNvSpPr>
          <p:nvPr>
            <p:ph type="body" sz="quarter" idx="10"/>
          </p:nvPr>
        </p:nvSpPr>
        <p:spPr/>
        <p:txBody>
          <a:bodyPr/>
          <a:lstStyle/>
          <a:p>
            <a:r>
              <a:rPr lang="da-DK" sz="4400" dirty="0">
                <a:solidFill>
                  <a:schemeClr val="tx2"/>
                </a:solidFill>
                <a:cs typeface="Archivo Medium" pitchFamily="2" charset="77"/>
              </a:rPr>
              <a:t>CSDDD</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54F9EC21-54F8-F0A9-3082-675C9746DB3C}"/>
              </a:ext>
            </a:extLst>
          </p:cNvPr>
          <p:cNvSpPr>
            <a:spLocks noGrp="1"/>
          </p:cNvSpPr>
          <p:nvPr>
            <p:ph type="body" sz="half" idx="15"/>
          </p:nvPr>
        </p:nvSpPr>
        <p:spPr>
          <a:xfrm>
            <a:off x="838199" y="2160490"/>
            <a:ext cx="6660000" cy="4003241"/>
          </a:xfrm>
        </p:spPr>
        <p:txBody>
          <a:bodyPr/>
          <a:lstStyle/>
          <a:p>
            <a:endParaRPr lang="da-DK" dirty="0"/>
          </a:p>
          <a:p>
            <a:pPr marL="0" indent="0">
              <a:lnSpc>
                <a:spcPct val="150000"/>
              </a:lnSpc>
              <a:buNone/>
            </a:pPr>
            <a:r>
              <a:rPr lang="da-DK" sz="1400" b="1" dirty="0"/>
              <a:t>CSDDD stiller krav til, at virksomheder:</a:t>
            </a:r>
          </a:p>
          <a:p>
            <a:pPr marL="285750" indent="-285750">
              <a:buFont typeface="Arial" panose="020B0604020202020204" pitchFamily="34" charset="0"/>
              <a:buChar char="•"/>
            </a:pPr>
            <a:r>
              <a:rPr lang="da-DK" dirty="0"/>
              <a:t>Kortlægger, forebygger og begrænser alvorlige negative påvirkninger af menneskerettigheder og miljø. </a:t>
            </a:r>
          </a:p>
          <a:p>
            <a:pPr marL="285750" indent="-285750">
              <a:buFont typeface="Arial" panose="020B0604020202020204" pitchFamily="34" charset="0"/>
              <a:buChar char="•"/>
            </a:pPr>
            <a:r>
              <a:rPr lang="da-DK" dirty="0"/>
              <a:t>Undersøger </a:t>
            </a:r>
            <a:r>
              <a:rPr lang="da-DK" b="1" dirty="0"/>
              <a:t>de dele af aktivitetskæden</a:t>
            </a:r>
            <a:r>
              <a:rPr lang="da-DK" dirty="0"/>
              <a:t>, hvor risikoen for negative påvirkninger er størst. </a:t>
            </a:r>
          </a:p>
          <a:p>
            <a:pPr marL="285750" indent="-285750">
              <a:buFont typeface="Arial" panose="020B0604020202020204" pitchFamily="34" charset="0"/>
              <a:buChar char="•"/>
            </a:pPr>
            <a:r>
              <a:rPr lang="da-DK" dirty="0"/>
              <a:t>Handler på konstaterede påvirkninger og følger op på, om indsatsen virker. </a:t>
            </a:r>
          </a:p>
          <a:p>
            <a:pPr marL="285750" indent="-285750">
              <a:buFont typeface="Arial" panose="020B0604020202020204" pitchFamily="34" charset="0"/>
              <a:buChar char="•"/>
            </a:pPr>
            <a:r>
              <a:rPr lang="da-DK" dirty="0"/>
              <a:t>Inddrager egne aktiviteter, datterselskaber og relevante forretningspartnere. </a:t>
            </a:r>
          </a:p>
          <a:p>
            <a:r>
              <a:rPr lang="da-DK" b="1" dirty="0"/>
              <a:t>Nøglerolle for Facility Management</a:t>
            </a:r>
            <a:br>
              <a:rPr lang="da-DK" dirty="0"/>
            </a:br>
            <a:r>
              <a:rPr lang="da-DK" dirty="0"/>
              <a:t>FM skal bidrage til ansvarlige indkøb, leverandørstyring og opfølgning på risici inden for eksempelvis arbejdsvilkår, miljø og ressourceforbrug.</a:t>
            </a:r>
          </a:p>
          <a:p>
            <a:endParaRPr lang="da-DK" dirty="0"/>
          </a:p>
        </p:txBody>
      </p:sp>
      <p:sp>
        <p:nvSpPr>
          <p:cNvPr id="5" name="Tekstfelt 4">
            <a:extLst>
              <a:ext uri="{FF2B5EF4-FFF2-40B4-BE49-F238E27FC236}">
                <a16:creationId xmlns:a16="http://schemas.microsoft.com/office/drawing/2014/main" id="{18748DCD-2282-F94A-FCA2-7E0D79A01DA8}"/>
              </a:ext>
            </a:extLst>
          </p:cNvPr>
          <p:cNvSpPr txBox="1"/>
          <p:nvPr/>
        </p:nvSpPr>
        <p:spPr>
          <a:xfrm>
            <a:off x="838199" y="1837590"/>
            <a:ext cx="7778859" cy="907941"/>
          </a:xfrm>
          <a:prstGeom prst="rect">
            <a:avLst/>
          </a:prstGeom>
          <a:noFill/>
        </p:spPr>
        <p:txBody>
          <a:bodyPr wrap="square">
            <a:spAutoFit/>
          </a:bodyPr>
          <a:lstStyle/>
          <a:p>
            <a:pPr>
              <a:lnSpc>
                <a:spcPct val="150000"/>
              </a:lnSpc>
            </a:pPr>
            <a:r>
              <a:rPr lang="da-DK" sz="1500" dirty="0" err="1">
                <a:solidFill>
                  <a:srgbClr val="7AB77F"/>
                </a:solidFill>
                <a:cs typeface="Archivo" pitchFamily="2" charset="77"/>
              </a:rPr>
              <a:t>Corporate</a:t>
            </a:r>
            <a:r>
              <a:rPr lang="da-DK" sz="1500" dirty="0">
                <a:solidFill>
                  <a:srgbClr val="7AB77F"/>
                </a:solidFill>
                <a:cs typeface="Archivo" pitchFamily="2" charset="77"/>
              </a:rPr>
              <a:t> </a:t>
            </a:r>
            <a:r>
              <a:rPr lang="da-DK" sz="1500" dirty="0" err="1">
                <a:solidFill>
                  <a:srgbClr val="7AB77F"/>
                </a:solidFill>
                <a:cs typeface="Archivo" pitchFamily="2" charset="77"/>
              </a:rPr>
              <a:t>Sustainability</a:t>
            </a:r>
            <a:r>
              <a:rPr lang="da-DK" sz="1500" dirty="0">
                <a:solidFill>
                  <a:srgbClr val="7AB77F"/>
                </a:solidFill>
                <a:cs typeface="Archivo" pitchFamily="2" charset="77"/>
              </a:rPr>
              <a:t> Due Diligence Directive</a:t>
            </a:r>
            <a:br>
              <a:rPr lang="da-DK" sz="1400" dirty="0"/>
            </a:br>
            <a:r>
              <a:rPr lang="da-DK" sz="1000" spc="-300" dirty="0"/>
              <a:t>//</a:t>
            </a:r>
            <a:r>
              <a:rPr lang="da-DK" sz="1000" dirty="0"/>
              <a:t>  Stiller krav til store virksomheder om at sikre ansvarlighed i værdikæden</a:t>
            </a:r>
            <a:endParaRPr lang="da-DK" sz="1400" dirty="0"/>
          </a:p>
          <a:p>
            <a:endParaRPr lang="da-DK" sz="1400" dirty="0"/>
          </a:p>
        </p:txBody>
      </p:sp>
    </p:spTree>
    <p:extLst>
      <p:ext uri="{BB962C8B-B14F-4D97-AF65-F5344CB8AC3E}">
        <p14:creationId xmlns:p14="http://schemas.microsoft.com/office/powerpoint/2010/main" val="859012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AB29-77AF-10D8-38C1-003A90951CBC}"/>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735A21A-68F5-3A2E-7617-76D46DA8BF65}"/>
              </a:ext>
            </a:extLst>
          </p:cNvPr>
          <p:cNvSpPr>
            <a:spLocks noGrp="1"/>
          </p:cNvSpPr>
          <p:nvPr>
            <p:ph type="body" sz="half" idx="14"/>
          </p:nvPr>
        </p:nvSpPr>
        <p:spPr/>
        <p:txBody>
          <a:bodyPr/>
          <a:lstStyle/>
          <a:p>
            <a:r>
              <a:rPr lang="da-DK" dirty="0">
                <a:hlinkClick r:id="rId2"/>
              </a:rPr>
              <a:t>(Erhvervsstyrelsen, 2026)</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36EFA0C4-4C7F-98A3-50CF-F7FF627E41C9}"/>
              </a:ext>
            </a:extLst>
          </p:cNvPr>
          <p:cNvSpPr>
            <a:spLocks noGrp="1"/>
          </p:cNvSpPr>
          <p:nvPr>
            <p:ph type="body" sz="quarter" idx="10"/>
          </p:nvPr>
        </p:nvSpPr>
        <p:spPr/>
        <p:txBody>
          <a:bodyPr/>
          <a:lstStyle/>
          <a:p>
            <a:r>
              <a:rPr lang="da-DK" dirty="0">
                <a:cs typeface="Archivo Medium" pitchFamily="2" charset="77"/>
              </a:rPr>
              <a:t>EU-taksonomien</a:t>
            </a:r>
          </a:p>
        </p:txBody>
      </p:sp>
      <p:sp>
        <p:nvSpPr>
          <p:cNvPr id="4" name="Pladsholder til tekst 3">
            <a:extLst>
              <a:ext uri="{FF2B5EF4-FFF2-40B4-BE49-F238E27FC236}">
                <a16:creationId xmlns:a16="http://schemas.microsoft.com/office/drawing/2014/main" id="{3DF18C9D-376E-42B3-F009-096637E42B5A}"/>
              </a:ext>
            </a:extLst>
          </p:cNvPr>
          <p:cNvSpPr>
            <a:spLocks noGrp="1"/>
          </p:cNvSpPr>
          <p:nvPr>
            <p:ph type="body" sz="half" idx="15"/>
          </p:nvPr>
        </p:nvSpPr>
        <p:spPr>
          <a:xfrm>
            <a:off x="838199" y="2406993"/>
            <a:ext cx="6911716" cy="3642877"/>
          </a:xfrm>
        </p:spPr>
        <p:txBody>
          <a:bodyPr/>
          <a:lstStyle/>
          <a:p>
            <a:r>
              <a:rPr lang="da-DK" dirty="0"/>
              <a:t>EU-taksonomien er et fælles klassifikationssystem for </a:t>
            </a:r>
            <a:r>
              <a:rPr lang="da-DK" b="1" dirty="0"/>
              <a:t>miljømæssigt bæredygtige aktiviteter. </a:t>
            </a:r>
            <a:r>
              <a:rPr lang="da-DK" dirty="0"/>
              <a:t>Det indebærer blandt andet, at:</a:t>
            </a:r>
          </a:p>
          <a:p>
            <a:pPr marL="285750" indent="-285750">
              <a:buFont typeface="Arial" panose="020B0604020202020204" pitchFamily="34" charset="0"/>
              <a:buChar char="•"/>
            </a:pPr>
            <a:r>
              <a:rPr lang="da-DK" dirty="0"/>
              <a:t>En aktivitet skal bidrage til </a:t>
            </a:r>
            <a:r>
              <a:rPr lang="da-DK" b="1" dirty="0"/>
              <a:t>mindst ét af EU’s seks miljømål </a:t>
            </a:r>
            <a:r>
              <a:rPr lang="da-DK" dirty="0"/>
              <a:t>(se kommende slide) </a:t>
            </a:r>
            <a:r>
              <a:rPr lang="da-DK" b="1" dirty="0"/>
              <a:t>uden at skade de øvrige væsentligt</a:t>
            </a:r>
            <a:r>
              <a:rPr lang="da-DK" dirty="0"/>
              <a:t>. </a:t>
            </a:r>
          </a:p>
          <a:p>
            <a:pPr marL="285750" indent="-285750">
              <a:buFont typeface="Arial" panose="020B0604020202020204" pitchFamily="34" charset="0"/>
              <a:buChar char="•"/>
            </a:pPr>
            <a:r>
              <a:rPr lang="da-DK" dirty="0"/>
              <a:t>Omfattede virksomheder skal rapportere, hvor stor en andel af omsætning, investeringer og driftsudgifter, der opfylder kriterierne. </a:t>
            </a:r>
          </a:p>
          <a:p>
            <a:pPr marL="285750" indent="-285750">
              <a:buFont typeface="Arial" panose="020B0604020202020204" pitchFamily="34" charset="0"/>
              <a:buChar char="•"/>
            </a:pPr>
            <a:r>
              <a:rPr lang="da-DK" dirty="0"/>
              <a:t>Hvis taksonomiomfattede aktiviteter samlet udgør under 10 % af henholdsvis omsætning, investeringer eller driftsudgifter, kan virksomheden undlade at foretage en detaljeret vurdering af aktiviteterne for det pågældende nøgletal.</a:t>
            </a:r>
          </a:p>
          <a:p>
            <a:pPr marL="285750" indent="-285750">
              <a:buFont typeface="Arial" panose="020B0604020202020204" pitchFamily="34" charset="0"/>
              <a:buChar char="•"/>
            </a:pPr>
            <a:r>
              <a:rPr lang="da-DK" dirty="0"/>
              <a:t>Taksonomien kræver ikke, at aktiviteterne er bæredygtige, men skaber gennemsigtighed om, hvor stor en andel der opfylder kriterierne.</a:t>
            </a:r>
          </a:p>
          <a:p>
            <a:r>
              <a:rPr lang="da-DK" b="1" dirty="0"/>
              <a:t>Nøglerolle for Facility Management</a:t>
            </a:r>
            <a:br>
              <a:rPr lang="da-DK" dirty="0"/>
            </a:br>
            <a:r>
              <a:rPr lang="da-DK" dirty="0"/>
              <a:t>FM leverer blandt andet data om energi, renoveringer, bygningsdrift, vand, affald og investeringer, som skal bruges til at vurdere aktivitetens påvirkning.</a:t>
            </a:r>
          </a:p>
        </p:txBody>
      </p:sp>
      <p:sp>
        <p:nvSpPr>
          <p:cNvPr id="6" name="Tekstfelt 5">
            <a:extLst>
              <a:ext uri="{FF2B5EF4-FFF2-40B4-BE49-F238E27FC236}">
                <a16:creationId xmlns:a16="http://schemas.microsoft.com/office/drawing/2014/main" id="{421018E2-234C-1407-CBE1-DD225CEB2682}"/>
              </a:ext>
            </a:extLst>
          </p:cNvPr>
          <p:cNvSpPr txBox="1"/>
          <p:nvPr/>
        </p:nvSpPr>
        <p:spPr>
          <a:xfrm>
            <a:off x="838199" y="1837590"/>
            <a:ext cx="6781801" cy="337015"/>
          </a:xfrm>
          <a:prstGeom prst="rect">
            <a:avLst/>
          </a:prstGeom>
          <a:noFill/>
        </p:spPr>
        <p:txBody>
          <a:bodyPr wrap="square">
            <a:spAutoFit/>
          </a:bodyPr>
          <a:lstStyle/>
          <a:p>
            <a:pPr>
              <a:lnSpc>
                <a:spcPct val="150000"/>
              </a:lnSpc>
            </a:pPr>
            <a:r>
              <a:rPr lang="da-DK" sz="1200" spc="-300" dirty="0"/>
              <a:t>/</a:t>
            </a:r>
            <a:r>
              <a:rPr lang="da-DK" sz="1200" dirty="0"/>
              <a:t>/ Klassificerer, hvilke økonomiske aktiviteter der kan anses som miljømæssigt bæredygtige.</a:t>
            </a:r>
          </a:p>
        </p:txBody>
      </p:sp>
      <p:sp>
        <p:nvSpPr>
          <p:cNvPr id="8" name="Afrundet rektangel 7">
            <a:extLst>
              <a:ext uri="{FF2B5EF4-FFF2-40B4-BE49-F238E27FC236}">
                <a16:creationId xmlns:a16="http://schemas.microsoft.com/office/drawing/2014/main" id="{4AC2A542-CB95-5EF9-4D74-F14137C7D051}"/>
              </a:ext>
            </a:extLst>
          </p:cNvPr>
          <p:cNvSpPr/>
          <p:nvPr/>
        </p:nvSpPr>
        <p:spPr>
          <a:xfrm>
            <a:off x="7987873" y="1385903"/>
            <a:ext cx="3568676" cy="2481559"/>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r>
              <a:rPr lang="da-DK" sz="1300" b="1" dirty="0">
                <a:solidFill>
                  <a:schemeClr val="bg1"/>
                </a:solidFill>
              </a:rPr>
              <a:t>Hvem er omfattet?</a:t>
            </a:r>
          </a:p>
          <a:p>
            <a:r>
              <a:rPr lang="da-DK" sz="1300" dirty="0">
                <a:solidFill>
                  <a:schemeClr val="bg1"/>
                </a:solidFill>
              </a:rPr>
              <a:t>Obligatorisk for private virksomheder, som:</a:t>
            </a:r>
          </a:p>
          <a:p>
            <a:pPr marL="285750" indent="-285750">
              <a:buFont typeface="Arial" panose="020B0604020202020204" pitchFamily="34" charset="0"/>
              <a:buChar char="•"/>
            </a:pPr>
            <a:r>
              <a:rPr lang="da-DK" sz="1300" dirty="0">
                <a:solidFill>
                  <a:schemeClr val="bg1"/>
                </a:solidFill>
              </a:rPr>
              <a:t>Over 1.000 ansatte og</a:t>
            </a:r>
          </a:p>
          <a:p>
            <a:pPr marL="285750" indent="-285750">
              <a:buFont typeface="Arial" panose="020B0604020202020204" pitchFamily="34" charset="0"/>
              <a:buChar char="•"/>
            </a:pPr>
            <a:r>
              <a:rPr lang="da-DK" sz="1300" dirty="0">
                <a:solidFill>
                  <a:schemeClr val="bg1"/>
                </a:solidFill>
              </a:rPr>
              <a:t> Over 450 mio. EUR i nettoomsætning</a:t>
            </a:r>
          </a:p>
          <a:p>
            <a:endParaRPr lang="da-DK" sz="1300" dirty="0">
              <a:solidFill>
                <a:schemeClr val="bg1"/>
              </a:solidFill>
            </a:endParaRPr>
          </a:p>
          <a:p>
            <a:r>
              <a:rPr lang="da-DK" sz="1300" dirty="0">
                <a:solidFill>
                  <a:schemeClr val="bg1"/>
                </a:solidFill>
              </a:rPr>
              <a:t>Kan dog bruges af alle, hvis man gerne vil klassificere eks. en bygning som bæredygtig.</a:t>
            </a:r>
          </a:p>
        </p:txBody>
      </p:sp>
    </p:spTree>
    <p:extLst>
      <p:ext uri="{BB962C8B-B14F-4D97-AF65-F5344CB8AC3E}">
        <p14:creationId xmlns:p14="http://schemas.microsoft.com/office/powerpoint/2010/main" val="3862581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53660-21B9-FBC9-C44B-D1063407CD4E}"/>
              </a:ext>
            </a:extLst>
          </p:cNvPr>
          <p:cNvSpPr>
            <a:spLocks noGrp="1"/>
          </p:cNvSpPr>
          <p:nvPr>
            <p:ph type="ctrTitle"/>
          </p:nvPr>
        </p:nvSpPr>
        <p:spPr>
          <a:xfrm>
            <a:off x="593912" y="772739"/>
            <a:ext cx="11004176" cy="827461"/>
          </a:xfrm>
        </p:spPr>
        <p:txBody>
          <a:bodyPr>
            <a:noAutofit/>
          </a:bodyPr>
          <a:lstStyle/>
          <a:p>
            <a:r>
              <a:rPr lang="da-DK" sz="3600" dirty="0"/>
              <a:t>Bygningsrelaterede aktiviteter i EU-taksonomien</a:t>
            </a:r>
            <a:endParaRPr lang="da-DK" sz="3600" dirty="0">
              <a:cs typeface="Archivo Medium" pitchFamily="2" charset="77"/>
            </a:endParaRPr>
          </a:p>
        </p:txBody>
      </p:sp>
      <p:sp>
        <p:nvSpPr>
          <p:cNvPr id="5" name="Undertitel 2">
            <a:extLst>
              <a:ext uri="{FF2B5EF4-FFF2-40B4-BE49-F238E27FC236}">
                <a16:creationId xmlns:a16="http://schemas.microsoft.com/office/drawing/2014/main" id="{BE93BA31-CAD7-F85F-BCE8-362118A07CF6}"/>
              </a:ext>
            </a:extLst>
          </p:cNvPr>
          <p:cNvSpPr txBox="1">
            <a:spLocks/>
          </p:cNvSpPr>
          <p:nvPr/>
        </p:nvSpPr>
        <p:spPr>
          <a:xfrm>
            <a:off x="593912" y="1750325"/>
            <a:ext cx="11004176" cy="991712"/>
          </a:xfrm>
          <a:prstGeom prst="rect">
            <a:avLst/>
          </a:prstGeom>
        </p:spPr>
        <p:txBody>
          <a:bodyPr vert="horz" wrap="square" lIns="91440" tIns="45720" rIns="91440" bIns="45720" rtlCol="0">
            <a:noAutofit/>
          </a:bodyPr>
          <a:lstStyle>
            <a:lvl1pPr marL="0" indent="0" algn="ctr" defTabSz="914400" rtl="0" eaLnBrk="1" latinLnBrk="0" hangingPunct="1">
              <a:lnSpc>
                <a:spcPct val="114000"/>
              </a:lnSpc>
              <a:spcBef>
                <a:spcPts val="1000"/>
              </a:spcBef>
              <a:buFont typeface="Arial" panose="020B0604020202020204" pitchFamily="34" charset="0"/>
              <a:buNone/>
              <a:defRPr sz="2400" b="0" kern="1200">
                <a:solidFill>
                  <a:schemeClr val="tx1"/>
                </a:solidFill>
                <a:latin typeface="+mn-lt"/>
                <a:ea typeface="+mn-ea"/>
                <a:cs typeface="+mn-cs"/>
              </a:defRPr>
            </a:lvl1pPr>
            <a:lvl2pPr marL="457200" indent="0" algn="ctr" defTabSz="914400" rtl="0" eaLnBrk="1" latinLnBrk="0" hangingPunct="1">
              <a:lnSpc>
                <a:spcPct val="114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4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4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4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1400" dirty="0"/>
              <a:t>EU-taksonomien omfatter en række økonomiske aktiviteter inden for blandt andet energi, transport og byggeri. En aktivitet kan klassificeres som miljømæssigt bæredygtig, hvis den opfylder taksonomiens fire betingelser (se næste slide).</a:t>
            </a:r>
          </a:p>
          <a:p>
            <a:r>
              <a:rPr lang="da-DK" sz="1400" dirty="0"/>
              <a:t>For FM er især kategori 7: </a:t>
            </a:r>
            <a:r>
              <a:rPr lang="da-DK" sz="1400" b="1" dirty="0"/>
              <a:t>Bygge- og anlægsvirksomhed samt fast ejendom</a:t>
            </a:r>
            <a:r>
              <a:rPr lang="da-DK" sz="1400" dirty="0"/>
              <a:t> relevant.</a:t>
            </a:r>
          </a:p>
        </p:txBody>
      </p:sp>
      <p:sp>
        <p:nvSpPr>
          <p:cNvPr id="6" name="Afrundet rektangel 5">
            <a:extLst>
              <a:ext uri="{FF2B5EF4-FFF2-40B4-BE49-F238E27FC236}">
                <a16:creationId xmlns:a16="http://schemas.microsoft.com/office/drawing/2014/main" id="{6D097BA0-0C48-B6C9-8063-AC0D6AFAB8E4}"/>
              </a:ext>
            </a:extLst>
          </p:cNvPr>
          <p:cNvSpPr/>
          <p:nvPr/>
        </p:nvSpPr>
        <p:spPr>
          <a:xfrm>
            <a:off x="1260101" y="2914292"/>
            <a:ext cx="9671797" cy="3173506"/>
          </a:xfrm>
          <a:prstGeom prst="roundRect">
            <a:avLst>
              <a:gd name="adj" fmla="val 804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lnSpc>
                <a:spcPct val="150000"/>
              </a:lnSpc>
            </a:pPr>
            <a:r>
              <a:rPr lang="da-DK" sz="1300" b="1" dirty="0">
                <a:solidFill>
                  <a:srgbClr val="033839"/>
                </a:solidFill>
                <a:cs typeface="Archivo" pitchFamily="2" charset="77"/>
              </a:rPr>
              <a:t>7. Bygge- og anlægsvirksomhed samt ejendom</a:t>
            </a:r>
          </a:p>
          <a:p>
            <a:pPr algn="ctr">
              <a:lnSpc>
                <a:spcPct val="150000"/>
              </a:lnSpc>
            </a:pPr>
            <a:r>
              <a:rPr lang="da-DK" sz="1300" dirty="0">
                <a:solidFill>
                  <a:srgbClr val="033839"/>
                </a:solidFill>
                <a:cs typeface="Archivo" pitchFamily="2" charset="77"/>
              </a:rPr>
              <a:t>7.1 Opførelse af nye bygninger</a:t>
            </a:r>
          </a:p>
          <a:p>
            <a:pPr algn="ctr">
              <a:lnSpc>
                <a:spcPct val="150000"/>
              </a:lnSpc>
            </a:pPr>
            <a:r>
              <a:rPr lang="da-DK" sz="1300" dirty="0">
                <a:solidFill>
                  <a:srgbClr val="033839"/>
                </a:solidFill>
                <a:cs typeface="Archivo" pitchFamily="2" charset="77"/>
              </a:rPr>
              <a:t>7.2 Renovering af eksisterende bygninger</a:t>
            </a:r>
          </a:p>
          <a:p>
            <a:pPr algn="ctr">
              <a:lnSpc>
                <a:spcPct val="150000"/>
              </a:lnSpc>
            </a:pPr>
            <a:r>
              <a:rPr lang="da-DK" sz="1300" dirty="0">
                <a:solidFill>
                  <a:srgbClr val="033839"/>
                </a:solidFill>
                <a:cs typeface="Archivo" pitchFamily="2" charset="77"/>
              </a:rPr>
              <a:t>7.3 Installation, vedligeholdelse og reparation af energibesparende udstyr</a:t>
            </a:r>
          </a:p>
          <a:p>
            <a:pPr algn="ctr">
              <a:lnSpc>
                <a:spcPct val="150000"/>
              </a:lnSpc>
            </a:pPr>
            <a:r>
              <a:rPr lang="da-DK" sz="1300" dirty="0">
                <a:solidFill>
                  <a:srgbClr val="033839"/>
                </a:solidFill>
                <a:cs typeface="Archivo" pitchFamily="2" charset="77"/>
              </a:rPr>
              <a:t>7.4 Installation, vedligehold og reparation af </a:t>
            </a:r>
            <a:r>
              <a:rPr lang="da-DK" sz="1300" dirty="0" err="1">
                <a:solidFill>
                  <a:srgbClr val="033839"/>
                </a:solidFill>
                <a:cs typeface="Archivo" pitchFamily="2" charset="77"/>
              </a:rPr>
              <a:t>ladestationer</a:t>
            </a:r>
            <a:r>
              <a:rPr lang="da-DK" sz="1300" dirty="0">
                <a:solidFill>
                  <a:srgbClr val="033839"/>
                </a:solidFill>
                <a:cs typeface="Archivo" pitchFamily="2" charset="77"/>
              </a:rPr>
              <a:t> til elektriske køretøjer i bygninger og parkeringspladser</a:t>
            </a:r>
          </a:p>
          <a:p>
            <a:pPr algn="ctr">
              <a:lnSpc>
                <a:spcPct val="150000"/>
              </a:lnSpc>
            </a:pPr>
            <a:r>
              <a:rPr lang="da-DK" sz="1300" dirty="0">
                <a:solidFill>
                  <a:srgbClr val="033839"/>
                </a:solidFill>
                <a:cs typeface="Archivo" pitchFamily="2" charset="77"/>
              </a:rPr>
              <a:t>7.5 Installation, vedligehold og reparation af instrumenter og anordninger til måling, regulering og kontrol af bygningers energimæssige ydeevne</a:t>
            </a:r>
          </a:p>
          <a:p>
            <a:pPr algn="ctr">
              <a:lnSpc>
                <a:spcPct val="150000"/>
              </a:lnSpc>
            </a:pPr>
            <a:r>
              <a:rPr lang="da-DK" sz="1300" dirty="0">
                <a:solidFill>
                  <a:srgbClr val="033839"/>
                </a:solidFill>
                <a:cs typeface="Archivo" pitchFamily="2" charset="77"/>
              </a:rPr>
              <a:t>7.6 Installation, vedligehold og reparation af vedvarende energiteknologier</a:t>
            </a:r>
          </a:p>
          <a:p>
            <a:pPr algn="ctr">
              <a:lnSpc>
                <a:spcPct val="150000"/>
              </a:lnSpc>
            </a:pPr>
            <a:r>
              <a:rPr lang="da-DK" sz="1300" dirty="0">
                <a:solidFill>
                  <a:srgbClr val="033839"/>
                </a:solidFill>
                <a:cs typeface="Archivo" pitchFamily="2" charset="77"/>
              </a:rPr>
              <a:t>7.7 Erhvervelse og ejerskab af bygninger</a:t>
            </a:r>
          </a:p>
        </p:txBody>
      </p:sp>
      <p:sp>
        <p:nvSpPr>
          <p:cNvPr id="7" name="Pladsholder til tekst 1">
            <a:extLst>
              <a:ext uri="{FF2B5EF4-FFF2-40B4-BE49-F238E27FC236}">
                <a16:creationId xmlns:a16="http://schemas.microsoft.com/office/drawing/2014/main" id="{8EADDC11-EF4C-8E11-8024-14A8CFA3DE7E}"/>
              </a:ext>
            </a:extLst>
          </p:cNvPr>
          <p:cNvSpPr txBox="1">
            <a:spLocks/>
          </p:cNvSpPr>
          <p:nvPr/>
        </p:nvSpPr>
        <p:spPr>
          <a:xfrm>
            <a:off x="7122161" y="6349993"/>
            <a:ext cx="4439920" cy="315157"/>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a-DK" sz="1000" dirty="0">
                <a:hlinkClick r:id="rId2"/>
              </a:rPr>
              <a:t>(Europa-Kommissionen, 2026)</a:t>
            </a:r>
            <a:endParaRPr lang="da-DK" sz="1000" dirty="0">
              <a:cs typeface="Archivo" pitchFamily="2" charset="77"/>
            </a:endParaRPr>
          </a:p>
        </p:txBody>
      </p:sp>
    </p:spTree>
    <p:extLst>
      <p:ext uri="{BB962C8B-B14F-4D97-AF65-F5344CB8AC3E}">
        <p14:creationId xmlns:p14="http://schemas.microsoft.com/office/powerpoint/2010/main" val="717056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DAF0435-6E56-2353-2ADA-0DDCDEBA0ADB}"/>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2"/>
              </a:rPr>
              <a:t>(Erhvervsstyrelsen, 2025b)</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86C5D0FC-E7CE-D03D-8399-69E499E19FD0}"/>
              </a:ext>
            </a:extLst>
          </p:cNvPr>
          <p:cNvSpPr>
            <a:spLocks noGrp="1"/>
          </p:cNvSpPr>
          <p:nvPr>
            <p:ph type="body" sz="quarter" idx="10"/>
          </p:nvPr>
        </p:nvSpPr>
        <p:spPr/>
        <p:txBody>
          <a:bodyPr/>
          <a:lstStyle/>
          <a:p>
            <a:r>
              <a:rPr lang="da-DK" dirty="0">
                <a:cs typeface="Archivo Medium" pitchFamily="2" charset="77"/>
              </a:rPr>
              <a:t>EU-taksonomien</a:t>
            </a:r>
            <a:r>
              <a:rPr lang="da-DK" sz="3500" dirty="0">
                <a:cs typeface="Archivo Medium" pitchFamily="2" charset="77"/>
              </a:rPr>
              <a:t> </a:t>
            </a:r>
            <a:br>
              <a:rPr lang="da-DK" sz="3500" dirty="0">
                <a:latin typeface="+mn-lt"/>
                <a:cs typeface="Archivo Medium" pitchFamily="2" charset="77"/>
              </a:rPr>
            </a:br>
            <a:r>
              <a:rPr lang="da-DK" sz="1500" dirty="0">
                <a:solidFill>
                  <a:srgbClr val="7AB77F"/>
                </a:solidFill>
                <a:latin typeface="+mn-lt"/>
              </a:rPr>
              <a:t>Hvornår er en aktivitet miljømæssigt bæredygtig?</a:t>
            </a:r>
          </a:p>
        </p:txBody>
      </p:sp>
      <p:sp>
        <p:nvSpPr>
          <p:cNvPr id="4" name="Pladsholder til tekst 3">
            <a:extLst>
              <a:ext uri="{FF2B5EF4-FFF2-40B4-BE49-F238E27FC236}">
                <a16:creationId xmlns:a16="http://schemas.microsoft.com/office/drawing/2014/main" id="{B9EA4B06-695E-B923-A11E-3C4276D1E814}"/>
              </a:ext>
            </a:extLst>
          </p:cNvPr>
          <p:cNvSpPr>
            <a:spLocks noGrp="1"/>
          </p:cNvSpPr>
          <p:nvPr>
            <p:ph type="body" sz="half" idx="15"/>
          </p:nvPr>
        </p:nvSpPr>
        <p:spPr>
          <a:xfrm>
            <a:off x="838199" y="2504330"/>
            <a:ext cx="6660000" cy="2286611"/>
          </a:xfrm>
        </p:spPr>
        <p:txBody>
          <a:bodyPr/>
          <a:lstStyle/>
          <a:p>
            <a:r>
              <a:rPr lang="da-DK" dirty="0"/>
              <a:t>En økonomisk aktivitet kan klassificeres som miljømæssigt bæredygtig efter EU-taksonomien, hvis den:</a:t>
            </a:r>
          </a:p>
          <a:p>
            <a:pPr marL="285750" indent="-285750">
              <a:buFont typeface="Arial" panose="020B0604020202020204" pitchFamily="34" charset="0"/>
              <a:buChar char="•"/>
            </a:pPr>
            <a:r>
              <a:rPr lang="da-DK" dirty="0"/>
              <a:t>Bidrager væsentligt til mindst ét af de seks miljømål. </a:t>
            </a:r>
          </a:p>
          <a:p>
            <a:pPr marL="285750" indent="-285750">
              <a:buFont typeface="Arial" panose="020B0604020202020204" pitchFamily="34" charset="0"/>
              <a:buChar char="•"/>
            </a:pPr>
            <a:r>
              <a:rPr lang="da-DK" dirty="0"/>
              <a:t>Ikke gør væsentlig skade på de øvrige miljømål.</a:t>
            </a:r>
          </a:p>
          <a:p>
            <a:pPr marL="285750" indent="-285750">
              <a:buFont typeface="Arial" panose="020B0604020202020204" pitchFamily="34" charset="0"/>
              <a:buChar char="•"/>
            </a:pPr>
            <a:r>
              <a:rPr lang="da-DK" dirty="0"/>
              <a:t>Overholder sociale minimumsgarantier, herunder menneske- og arbejdstagerrettigheder. </a:t>
            </a:r>
          </a:p>
          <a:p>
            <a:pPr marL="285750" indent="-285750">
              <a:buFont typeface="Arial" panose="020B0604020202020204" pitchFamily="34" charset="0"/>
              <a:buChar char="•"/>
            </a:pPr>
            <a:r>
              <a:rPr lang="da-DK" dirty="0"/>
              <a:t>Opfylder de tekniske screeningskriterier for den konkrete aktivitet.</a:t>
            </a:r>
          </a:p>
        </p:txBody>
      </p:sp>
      <p:sp>
        <p:nvSpPr>
          <p:cNvPr id="7" name="Afrundet rektangel 6">
            <a:extLst>
              <a:ext uri="{FF2B5EF4-FFF2-40B4-BE49-F238E27FC236}">
                <a16:creationId xmlns:a16="http://schemas.microsoft.com/office/drawing/2014/main" id="{E4E642AE-4F01-EC6C-892D-7F642A56C4C9}"/>
              </a:ext>
            </a:extLst>
          </p:cNvPr>
          <p:cNvSpPr/>
          <p:nvPr/>
        </p:nvSpPr>
        <p:spPr>
          <a:xfrm>
            <a:off x="7687159" y="1427379"/>
            <a:ext cx="3874922" cy="4003241"/>
          </a:xfrm>
          <a:prstGeom prst="roundRect">
            <a:avLst>
              <a:gd name="adj" fmla="val 1076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lnSpc>
                <a:spcPct val="150000"/>
              </a:lnSpc>
            </a:pPr>
            <a:r>
              <a:rPr lang="da-DK" sz="1300" b="1">
                <a:solidFill>
                  <a:schemeClr val="tx1"/>
                </a:solidFill>
                <a:cs typeface="Archivo" pitchFamily="2" charset="77"/>
              </a:rPr>
              <a:t>De 6 miljømål</a:t>
            </a:r>
          </a:p>
          <a:p>
            <a:pPr marL="342900" indent="-342900">
              <a:lnSpc>
                <a:spcPct val="150000"/>
              </a:lnSpc>
              <a:buFont typeface="+mj-lt"/>
              <a:buAutoNum type="arabicPeriod"/>
            </a:pPr>
            <a:r>
              <a:rPr lang="da-DK" sz="1300" err="1">
                <a:solidFill>
                  <a:schemeClr val="tx1"/>
                </a:solidFill>
                <a:cs typeface="Archivo" pitchFamily="2" charset="77"/>
              </a:rPr>
              <a:t>Modvirkning</a:t>
            </a:r>
            <a:r>
              <a:rPr lang="da-DK" sz="1300">
                <a:solidFill>
                  <a:schemeClr val="tx1"/>
                </a:solidFill>
                <a:cs typeface="Archivo" pitchFamily="2" charset="77"/>
              </a:rPr>
              <a:t> af klimaændringer</a:t>
            </a:r>
          </a:p>
          <a:p>
            <a:pPr marL="342900" indent="-342900">
              <a:lnSpc>
                <a:spcPct val="150000"/>
              </a:lnSpc>
              <a:buFont typeface="+mj-lt"/>
              <a:buAutoNum type="arabicPeriod"/>
            </a:pPr>
            <a:r>
              <a:rPr lang="da-DK" sz="1300">
                <a:solidFill>
                  <a:schemeClr val="tx1"/>
                </a:solidFill>
                <a:cs typeface="Archivo" pitchFamily="2" charset="77"/>
              </a:rPr>
              <a:t>Tilpasning til klimaændringer</a:t>
            </a:r>
          </a:p>
          <a:p>
            <a:pPr marL="342900" indent="-342900">
              <a:lnSpc>
                <a:spcPct val="150000"/>
              </a:lnSpc>
              <a:buFont typeface="+mj-lt"/>
              <a:buAutoNum type="arabicPeriod"/>
            </a:pPr>
            <a:r>
              <a:rPr lang="da-DK" sz="1300">
                <a:solidFill>
                  <a:schemeClr val="tx1"/>
                </a:solidFill>
                <a:cs typeface="Archivo" pitchFamily="2" charset="77"/>
              </a:rPr>
              <a:t>Bæredygtig anvendelse og beskyttelse af vand- og havressourcer</a:t>
            </a:r>
          </a:p>
          <a:p>
            <a:pPr marL="342900" indent="-342900">
              <a:lnSpc>
                <a:spcPct val="150000"/>
              </a:lnSpc>
              <a:buFont typeface="+mj-lt"/>
              <a:buAutoNum type="arabicPeriod"/>
            </a:pPr>
            <a:r>
              <a:rPr lang="da-DK" sz="1300">
                <a:solidFill>
                  <a:schemeClr val="tx1"/>
                </a:solidFill>
                <a:cs typeface="Archivo" pitchFamily="2" charset="77"/>
              </a:rPr>
              <a:t>Omstilling til en cirkulær økonomi</a:t>
            </a:r>
          </a:p>
          <a:p>
            <a:pPr marL="342900" indent="-342900">
              <a:lnSpc>
                <a:spcPct val="150000"/>
              </a:lnSpc>
              <a:buFont typeface="+mj-lt"/>
              <a:buAutoNum type="arabicPeriod"/>
            </a:pPr>
            <a:r>
              <a:rPr lang="da-DK" sz="1300">
                <a:solidFill>
                  <a:schemeClr val="tx1"/>
                </a:solidFill>
                <a:cs typeface="Archivo" pitchFamily="2" charset="77"/>
              </a:rPr>
              <a:t>Forebyggelse og bekæmpelse af forurening</a:t>
            </a:r>
          </a:p>
          <a:p>
            <a:pPr marL="342900" indent="-342900">
              <a:lnSpc>
                <a:spcPct val="150000"/>
              </a:lnSpc>
              <a:buFont typeface="+mj-lt"/>
              <a:buAutoNum type="arabicPeriod"/>
            </a:pPr>
            <a:r>
              <a:rPr lang="da-DK" sz="1300">
                <a:solidFill>
                  <a:schemeClr val="tx1"/>
                </a:solidFill>
                <a:cs typeface="Archivo" pitchFamily="2" charset="77"/>
              </a:rPr>
              <a:t>Beskyttelse og genopretning af biodiversitet og økosystemer</a:t>
            </a:r>
          </a:p>
        </p:txBody>
      </p:sp>
    </p:spTree>
    <p:extLst>
      <p:ext uri="{BB962C8B-B14F-4D97-AF65-F5344CB8AC3E}">
        <p14:creationId xmlns:p14="http://schemas.microsoft.com/office/powerpoint/2010/main" val="912565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BCA239E8-3C56-BD6E-7FCC-E45151ECF5DC}"/>
              </a:ext>
            </a:extLst>
          </p:cNvPr>
          <p:cNvSpPr txBox="1"/>
          <p:nvPr/>
        </p:nvSpPr>
        <p:spPr>
          <a:xfrm>
            <a:off x="2047140" y="1674701"/>
            <a:ext cx="9304026" cy="984757"/>
          </a:xfrm>
          <a:prstGeom prst="rect">
            <a:avLst/>
          </a:prstGeom>
          <a:noFill/>
        </p:spPr>
        <p:txBody>
          <a:bodyPr wrap="square" rtlCol="0">
            <a:spAutoFit/>
          </a:bodyPr>
          <a:lstStyle/>
          <a:p>
            <a:pPr>
              <a:lnSpc>
                <a:spcPct val="150000"/>
              </a:lnSpc>
            </a:pPr>
            <a:r>
              <a:rPr lang="da-DK" sz="4400" dirty="0">
                <a:solidFill>
                  <a:schemeClr val="accent6"/>
                </a:solidFill>
                <a:latin typeface="+mj-lt"/>
                <a:cs typeface="Archivo Medium" pitchFamily="2" charset="0"/>
              </a:rPr>
              <a:t>Heimstaden og EU-taksonomien</a:t>
            </a:r>
          </a:p>
        </p:txBody>
      </p:sp>
      <p:sp>
        <p:nvSpPr>
          <p:cNvPr id="5" name="Tekstfelt 4">
            <a:extLst>
              <a:ext uri="{FF2B5EF4-FFF2-40B4-BE49-F238E27FC236}">
                <a16:creationId xmlns:a16="http://schemas.microsoft.com/office/drawing/2014/main" id="{2361F57B-0EC2-B7AD-194E-E21B72CDB3DA}"/>
              </a:ext>
            </a:extLst>
          </p:cNvPr>
          <p:cNvSpPr txBox="1"/>
          <p:nvPr/>
        </p:nvSpPr>
        <p:spPr>
          <a:xfrm>
            <a:off x="2047140" y="2752394"/>
            <a:ext cx="8397625" cy="3606180"/>
          </a:xfrm>
          <a:prstGeom prst="rect">
            <a:avLst/>
          </a:prstGeom>
          <a:noFill/>
        </p:spPr>
        <p:txBody>
          <a:bodyPr wrap="square" rtlCol="0">
            <a:spAutoFit/>
          </a:bodyPr>
          <a:lstStyle/>
          <a:p>
            <a:r>
              <a:rPr lang="da-DK" sz="1400" dirty="0">
                <a:solidFill>
                  <a:srgbClr val="013738"/>
                </a:solidFill>
              </a:rPr>
              <a:t>Heimstaden har arbejdet med EU-taksonomien og undersøgt, hvor stor en del af deres ejendomsportefølje, der kan alignes med EU-taksonomien.</a:t>
            </a:r>
          </a:p>
          <a:p>
            <a:endParaRPr lang="da-DK" sz="1400" dirty="0">
              <a:solidFill>
                <a:srgbClr val="013738"/>
              </a:solidFill>
            </a:endParaRPr>
          </a:p>
          <a:p>
            <a:r>
              <a:rPr lang="da-DK" sz="1400" b="1" dirty="0">
                <a:solidFill>
                  <a:srgbClr val="013738"/>
                </a:solidFill>
              </a:rPr>
              <a:t>Kortlægning af investering som muligvis kunne alignes indebar:</a:t>
            </a:r>
          </a:p>
          <a:p>
            <a:pPr marL="285750" indent="-285750">
              <a:buFont typeface="Arial" panose="020B0604020202020204" pitchFamily="34" charset="0"/>
              <a:buChar char="•"/>
            </a:pPr>
            <a:r>
              <a:rPr lang="da-DK" sz="1400" dirty="0">
                <a:solidFill>
                  <a:srgbClr val="013738"/>
                </a:solidFill>
              </a:rPr>
              <a:t>Klimarisikovurdering af hele ejendomsporteføljen (skybrud, hedebølger, mv.).</a:t>
            </a:r>
          </a:p>
          <a:p>
            <a:pPr marL="285750" indent="-285750">
              <a:buFont typeface="Arial" panose="020B0604020202020204" pitchFamily="34" charset="0"/>
              <a:buChar char="•"/>
            </a:pPr>
            <a:r>
              <a:rPr lang="da-DK" sz="1400" dirty="0">
                <a:solidFill>
                  <a:srgbClr val="013738"/>
                </a:solidFill>
              </a:rPr>
              <a:t>Kortlægning af energimærker – A-mærkede bygninger kan direkte alignes med taksonomien.</a:t>
            </a:r>
          </a:p>
          <a:p>
            <a:pPr marL="285750" indent="-285750">
              <a:buFont typeface="Arial" panose="020B0604020202020204" pitchFamily="34" charset="0"/>
              <a:buChar char="•"/>
            </a:pPr>
            <a:r>
              <a:rPr lang="da-DK" sz="1400" dirty="0">
                <a:solidFill>
                  <a:srgbClr val="013738"/>
                </a:solidFill>
              </a:rPr>
              <a:t>Identificering af grønne investeringer: energirenoveringer, solceller, </a:t>
            </a:r>
            <a:r>
              <a:rPr lang="da-DK" sz="1400" dirty="0" err="1">
                <a:solidFill>
                  <a:srgbClr val="013738"/>
                </a:solidFill>
              </a:rPr>
              <a:t>ladestationer</a:t>
            </a:r>
            <a:r>
              <a:rPr lang="da-DK" sz="1400" dirty="0">
                <a:solidFill>
                  <a:srgbClr val="013738"/>
                </a:solidFill>
              </a:rPr>
              <a:t>.</a:t>
            </a:r>
          </a:p>
          <a:p>
            <a:endParaRPr lang="da-DK" sz="1400" dirty="0">
              <a:solidFill>
                <a:srgbClr val="013738"/>
              </a:solidFill>
            </a:endParaRPr>
          </a:p>
          <a:p>
            <a:r>
              <a:rPr lang="da-DK" sz="1400" dirty="0">
                <a:solidFill>
                  <a:srgbClr val="013738"/>
                </a:solidFill>
              </a:rPr>
              <a:t>Derudover indførte man en integration i økonomisystem, hvor FM-afdelingen kunne markere ”grønne” fakturaer, så man lettere kunne finde ”grønne” investeringer.</a:t>
            </a:r>
          </a:p>
          <a:p>
            <a:endParaRPr lang="da-DK" sz="1400" dirty="0">
              <a:solidFill>
                <a:srgbClr val="013738"/>
              </a:solidFill>
            </a:endParaRPr>
          </a:p>
          <a:p>
            <a:r>
              <a:rPr lang="da-DK" sz="1400" dirty="0">
                <a:solidFill>
                  <a:srgbClr val="013738"/>
                </a:solidFill>
              </a:rPr>
              <a:t>Heimstaden kunne konkludere, at 25,8% af deres aktiviteter i 2024 inden for bygningsdrift var i overensstemmelse med taksonomien.</a:t>
            </a:r>
            <a:br>
              <a:rPr lang="da-DK" sz="1400" dirty="0">
                <a:solidFill>
                  <a:srgbClr val="013738"/>
                </a:solidFill>
              </a:rPr>
            </a:br>
            <a:endParaRPr lang="da-DK" sz="1400" dirty="0">
              <a:solidFill>
                <a:srgbClr val="013738"/>
              </a:solidFill>
            </a:endParaRPr>
          </a:p>
          <a:p>
            <a:pPr>
              <a:lnSpc>
                <a:spcPct val="150000"/>
              </a:lnSpc>
            </a:pPr>
            <a:r>
              <a:rPr lang="da-DK" sz="1400" dirty="0">
                <a:solidFill>
                  <a:srgbClr val="E1F4AD"/>
                </a:solidFill>
                <a:hlinkClick r:id="rId2">
                  <a:extLst>
                    <a:ext uri="{A12FA001-AC4F-418D-AE19-62706E023703}">
                      <ahyp:hlinkClr xmlns:ahyp="http://schemas.microsoft.com/office/drawing/2018/hyperlinkcolor" val="tx"/>
                    </a:ext>
                  </a:extLst>
                </a:hlinkClick>
              </a:rPr>
              <a:t>Læs hele casen her</a:t>
            </a:r>
            <a:endParaRPr lang="da-DK" sz="1400" dirty="0">
              <a:solidFill>
                <a:srgbClr val="E1F4AD"/>
              </a:solidFill>
            </a:endParaRPr>
          </a:p>
        </p:txBody>
      </p:sp>
    </p:spTree>
    <p:extLst>
      <p:ext uri="{BB962C8B-B14F-4D97-AF65-F5344CB8AC3E}">
        <p14:creationId xmlns:p14="http://schemas.microsoft.com/office/powerpoint/2010/main" val="137027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0446E90-614F-FDEC-C90A-1EA776CC09FF}"/>
              </a:ext>
            </a:extLst>
          </p:cNvPr>
          <p:cNvSpPr>
            <a:spLocks noGrp="1"/>
          </p:cNvSpPr>
          <p:nvPr>
            <p:ph type="body" sz="half" idx="14"/>
          </p:nvPr>
        </p:nvSpPr>
        <p:spPr/>
        <p:txBody>
          <a:bodyPr/>
          <a:lstStyle/>
          <a:p>
            <a:r>
              <a:rPr lang="da-DK" sz="1000" dirty="0">
                <a:solidFill>
                  <a:schemeClr val="bg1"/>
                </a:solidFill>
                <a:cs typeface="Archivo Light" pitchFamily="2" charset="77"/>
                <a:hlinkClick r:id="rId2"/>
              </a:rPr>
              <a:t>(Regelforum, 2023)</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083711E5-E822-947D-26BF-1BF9F7953BEF}"/>
              </a:ext>
            </a:extLst>
          </p:cNvPr>
          <p:cNvSpPr>
            <a:spLocks noGrp="1"/>
          </p:cNvSpPr>
          <p:nvPr>
            <p:ph type="body" sz="quarter" idx="10"/>
          </p:nvPr>
        </p:nvSpPr>
        <p:spPr/>
        <p:txBody>
          <a:bodyPr/>
          <a:lstStyle/>
          <a:p>
            <a:r>
              <a:rPr lang="da-DK" sz="4400" dirty="0">
                <a:solidFill>
                  <a:schemeClr val="tx2"/>
                </a:solidFill>
                <a:cs typeface="Archivo Medium" pitchFamily="2" charset="77"/>
              </a:rPr>
              <a:t>EED</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CB925439-5B4A-CEA6-58F8-A6CEE82B8404}"/>
              </a:ext>
            </a:extLst>
          </p:cNvPr>
          <p:cNvSpPr>
            <a:spLocks noGrp="1"/>
          </p:cNvSpPr>
          <p:nvPr>
            <p:ph type="body" sz="half" idx="15"/>
          </p:nvPr>
        </p:nvSpPr>
        <p:spPr>
          <a:xfrm>
            <a:off x="838199" y="2363880"/>
            <a:ext cx="6830569" cy="4301270"/>
          </a:xfrm>
        </p:spPr>
        <p:txBody>
          <a:bodyPr/>
          <a:lstStyle/>
          <a:p>
            <a:endParaRPr lang="da-DK" dirty="0"/>
          </a:p>
          <a:p>
            <a:pPr>
              <a:lnSpc>
                <a:spcPct val="150000"/>
              </a:lnSpc>
            </a:pPr>
            <a:r>
              <a:rPr lang="da-DK" dirty="0"/>
              <a:t>EU har et mål om at reducere EU’s energiforbrug med 11,7% i 2030.</a:t>
            </a:r>
          </a:p>
          <a:p>
            <a:pPr marL="285750" indent="-285750">
              <a:lnSpc>
                <a:spcPct val="100000"/>
              </a:lnSpc>
              <a:buFont typeface="Arial" panose="020B0604020202020204" pitchFamily="34" charset="0"/>
              <a:buChar char="•"/>
            </a:pPr>
            <a:r>
              <a:rPr lang="da-DK" b="1" dirty="0"/>
              <a:t>Den offentlige sektors</a:t>
            </a:r>
            <a:r>
              <a:rPr lang="da-DK" dirty="0"/>
              <a:t> energiforbrug skal reduceres årligt med 1,9%. Det sker ved:</a:t>
            </a:r>
          </a:p>
          <a:p>
            <a:pPr marL="742950" lvl="1" indent="-285750">
              <a:lnSpc>
                <a:spcPct val="100000"/>
              </a:lnSpc>
              <a:buFont typeface="Arial" panose="020B0604020202020204" pitchFamily="34" charset="0"/>
              <a:buChar char="•"/>
            </a:pPr>
            <a:r>
              <a:rPr lang="da-DK" dirty="0"/>
              <a:t>Mindst 3% af det offentlige bygningsareal skal energirenoveres årligt.</a:t>
            </a:r>
          </a:p>
          <a:p>
            <a:pPr marL="742950" lvl="1" indent="-285750">
              <a:lnSpc>
                <a:spcPct val="100000"/>
              </a:lnSpc>
              <a:buFont typeface="Arial" panose="020B0604020202020204" pitchFamily="34" charset="0"/>
              <a:buChar char="•"/>
            </a:pPr>
            <a:r>
              <a:rPr lang="da-DK" dirty="0"/>
              <a:t>Prioritere energieffektive løsninger i udbud</a:t>
            </a:r>
          </a:p>
          <a:p>
            <a:pPr marL="742950" lvl="1" indent="-285750">
              <a:lnSpc>
                <a:spcPct val="100000"/>
              </a:lnSpc>
              <a:buFont typeface="Arial" panose="020B0604020202020204" pitchFamily="34" charset="0"/>
              <a:buChar char="•"/>
            </a:pPr>
            <a:r>
              <a:rPr lang="da-DK" dirty="0"/>
              <a:t>Arbejde med energistyring og dokumentere energiforbedringer</a:t>
            </a:r>
          </a:p>
          <a:p>
            <a:pPr marL="285750" indent="-285750">
              <a:lnSpc>
                <a:spcPct val="100000"/>
              </a:lnSpc>
              <a:buFont typeface="Arial" panose="020B0604020202020204" pitchFamily="34" charset="0"/>
              <a:buChar char="•"/>
            </a:pPr>
            <a:r>
              <a:rPr lang="da-DK" b="1" dirty="0"/>
              <a:t>Virksomheder</a:t>
            </a:r>
            <a:r>
              <a:rPr lang="da-DK" dirty="0"/>
              <a:t> omfattes ud fra af årligt energiforbrug. Se kravene til højre.</a:t>
            </a:r>
            <a:br>
              <a:rPr lang="da-DK" dirty="0"/>
            </a:br>
            <a:endParaRPr lang="da-DK" dirty="0"/>
          </a:p>
          <a:p>
            <a:pPr marL="0" indent="0">
              <a:lnSpc>
                <a:spcPct val="100000"/>
              </a:lnSpc>
              <a:buNone/>
            </a:pPr>
            <a:r>
              <a:rPr lang="da-DK" b="1" dirty="0"/>
              <a:t>Nøglerolle for Facilities Management</a:t>
            </a:r>
            <a:br>
              <a:rPr lang="da-DK" b="1" dirty="0"/>
            </a:br>
            <a:r>
              <a:rPr lang="da-DK" dirty="0"/>
              <a:t>Hvis man er omfattet skal FM’ere arbejde med reduktion af energiforbrug, energisyn og energiledelsessystem samt dokumentere forbrug.</a:t>
            </a:r>
          </a:p>
          <a:p>
            <a:endParaRPr lang="da-DK" dirty="0"/>
          </a:p>
        </p:txBody>
      </p:sp>
      <p:sp>
        <p:nvSpPr>
          <p:cNvPr id="5" name="Tekstfelt 4">
            <a:extLst>
              <a:ext uri="{FF2B5EF4-FFF2-40B4-BE49-F238E27FC236}">
                <a16:creationId xmlns:a16="http://schemas.microsoft.com/office/drawing/2014/main" id="{E1A45F65-4880-660D-44DC-6EE01C6F0BE3}"/>
              </a:ext>
            </a:extLst>
          </p:cNvPr>
          <p:cNvSpPr txBox="1"/>
          <p:nvPr/>
        </p:nvSpPr>
        <p:spPr>
          <a:xfrm>
            <a:off x="838199" y="1837590"/>
            <a:ext cx="7778859" cy="642484"/>
          </a:xfrm>
          <a:prstGeom prst="rect">
            <a:avLst/>
          </a:prstGeom>
          <a:noFill/>
        </p:spPr>
        <p:txBody>
          <a:bodyPr wrap="square">
            <a:spAutoFit/>
          </a:bodyPr>
          <a:lstStyle/>
          <a:p>
            <a:pPr>
              <a:lnSpc>
                <a:spcPct val="150000"/>
              </a:lnSpc>
            </a:pPr>
            <a:r>
              <a:rPr lang="da-DK" sz="1500" dirty="0">
                <a:solidFill>
                  <a:srgbClr val="7AB77F"/>
                </a:solidFill>
                <a:cs typeface="Archivo" pitchFamily="2" charset="77"/>
              </a:rPr>
              <a:t>Energy </a:t>
            </a:r>
            <a:r>
              <a:rPr lang="da-DK" sz="1500" dirty="0" err="1">
                <a:solidFill>
                  <a:srgbClr val="7AB77F"/>
                </a:solidFill>
                <a:cs typeface="Archivo" pitchFamily="2" charset="77"/>
              </a:rPr>
              <a:t>Efficiency</a:t>
            </a:r>
            <a:r>
              <a:rPr lang="da-DK" sz="1500" dirty="0">
                <a:solidFill>
                  <a:srgbClr val="7AB77F"/>
                </a:solidFill>
                <a:cs typeface="Archivo" pitchFamily="2" charset="77"/>
              </a:rPr>
              <a:t> Directive</a:t>
            </a:r>
            <a:br>
              <a:rPr lang="da-DK" sz="1400" dirty="0"/>
            </a:br>
            <a:r>
              <a:rPr lang="da-DK" sz="1000" spc="-300" dirty="0"/>
              <a:t>//  </a:t>
            </a:r>
            <a:r>
              <a:rPr lang="da-DK" sz="1000" dirty="0"/>
              <a:t>  Omhandler generel energieffektivisering i hele samfundet</a:t>
            </a:r>
          </a:p>
        </p:txBody>
      </p:sp>
      <p:sp>
        <p:nvSpPr>
          <p:cNvPr id="6" name="Afrundet rektangel 5">
            <a:extLst>
              <a:ext uri="{FF2B5EF4-FFF2-40B4-BE49-F238E27FC236}">
                <a16:creationId xmlns:a16="http://schemas.microsoft.com/office/drawing/2014/main" id="{1D16217D-1539-306A-06B6-4B7F41756FE0}"/>
              </a:ext>
            </a:extLst>
          </p:cNvPr>
          <p:cNvSpPr/>
          <p:nvPr/>
        </p:nvSpPr>
        <p:spPr>
          <a:xfrm>
            <a:off x="7993405" y="1912938"/>
            <a:ext cx="3568676" cy="3926419"/>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endParaRPr lang="da-DK" sz="1300" b="1" dirty="0">
              <a:solidFill>
                <a:schemeClr val="bg1"/>
              </a:solidFill>
            </a:endParaRPr>
          </a:p>
          <a:p>
            <a:r>
              <a:rPr lang="da-DK" sz="1300" b="1" dirty="0">
                <a:solidFill>
                  <a:schemeClr val="bg1"/>
                </a:solidFill>
              </a:rPr>
              <a:t>Hvem er omfattet?</a:t>
            </a:r>
          </a:p>
          <a:p>
            <a:pPr marL="285750" indent="-285750">
              <a:buFont typeface="Arial" panose="020B0604020202020204" pitchFamily="34" charset="0"/>
              <a:buChar char="•"/>
            </a:pPr>
            <a:r>
              <a:rPr lang="da-DK" sz="1300" dirty="0">
                <a:solidFill>
                  <a:schemeClr val="bg1"/>
                </a:solidFill>
              </a:rPr>
              <a:t>Obligatorisk for kommuner, statslige institutioner og regioner uanset energiforbrug.</a:t>
            </a:r>
          </a:p>
          <a:p>
            <a:endParaRPr lang="da-DK" sz="1300" dirty="0">
              <a:solidFill>
                <a:schemeClr val="bg1"/>
              </a:solidFill>
            </a:endParaRPr>
          </a:p>
          <a:p>
            <a:r>
              <a:rPr lang="da-DK" sz="1300" b="1" dirty="0">
                <a:solidFill>
                  <a:schemeClr val="bg1"/>
                </a:solidFill>
              </a:rPr>
              <a:t>Virksomheder er omfattet hvis:</a:t>
            </a:r>
            <a:endParaRPr lang="da-DK" sz="1300" dirty="0">
              <a:solidFill>
                <a:schemeClr val="bg1"/>
              </a:solidFill>
            </a:endParaRPr>
          </a:p>
          <a:p>
            <a:pPr marL="285750" indent="-285750">
              <a:buFont typeface="Arial" panose="020B0604020202020204" pitchFamily="34" charset="0"/>
              <a:buChar char="•"/>
            </a:pPr>
            <a:r>
              <a:rPr lang="da-DK" sz="1300" dirty="0">
                <a:solidFill>
                  <a:schemeClr val="bg1"/>
                </a:solidFill>
              </a:rPr>
              <a:t>Virksomhedens årlige energiforbrug er over 85 TJ. I så fald er der krav om at indføre et energiledelsessystem før 2027.</a:t>
            </a:r>
          </a:p>
          <a:p>
            <a:pPr marL="285750" indent="-285750">
              <a:buFont typeface="Arial" panose="020B0604020202020204" pitchFamily="34" charset="0"/>
              <a:buChar char="•"/>
            </a:pPr>
            <a:r>
              <a:rPr lang="da-DK" sz="1300" dirty="0">
                <a:solidFill>
                  <a:schemeClr val="bg1"/>
                </a:solidFill>
              </a:rPr>
              <a:t>Virksomhedens årlige energiforbrug er over 10 TJ, og de ikke har et energiledelsessystem. I så fald er der krav om energisyn.</a:t>
            </a:r>
          </a:p>
        </p:txBody>
      </p:sp>
    </p:spTree>
    <p:extLst>
      <p:ext uri="{BB962C8B-B14F-4D97-AF65-F5344CB8AC3E}">
        <p14:creationId xmlns:p14="http://schemas.microsoft.com/office/powerpoint/2010/main" val="2443403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0446E90-614F-FDEC-C90A-1EA776CC09FF}"/>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2"/>
              </a:rPr>
              <a:t>(Europa Parlamentet, 2024)</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083711E5-E822-947D-26BF-1BF9F7953BEF}"/>
              </a:ext>
            </a:extLst>
          </p:cNvPr>
          <p:cNvSpPr>
            <a:spLocks noGrp="1"/>
          </p:cNvSpPr>
          <p:nvPr>
            <p:ph type="body" sz="quarter" idx="10"/>
          </p:nvPr>
        </p:nvSpPr>
        <p:spPr/>
        <p:txBody>
          <a:bodyPr/>
          <a:lstStyle/>
          <a:p>
            <a:r>
              <a:rPr lang="da-DK" sz="4400" dirty="0">
                <a:solidFill>
                  <a:schemeClr val="tx2"/>
                </a:solidFill>
                <a:cs typeface="Archivo Medium" pitchFamily="2" charset="77"/>
              </a:rPr>
              <a:t>EPBD</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CB925439-5B4A-CEA6-58F8-A6CEE82B8404}"/>
              </a:ext>
            </a:extLst>
          </p:cNvPr>
          <p:cNvSpPr>
            <a:spLocks noGrp="1"/>
          </p:cNvSpPr>
          <p:nvPr>
            <p:ph type="body" sz="half" idx="15"/>
          </p:nvPr>
        </p:nvSpPr>
        <p:spPr>
          <a:xfrm>
            <a:off x="838199" y="2160490"/>
            <a:ext cx="6660000" cy="4350038"/>
          </a:xfrm>
        </p:spPr>
        <p:txBody>
          <a:bodyPr/>
          <a:lstStyle/>
          <a:p>
            <a:pPr>
              <a:lnSpc>
                <a:spcPct val="150000"/>
              </a:lnSpc>
            </a:pPr>
            <a:br>
              <a:rPr lang="da-DK" dirty="0"/>
            </a:br>
            <a:r>
              <a:rPr lang="da-DK" dirty="0"/>
              <a:t>Er igangsat for at nå EU’s mål om klimaneutral bygningsmasse i 2050. </a:t>
            </a:r>
          </a:p>
          <a:p>
            <a:pPr>
              <a:lnSpc>
                <a:spcPct val="150000"/>
              </a:lnSpc>
            </a:pPr>
            <a:r>
              <a:rPr lang="da-DK" b="1" dirty="0"/>
              <a:t>Uddrag af EPBD-krav til bygninger i Danmark:</a:t>
            </a:r>
          </a:p>
          <a:p>
            <a:pPr marL="285750" indent="-285750">
              <a:lnSpc>
                <a:spcPct val="100000"/>
              </a:lnSpc>
              <a:buFont typeface="Arial" panose="020B0604020202020204" pitchFamily="34" charset="0"/>
              <a:buChar char="•"/>
            </a:pPr>
            <a:r>
              <a:rPr lang="da-DK" b="1" dirty="0"/>
              <a:t>Beboelsesejendomme: </a:t>
            </a:r>
            <a:r>
              <a:rPr lang="da-DK" dirty="0"/>
              <a:t>Skal reducere gennemsnitligt energiforbrug med 16% inden 2030 og 20–22% inden 2035.</a:t>
            </a:r>
          </a:p>
          <a:p>
            <a:pPr marL="285750" indent="-285750">
              <a:lnSpc>
                <a:spcPct val="100000"/>
              </a:lnSpc>
              <a:buFont typeface="Arial" panose="020B0604020202020204" pitchFamily="34" charset="0"/>
              <a:buChar char="•"/>
            </a:pPr>
            <a:r>
              <a:rPr lang="da-DK" b="1" dirty="0"/>
              <a:t>Ikke-beboelsesejendomme: </a:t>
            </a:r>
            <a:r>
              <a:rPr lang="da-DK" dirty="0"/>
              <a:t>De 16 % dårligst præsterende bygninger skal opgraderes inden 2030 og de dårligste 26 % inden 2033.</a:t>
            </a:r>
          </a:p>
          <a:p>
            <a:pPr marL="285750" indent="-285750">
              <a:lnSpc>
                <a:spcPct val="100000"/>
              </a:lnSpc>
              <a:buFont typeface="Arial" panose="020B0604020202020204" pitchFamily="34" charset="0"/>
              <a:buChar char="•"/>
            </a:pPr>
            <a:r>
              <a:rPr lang="da-DK" b="1" dirty="0"/>
              <a:t>Alle:</a:t>
            </a:r>
            <a:r>
              <a:rPr lang="da-DK" dirty="0"/>
              <a:t> Udfasning af gasfyr og fossile brændsler.</a:t>
            </a:r>
          </a:p>
          <a:p>
            <a:pPr marL="0" indent="0">
              <a:lnSpc>
                <a:spcPct val="100000"/>
              </a:lnSpc>
              <a:buNone/>
            </a:pPr>
            <a:br>
              <a:rPr lang="da-DK" b="1" dirty="0"/>
            </a:br>
            <a:r>
              <a:rPr lang="da-DK" b="1" dirty="0"/>
              <a:t>Nøglerolle for Facility Management</a:t>
            </a:r>
            <a:br>
              <a:rPr lang="da-DK" b="1" dirty="0"/>
            </a:br>
            <a:r>
              <a:rPr lang="da-DK" dirty="0"/>
              <a:t>FM’ere skal sikre overholdelse af krav ved renovering og nybyg samt dokumentere energiforbrug og forbedringer. </a:t>
            </a:r>
          </a:p>
        </p:txBody>
      </p:sp>
      <p:sp>
        <p:nvSpPr>
          <p:cNvPr id="5" name="Tekstfelt 4">
            <a:extLst>
              <a:ext uri="{FF2B5EF4-FFF2-40B4-BE49-F238E27FC236}">
                <a16:creationId xmlns:a16="http://schemas.microsoft.com/office/drawing/2014/main" id="{E1A45F65-4880-660D-44DC-6EE01C6F0BE3}"/>
              </a:ext>
            </a:extLst>
          </p:cNvPr>
          <p:cNvSpPr txBox="1"/>
          <p:nvPr/>
        </p:nvSpPr>
        <p:spPr>
          <a:xfrm>
            <a:off x="838199" y="1837590"/>
            <a:ext cx="7778859" cy="619400"/>
          </a:xfrm>
          <a:prstGeom prst="rect">
            <a:avLst/>
          </a:prstGeom>
          <a:noFill/>
        </p:spPr>
        <p:txBody>
          <a:bodyPr wrap="square">
            <a:spAutoFit/>
          </a:bodyPr>
          <a:lstStyle/>
          <a:p>
            <a:pPr>
              <a:lnSpc>
                <a:spcPct val="150000"/>
              </a:lnSpc>
            </a:pPr>
            <a:r>
              <a:rPr lang="da-DK" sz="1400" dirty="0">
                <a:solidFill>
                  <a:srgbClr val="7AB77F"/>
                </a:solidFill>
                <a:cs typeface="Archivo" pitchFamily="2" charset="77"/>
              </a:rPr>
              <a:t>Energy Performance of Building Directive</a:t>
            </a:r>
            <a:br>
              <a:rPr lang="da-DK" sz="1400" dirty="0"/>
            </a:br>
            <a:r>
              <a:rPr lang="da-DK" sz="1000" spc="-300" dirty="0"/>
              <a:t>//</a:t>
            </a:r>
            <a:r>
              <a:rPr lang="da-DK" sz="1000" dirty="0"/>
              <a:t> Omhandler energieffektivitet specifikt i bygninger</a:t>
            </a:r>
          </a:p>
        </p:txBody>
      </p:sp>
      <p:sp>
        <p:nvSpPr>
          <p:cNvPr id="6" name="Afrundet rektangel 5">
            <a:extLst>
              <a:ext uri="{FF2B5EF4-FFF2-40B4-BE49-F238E27FC236}">
                <a16:creationId xmlns:a16="http://schemas.microsoft.com/office/drawing/2014/main" id="{1D16217D-1539-306A-06B6-4B7F41756FE0}"/>
              </a:ext>
            </a:extLst>
          </p:cNvPr>
          <p:cNvSpPr/>
          <p:nvPr/>
        </p:nvSpPr>
        <p:spPr>
          <a:xfrm>
            <a:off x="7993405" y="2280636"/>
            <a:ext cx="3568676" cy="3157606"/>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endParaRPr lang="da-DK" sz="1300" b="1" dirty="0">
              <a:solidFill>
                <a:schemeClr val="bg1"/>
              </a:solidFill>
            </a:endParaRPr>
          </a:p>
          <a:p>
            <a:r>
              <a:rPr lang="da-DK" sz="1300" b="1" dirty="0">
                <a:solidFill>
                  <a:schemeClr val="bg1"/>
                </a:solidFill>
              </a:rPr>
              <a:t>Hvem er omfattet?</a:t>
            </a:r>
          </a:p>
          <a:p>
            <a:r>
              <a:rPr lang="da-DK" sz="1300" b="1" dirty="0">
                <a:solidFill>
                  <a:schemeClr val="bg1"/>
                </a:solidFill>
              </a:rPr>
              <a:t>Gælder alle som ejer bygninger, der:</a:t>
            </a:r>
          </a:p>
          <a:p>
            <a:pPr marL="285750" indent="-285750">
              <a:buFont typeface="Arial" panose="020B0604020202020204" pitchFamily="34" charset="0"/>
              <a:buChar char="•"/>
            </a:pPr>
            <a:r>
              <a:rPr lang="da-DK" sz="1300" dirty="0">
                <a:solidFill>
                  <a:schemeClr val="bg1"/>
                </a:solidFill>
              </a:rPr>
              <a:t>Er en beboelsesejendom</a:t>
            </a:r>
          </a:p>
          <a:p>
            <a:pPr marL="285750" indent="-285750">
              <a:buFont typeface="Arial" panose="020B0604020202020204" pitchFamily="34" charset="0"/>
              <a:buChar char="•"/>
            </a:pPr>
            <a:r>
              <a:rPr lang="da-DK" sz="1300" dirty="0">
                <a:solidFill>
                  <a:schemeClr val="bg1"/>
                </a:solidFill>
              </a:rPr>
              <a:t>Er en ikke-beboelse blandt de 16% dårligste energiforbrugende (og i 2033 blandt de 26% dårligste).</a:t>
            </a:r>
          </a:p>
          <a:p>
            <a:endParaRPr lang="da-DK" sz="1300" dirty="0">
              <a:solidFill>
                <a:schemeClr val="bg1"/>
              </a:solidFill>
            </a:endParaRPr>
          </a:p>
          <a:p>
            <a:r>
              <a:rPr lang="da-DK" sz="1300" b="1" dirty="0">
                <a:solidFill>
                  <a:schemeClr val="bg1"/>
                </a:solidFill>
              </a:rPr>
              <a:t>Nybyggeri skal være zero-emission </a:t>
            </a:r>
            <a:r>
              <a:rPr lang="da-DK" sz="1300" b="1" dirty="0" err="1">
                <a:solidFill>
                  <a:schemeClr val="bg1"/>
                </a:solidFill>
              </a:rPr>
              <a:t>buildings</a:t>
            </a:r>
            <a:r>
              <a:rPr lang="da-DK" sz="1300" b="1" dirty="0">
                <a:solidFill>
                  <a:schemeClr val="bg1"/>
                </a:solidFill>
              </a:rPr>
              <a:t>. Dette krav gælder fra:</a:t>
            </a:r>
          </a:p>
          <a:p>
            <a:pPr marL="285750" indent="-285750">
              <a:buFont typeface="Arial" panose="020B0604020202020204" pitchFamily="34" charset="0"/>
              <a:buChar char="•"/>
            </a:pPr>
            <a:r>
              <a:rPr lang="da-DK" sz="1300" dirty="0">
                <a:solidFill>
                  <a:schemeClr val="bg1"/>
                </a:solidFill>
              </a:rPr>
              <a:t>Offentligt nybyggeri: 2028</a:t>
            </a:r>
          </a:p>
          <a:p>
            <a:pPr marL="285750" indent="-285750">
              <a:buFont typeface="Arial" panose="020B0604020202020204" pitchFamily="34" charset="0"/>
              <a:buChar char="•"/>
            </a:pPr>
            <a:r>
              <a:rPr lang="da-DK" sz="1300" dirty="0">
                <a:solidFill>
                  <a:schemeClr val="bg1"/>
                </a:solidFill>
              </a:rPr>
              <a:t>Øvrigt nybyggeri: 2030</a:t>
            </a:r>
          </a:p>
        </p:txBody>
      </p:sp>
    </p:spTree>
    <p:extLst>
      <p:ext uri="{BB962C8B-B14F-4D97-AF65-F5344CB8AC3E}">
        <p14:creationId xmlns:p14="http://schemas.microsoft.com/office/powerpoint/2010/main" val="41409899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6FF6CEC0-D777-7EBF-C06A-244678DD395B}"/>
              </a:ext>
            </a:extLst>
          </p:cNvPr>
          <p:cNvPicPr>
            <a:picLocks noChangeAspect="1"/>
          </p:cNvPicPr>
          <p:nvPr/>
        </p:nvPicPr>
        <p:blipFill>
          <a:blip r:embed="rId2">
            <a:clrChange>
              <a:clrFrom>
                <a:srgbClr val="FFFFFF"/>
              </a:clrFrom>
              <a:clrTo>
                <a:srgbClr val="FFFFFF">
                  <a:alpha val="0"/>
                </a:srgbClr>
              </a:clrTo>
            </a:clrChange>
          </a:blip>
          <a:srcRect/>
          <a:stretch>
            <a:fillRect/>
          </a:stretch>
        </p:blipFill>
        <p:spPr>
          <a:xfrm>
            <a:off x="3520223" y="1526098"/>
            <a:ext cx="7772400" cy="4262587"/>
          </a:xfrm>
          <a:prstGeom prst="rect">
            <a:avLst/>
          </a:prstGeom>
        </p:spPr>
      </p:pic>
      <p:sp>
        <p:nvSpPr>
          <p:cNvPr id="6" name="Tekstfelt 5">
            <a:extLst>
              <a:ext uri="{FF2B5EF4-FFF2-40B4-BE49-F238E27FC236}">
                <a16:creationId xmlns:a16="http://schemas.microsoft.com/office/drawing/2014/main" id="{FF26029A-509A-B93C-279B-BA1C604DC90C}"/>
              </a:ext>
            </a:extLst>
          </p:cNvPr>
          <p:cNvSpPr txBox="1"/>
          <p:nvPr/>
        </p:nvSpPr>
        <p:spPr>
          <a:xfrm>
            <a:off x="3757291" y="5788685"/>
            <a:ext cx="7833102" cy="261610"/>
          </a:xfrm>
          <a:prstGeom prst="rect">
            <a:avLst/>
          </a:prstGeom>
          <a:noFill/>
        </p:spPr>
        <p:txBody>
          <a:bodyPr wrap="square">
            <a:spAutoFit/>
          </a:bodyPr>
          <a:lstStyle/>
          <a:p>
            <a:r>
              <a:rPr lang="da-DK" sz="1100" dirty="0"/>
              <a:t>Obs. Dette er ikke vedtaget – forventes vedtaget 31. december 2026</a:t>
            </a:r>
          </a:p>
        </p:txBody>
      </p:sp>
    </p:spTree>
    <p:extLst>
      <p:ext uri="{BB962C8B-B14F-4D97-AF65-F5344CB8AC3E}">
        <p14:creationId xmlns:p14="http://schemas.microsoft.com/office/powerpoint/2010/main" val="605553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F6367C1B-F2E2-A773-0663-0AC8BD5E0F5B}"/>
              </a:ext>
            </a:extLst>
          </p:cNvPr>
          <p:cNvSpPr>
            <a:spLocks noGrp="1"/>
          </p:cNvSpPr>
          <p:nvPr>
            <p:ph type="body" sz="quarter" idx="12"/>
          </p:nvPr>
        </p:nvSpPr>
        <p:spPr>
          <a:xfrm>
            <a:off x="3723508" y="1102957"/>
            <a:ext cx="7186945" cy="838200"/>
          </a:xfrm>
        </p:spPr>
        <p:txBody>
          <a:bodyPr/>
          <a:lstStyle/>
          <a:p>
            <a:r>
              <a:rPr lang="da-DK" sz="3600" dirty="0"/>
              <a:t>Den danske EPBD-handlingsplan</a:t>
            </a:r>
          </a:p>
        </p:txBody>
      </p:sp>
      <p:sp>
        <p:nvSpPr>
          <p:cNvPr id="3" name="Pladsholder til tekst 2">
            <a:extLst>
              <a:ext uri="{FF2B5EF4-FFF2-40B4-BE49-F238E27FC236}">
                <a16:creationId xmlns:a16="http://schemas.microsoft.com/office/drawing/2014/main" id="{680A0406-1BF6-C491-D9D7-396464DC8F31}"/>
              </a:ext>
            </a:extLst>
          </p:cNvPr>
          <p:cNvSpPr>
            <a:spLocks noGrp="1"/>
          </p:cNvSpPr>
          <p:nvPr>
            <p:ph type="body" sz="half" idx="14"/>
          </p:nvPr>
        </p:nvSpPr>
        <p:spPr>
          <a:xfrm>
            <a:off x="3723508" y="2169549"/>
            <a:ext cx="8281679" cy="1554872"/>
          </a:xfrm>
        </p:spPr>
        <p:txBody>
          <a:bodyPr/>
          <a:lstStyle/>
          <a:p>
            <a:r>
              <a:rPr lang="da-DK" dirty="0"/>
              <a:t>Ud fra EU-direktivet har DK udarbejdet den nationale bygningsrenoveringsplan, som beskriver, hvordan Danmark vil reducere energiforbruget og omstille bygningsmassen frem mod 2050.</a:t>
            </a:r>
          </a:p>
          <a:p>
            <a:pPr marL="285750" indent="-285750">
              <a:buFont typeface="Arial" panose="020B0604020202020204" pitchFamily="34" charset="0"/>
              <a:buChar char="•"/>
            </a:pPr>
            <a:r>
              <a:rPr lang="da-DK" b="1" dirty="0"/>
              <a:t>Bygningsreglementet:</a:t>
            </a:r>
            <a:r>
              <a:rPr lang="da-DK" dirty="0"/>
              <a:t> Energikrav til bygningsdele i forbindelse med renovering. </a:t>
            </a:r>
          </a:p>
          <a:p>
            <a:pPr marL="285750" indent="-285750">
              <a:buFont typeface="Arial" panose="020B0604020202020204" pitchFamily="34" charset="0"/>
              <a:buChar char="•"/>
            </a:pPr>
            <a:r>
              <a:rPr lang="da-DK" b="1" dirty="0"/>
              <a:t>Tilskud og fradrag:</a:t>
            </a:r>
            <a:r>
              <a:rPr lang="da-DK" dirty="0"/>
              <a:t> Energirenoveringspuljen, varmepumpepuljen og håndværkerfradraget. </a:t>
            </a:r>
          </a:p>
          <a:p>
            <a:pPr marL="285750" indent="-285750">
              <a:buFont typeface="Arial" panose="020B0604020202020204" pitchFamily="34" charset="0"/>
              <a:buChar char="•"/>
            </a:pPr>
            <a:r>
              <a:rPr lang="da-DK" b="1" dirty="0"/>
              <a:t>Information og rådgivning:</a:t>
            </a:r>
            <a:r>
              <a:rPr lang="da-DK" dirty="0"/>
              <a:t> </a:t>
            </a:r>
            <a:r>
              <a:rPr lang="da-DK" dirty="0" err="1"/>
              <a:t>SparEnergi.dk</a:t>
            </a:r>
            <a:r>
              <a:rPr lang="da-DK" dirty="0"/>
              <a:t> og Videncenter for Energibesparelser i Bygninger. </a:t>
            </a:r>
          </a:p>
          <a:p>
            <a:pPr marL="285750" indent="-285750">
              <a:buFont typeface="Arial" panose="020B0604020202020204" pitchFamily="34" charset="0"/>
              <a:buChar char="•"/>
            </a:pPr>
            <a:r>
              <a:rPr lang="da-DK" b="1" dirty="0"/>
              <a:t>Omstilling af energiforsyningen:</a:t>
            </a:r>
            <a:r>
              <a:rPr lang="da-DK" dirty="0"/>
              <a:t> Fortsat konvertering til fjernvarme og varmepumper.</a:t>
            </a:r>
          </a:p>
          <a:p>
            <a:r>
              <a:rPr lang="da-DK" b="1" dirty="0"/>
              <a:t>Sådan kontrolleres kravene</a:t>
            </a:r>
            <a:br>
              <a:rPr lang="da-DK" dirty="0"/>
            </a:br>
            <a:r>
              <a:rPr lang="da-DK" dirty="0"/>
              <a:t>For ikke-beboelsesbygninger forventes overholdelse af minimumskravene dokumenteret gennem et gyldigt energimærke. Tilsynet skal blandt andet ske gennem risikobaserede stikprøvekontroller.</a:t>
            </a:r>
          </a:p>
          <a:p>
            <a:r>
              <a:rPr lang="da-DK" b="1" dirty="0"/>
              <a:t>Betydning for Facilities Management</a:t>
            </a:r>
            <a:br>
              <a:rPr lang="da-DK" dirty="0"/>
            </a:br>
            <a:r>
              <a:rPr lang="da-DK" dirty="0"/>
              <a:t>FM skal bruge energimærker og forbrugsdata til at identificere de dårligste bygninger, prioritere rentable forbedringer og dokumentere, at bygningernes energimæssige ydeevne forbedres.</a:t>
            </a:r>
          </a:p>
          <a:p>
            <a:endParaRPr lang="da-DK" dirty="0"/>
          </a:p>
        </p:txBody>
      </p:sp>
      <p:sp>
        <p:nvSpPr>
          <p:cNvPr id="4" name="Pladsholder til tekst 3">
            <a:extLst>
              <a:ext uri="{FF2B5EF4-FFF2-40B4-BE49-F238E27FC236}">
                <a16:creationId xmlns:a16="http://schemas.microsoft.com/office/drawing/2014/main" id="{6499FF98-245D-6EFE-2C5D-A6EAF9507897}"/>
              </a:ext>
            </a:extLst>
          </p:cNvPr>
          <p:cNvSpPr>
            <a:spLocks noGrp="1"/>
          </p:cNvSpPr>
          <p:nvPr>
            <p:ph type="body" sz="half" idx="15"/>
          </p:nvPr>
        </p:nvSpPr>
        <p:spPr/>
        <p:txBody>
          <a:bodyPr/>
          <a:lstStyle/>
          <a:p>
            <a:r>
              <a:rPr lang="da-DK" dirty="0">
                <a:hlinkClick r:id="rId2"/>
              </a:rPr>
              <a:t>(Energistyrelsen – Udkast til Danmarks nationale bygningsrenoveringsplan, 2026)</a:t>
            </a:r>
            <a:endParaRPr lang="da-DK" dirty="0"/>
          </a:p>
        </p:txBody>
      </p:sp>
    </p:spTree>
    <p:extLst>
      <p:ext uri="{BB962C8B-B14F-4D97-AF65-F5344CB8AC3E}">
        <p14:creationId xmlns:p14="http://schemas.microsoft.com/office/powerpoint/2010/main" val="6163244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0FC7D-C5A9-4105-BB21-6C6056D1C7A4}"/>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F64820D-A5B9-CF44-B75F-5968F51B3181}"/>
              </a:ext>
            </a:extLst>
          </p:cNvPr>
          <p:cNvSpPr>
            <a:spLocks noGrp="1"/>
          </p:cNvSpPr>
          <p:nvPr>
            <p:ph type="body" sz="half" idx="14"/>
          </p:nvPr>
        </p:nvSpPr>
        <p:spPr/>
        <p:txBody>
          <a:bodyPr/>
          <a:lstStyle/>
          <a:p>
            <a:r>
              <a:rPr lang="da-DK" dirty="0">
                <a:solidFill>
                  <a:schemeClr val="bg1"/>
                </a:solidFill>
                <a:cs typeface="Archivo Light" pitchFamily="2" charset="77"/>
                <a:hlinkClick r:id="rId2"/>
              </a:rPr>
              <a:t>(Europa </a:t>
            </a:r>
            <a:r>
              <a:rPr lang="da-DK" dirty="0">
                <a:solidFill>
                  <a:schemeClr val="bg1"/>
                </a:solidFill>
                <a:cs typeface="Archivo Light" pitchFamily="2" charset="77"/>
                <a:hlinkClick r:id="rId3"/>
              </a:rPr>
              <a:t>Commissionen</a:t>
            </a:r>
            <a:r>
              <a:rPr lang="da-DK" dirty="0">
                <a:solidFill>
                  <a:schemeClr val="bg1"/>
                </a:solidFill>
                <a:cs typeface="Archivo Light" pitchFamily="2" charset="77"/>
                <a:hlinkClick r:id="rId2"/>
              </a:rPr>
              <a:t>, 2026)</a:t>
            </a:r>
            <a:endParaRPr lang="da-DK"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D603575A-C369-84E2-063A-CB1F7FCEA91C}"/>
              </a:ext>
            </a:extLst>
          </p:cNvPr>
          <p:cNvSpPr>
            <a:spLocks noGrp="1"/>
          </p:cNvSpPr>
          <p:nvPr>
            <p:ph type="body" sz="quarter" idx="10"/>
          </p:nvPr>
        </p:nvSpPr>
        <p:spPr/>
        <p:txBody>
          <a:bodyPr/>
          <a:lstStyle/>
          <a:p>
            <a:r>
              <a:rPr lang="da-DK" dirty="0"/>
              <a:t>Affaldsdirektivet</a:t>
            </a:r>
            <a:endParaRPr lang="da-DK" sz="4400" dirty="0">
              <a:solidFill>
                <a:schemeClr val="tx2"/>
              </a:solidFill>
              <a:cs typeface="Archivo Medium" pitchFamily="2" charset="77"/>
            </a:endParaRPr>
          </a:p>
        </p:txBody>
      </p:sp>
      <p:sp>
        <p:nvSpPr>
          <p:cNvPr id="4" name="Pladsholder til tekst 3">
            <a:extLst>
              <a:ext uri="{FF2B5EF4-FFF2-40B4-BE49-F238E27FC236}">
                <a16:creationId xmlns:a16="http://schemas.microsoft.com/office/drawing/2014/main" id="{E3F2DDA5-5D15-0DA3-EFE2-8F141D141E51}"/>
              </a:ext>
            </a:extLst>
          </p:cNvPr>
          <p:cNvSpPr>
            <a:spLocks noGrp="1"/>
          </p:cNvSpPr>
          <p:nvPr>
            <p:ph type="body" sz="half" idx="15"/>
          </p:nvPr>
        </p:nvSpPr>
        <p:spPr>
          <a:xfrm>
            <a:off x="838198" y="2456990"/>
            <a:ext cx="6794501" cy="4053538"/>
          </a:xfrm>
        </p:spPr>
        <p:txBody>
          <a:bodyPr/>
          <a:lstStyle/>
          <a:p>
            <a:r>
              <a:rPr lang="da-DK" dirty="0"/>
              <a:t>Affaldsdirektivet skal beskytte miljø og sundhed og sikre, at affald i højere grad forebygges, genbruges og genanvendes. Formål: Driftens skal designes, så mindst muligt disponeres.</a:t>
            </a:r>
          </a:p>
          <a:p>
            <a:pPr marL="285750" indent="-285750">
              <a:buFont typeface="Arial" panose="020B0604020202020204" pitchFamily="34" charset="0"/>
              <a:buChar char="•"/>
            </a:pPr>
            <a:r>
              <a:rPr lang="da-DK" b="1" dirty="0"/>
              <a:t>Affaldshierarkiet skal følges:</a:t>
            </a:r>
            <a:r>
              <a:rPr lang="da-DK" dirty="0"/>
              <a:t> Affald skal først og fremmest forebygges og derefter forberedes til genbrug. Deponering er sidste udvej (se næste slide).</a:t>
            </a:r>
          </a:p>
          <a:p>
            <a:pPr marL="285750" indent="-285750">
              <a:buFont typeface="Arial" panose="020B0604020202020204" pitchFamily="34" charset="0"/>
              <a:buChar char="•"/>
            </a:pPr>
            <a:r>
              <a:rPr lang="da-DK" b="1" dirty="0"/>
              <a:t>Affald skal sorteres</a:t>
            </a:r>
            <a:r>
              <a:rPr lang="da-DK" dirty="0"/>
              <a:t>, så materialer kan genbruges og genanvendes. Det omfatter blandt andet papir, metal, plast, glas, bioaffald og tekstiler. </a:t>
            </a:r>
          </a:p>
          <a:p>
            <a:pPr marL="285750" indent="-285750">
              <a:buFont typeface="Arial" panose="020B0604020202020204" pitchFamily="34" charset="0"/>
              <a:buChar char="•"/>
            </a:pPr>
            <a:r>
              <a:rPr lang="da-DK" b="1" dirty="0"/>
              <a:t>Forureneren betaler:</a:t>
            </a:r>
            <a:r>
              <a:rPr lang="da-DK" dirty="0"/>
              <a:t> Den, der producerer affaldet, skal som udgangspunkt betale for, at det håndteres korrekt. </a:t>
            </a:r>
          </a:p>
          <a:p>
            <a:pPr marL="285750" indent="-285750">
              <a:buFont typeface="Arial" panose="020B0604020202020204" pitchFamily="34" charset="0"/>
              <a:buChar char="•"/>
            </a:pPr>
            <a:r>
              <a:rPr lang="da-DK" b="1" dirty="0"/>
              <a:t>Farligt affald</a:t>
            </a:r>
            <a:r>
              <a:rPr lang="da-DK" dirty="0"/>
              <a:t> er underlagt skærpede krav</a:t>
            </a:r>
          </a:p>
          <a:p>
            <a:r>
              <a:rPr lang="da-DK" b="1" dirty="0"/>
              <a:t>Nøglerolle for Facilities Management</a:t>
            </a:r>
            <a:br>
              <a:rPr lang="da-DK" dirty="0"/>
            </a:br>
            <a:r>
              <a:rPr lang="da-DK" dirty="0"/>
              <a:t>FM skal forebygge affald, etablere de nødvendige sorteringsløsninger og sikre, at affald opbevares, dokumenteres og afleveres korrekt.</a:t>
            </a:r>
          </a:p>
        </p:txBody>
      </p:sp>
      <p:sp>
        <p:nvSpPr>
          <p:cNvPr id="5" name="Tekstfelt 4">
            <a:extLst>
              <a:ext uri="{FF2B5EF4-FFF2-40B4-BE49-F238E27FC236}">
                <a16:creationId xmlns:a16="http://schemas.microsoft.com/office/drawing/2014/main" id="{511D1394-5033-5718-DD4F-F45361CBEF77}"/>
              </a:ext>
            </a:extLst>
          </p:cNvPr>
          <p:cNvSpPr txBox="1"/>
          <p:nvPr/>
        </p:nvSpPr>
        <p:spPr>
          <a:xfrm>
            <a:off x="838199" y="1837590"/>
            <a:ext cx="7778859" cy="619400"/>
          </a:xfrm>
          <a:prstGeom prst="rect">
            <a:avLst/>
          </a:prstGeom>
          <a:noFill/>
        </p:spPr>
        <p:txBody>
          <a:bodyPr wrap="square">
            <a:spAutoFit/>
          </a:bodyPr>
          <a:lstStyle/>
          <a:p>
            <a:pPr>
              <a:lnSpc>
                <a:spcPct val="150000"/>
              </a:lnSpc>
            </a:pPr>
            <a:r>
              <a:rPr lang="da-DK" sz="1400" dirty="0">
                <a:solidFill>
                  <a:srgbClr val="7AB77F"/>
                </a:solidFill>
                <a:cs typeface="Archivo" pitchFamily="2" charset="77"/>
              </a:rPr>
              <a:t>Waste Framework Directive</a:t>
            </a:r>
            <a:br>
              <a:rPr lang="da-DK" sz="1400" dirty="0">
                <a:solidFill>
                  <a:srgbClr val="7AB77F"/>
                </a:solidFill>
                <a:cs typeface="Archivo" pitchFamily="2" charset="77"/>
              </a:rPr>
            </a:br>
            <a:r>
              <a:rPr lang="da-DK" sz="1000" dirty="0"/>
              <a:t>// Fastlægger EU’s grundlæggende regler for forebyggelse og håndtering af affald</a:t>
            </a:r>
          </a:p>
        </p:txBody>
      </p:sp>
      <p:sp>
        <p:nvSpPr>
          <p:cNvPr id="6" name="Afrundet rektangel 5">
            <a:extLst>
              <a:ext uri="{FF2B5EF4-FFF2-40B4-BE49-F238E27FC236}">
                <a16:creationId xmlns:a16="http://schemas.microsoft.com/office/drawing/2014/main" id="{D58B363E-8984-F720-5587-0CD707FCDBE6}"/>
              </a:ext>
            </a:extLst>
          </p:cNvPr>
          <p:cNvSpPr/>
          <p:nvPr/>
        </p:nvSpPr>
        <p:spPr>
          <a:xfrm>
            <a:off x="7993405" y="2280636"/>
            <a:ext cx="3568676" cy="2505853"/>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endParaRPr lang="da-DK" sz="1300" b="1" dirty="0">
              <a:solidFill>
                <a:schemeClr val="bg1"/>
              </a:solidFill>
            </a:endParaRPr>
          </a:p>
          <a:p>
            <a:r>
              <a:rPr lang="da-DK" sz="1300" b="1" dirty="0">
                <a:solidFill>
                  <a:schemeClr val="bg1"/>
                </a:solidFill>
              </a:rPr>
              <a:t>Hvem er omfattet?</a:t>
            </a:r>
            <a:r>
              <a:rPr lang="da-DK" sz="1400" dirty="0"/>
              <a:t> </a:t>
            </a:r>
          </a:p>
          <a:p>
            <a:r>
              <a:rPr lang="da-DK" sz="1400" dirty="0"/>
              <a:t>Offentlige og private organisationer, der producerer eller håndterer affald.</a:t>
            </a:r>
          </a:p>
          <a:p>
            <a:endParaRPr lang="da-DK" sz="1400" dirty="0"/>
          </a:p>
          <a:p>
            <a:r>
              <a:rPr lang="da-DK" sz="1400" dirty="0"/>
              <a:t>Kravene afhænger af affaldets type og mængde – ikke af bygningens type eller størrelse.</a:t>
            </a:r>
          </a:p>
          <a:p>
            <a:endParaRPr lang="da-DK" sz="1300" b="1" dirty="0">
              <a:solidFill>
                <a:schemeClr val="bg1"/>
              </a:solidFill>
            </a:endParaRPr>
          </a:p>
        </p:txBody>
      </p:sp>
    </p:spTree>
    <p:extLst>
      <p:ext uri="{BB962C8B-B14F-4D97-AF65-F5344CB8AC3E}">
        <p14:creationId xmlns:p14="http://schemas.microsoft.com/office/powerpoint/2010/main" val="6138200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3D0AD-2207-D802-A9CD-DD241E5A9E6A}"/>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6CA1DEB-4079-AF71-FF39-AE9DEE508AD8}"/>
              </a:ext>
            </a:extLst>
          </p:cNvPr>
          <p:cNvSpPr>
            <a:spLocks noGrp="1"/>
          </p:cNvSpPr>
          <p:nvPr>
            <p:ph type="body" sz="half" idx="14"/>
          </p:nvPr>
        </p:nvSpPr>
        <p:spPr/>
        <p:txBody>
          <a:bodyPr/>
          <a:lstStyle/>
          <a:p>
            <a:r>
              <a:rPr lang="da-DK" dirty="0">
                <a:solidFill>
                  <a:schemeClr val="bg1"/>
                </a:solidFill>
                <a:cs typeface="Archivo Light" pitchFamily="2" charset="77"/>
                <a:hlinkClick r:id="rId2"/>
              </a:rPr>
              <a:t>(Europa Commissionen, 2026)</a:t>
            </a:r>
            <a:endParaRPr lang="da-DK"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25251035-F311-287F-436A-952611BB94B3}"/>
              </a:ext>
            </a:extLst>
          </p:cNvPr>
          <p:cNvSpPr>
            <a:spLocks noGrp="1"/>
          </p:cNvSpPr>
          <p:nvPr>
            <p:ph type="body" sz="quarter" idx="10"/>
          </p:nvPr>
        </p:nvSpPr>
        <p:spPr>
          <a:xfrm>
            <a:off x="1431036" y="871538"/>
            <a:ext cx="9329929" cy="838200"/>
          </a:xfrm>
        </p:spPr>
        <p:txBody>
          <a:bodyPr/>
          <a:lstStyle/>
          <a:p>
            <a:pPr algn="ctr"/>
            <a:r>
              <a:rPr lang="da-DK" sz="4400" dirty="0">
                <a:solidFill>
                  <a:schemeClr val="tx2"/>
                </a:solidFill>
                <a:cs typeface="Archivo Medium" pitchFamily="2" charset="77"/>
              </a:rPr>
              <a:t>Waste </a:t>
            </a:r>
            <a:r>
              <a:rPr lang="da-DK" sz="4400" dirty="0" err="1">
                <a:solidFill>
                  <a:schemeClr val="tx2"/>
                </a:solidFill>
                <a:cs typeface="Archivo Medium" pitchFamily="2" charset="77"/>
              </a:rPr>
              <a:t>hierachy</a:t>
            </a:r>
            <a:endParaRPr lang="da-DK" sz="4400" dirty="0">
              <a:solidFill>
                <a:schemeClr val="tx2"/>
              </a:solidFill>
              <a:cs typeface="Archivo Medium" pitchFamily="2" charset="77"/>
            </a:endParaRPr>
          </a:p>
        </p:txBody>
      </p:sp>
      <p:sp>
        <p:nvSpPr>
          <p:cNvPr id="4" name="Pladsholder til tekst 3">
            <a:extLst>
              <a:ext uri="{FF2B5EF4-FFF2-40B4-BE49-F238E27FC236}">
                <a16:creationId xmlns:a16="http://schemas.microsoft.com/office/drawing/2014/main" id="{A27BA3D2-B350-BC40-9FFA-E27F8CED8278}"/>
              </a:ext>
            </a:extLst>
          </p:cNvPr>
          <p:cNvSpPr>
            <a:spLocks noGrp="1"/>
          </p:cNvSpPr>
          <p:nvPr>
            <p:ph type="body" sz="half" idx="15"/>
          </p:nvPr>
        </p:nvSpPr>
        <p:spPr>
          <a:xfrm>
            <a:off x="1431036" y="1957290"/>
            <a:ext cx="9329929" cy="853940"/>
          </a:xfrm>
        </p:spPr>
        <p:txBody>
          <a:bodyPr/>
          <a:lstStyle/>
          <a:p>
            <a:pPr algn="ctr">
              <a:lnSpc>
                <a:spcPct val="150000"/>
              </a:lnSpc>
            </a:pPr>
            <a:r>
              <a:rPr lang="da-DK" dirty="0"/>
              <a:t>EU opfordrer til, at man følger tankegangen i </a:t>
            </a:r>
            <a:r>
              <a:rPr lang="da-DK" dirty="0" err="1"/>
              <a:t>waste</a:t>
            </a:r>
            <a:r>
              <a:rPr lang="da-DK" dirty="0"/>
              <a:t> </a:t>
            </a:r>
            <a:r>
              <a:rPr lang="da-DK" dirty="0" err="1"/>
              <a:t>hierarchy</a:t>
            </a:r>
            <a:r>
              <a:rPr lang="da-DK" dirty="0"/>
              <a:t>. Det betyder, at man starter i toppen af trekanten, og ser hvad der er muligt. Man disponerer kun, hvis der ikke er andre udveje.</a:t>
            </a:r>
          </a:p>
        </p:txBody>
      </p:sp>
      <p:sp>
        <p:nvSpPr>
          <p:cNvPr id="5" name="Tekstfelt 4">
            <a:extLst>
              <a:ext uri="{FF2B5EF4-FFF2-40B4-BE49-F238E27FC236}">
                <a16:creationId xmlns:a16="http://schemas.microsoft.com/office/drawing/2014/main" id="{7521C816-45E9-18AC-ACDC-57F6F06C8844}"/>
              </a:ext>
            </a:extLst>
          </p:cNvPr>
          <p:cNvSpPr txBox="1"/>
          <p:nvPr/>
        </p:nvSpPr>
        <p:spPr>
          <a:xfrm>
            <a:off x="2206571" y="1619565"/>
            <a:ext cx="7778859" cy="377796"/>
          </a:xfrm>
          <a:prstGeom prst="rect">
            <a:avLst/>
          </a:prstGeom>
          <a:noFill/>
        </p:spPr>
        <p:txBody>
          <a:bodyPr wrap="square">
            <a:spAutoFit/>
          </a:bodyPr>
          <a:lstStyle/>
          <a:p>
            <a:pPr algn="ctr">
              <a:lnSpc>
                <a:spcPct val="150000"/>
              </a:lnSpc>
            </a:pPr>
            <a:r>
              <a:rPr lang="da-DK" sz="1400" dirty="0">
                <a:solidFill>
                  <a:srgbClr val="7AB77F"/>
                </a:solidFill>
                <a:cs typeface="Archivo" pitchFamily="2" charset="77"/>
              </a:rPr>
              <a:t>En del af Affaldsdirektivet</a:t>
            </a:r>
            <a:endParaRPr lang="da-DK" sz="1000" dirty="0"/>
          </a:p>
        </p:txBody>
      </p:sp>
      <p:sp>
        <p:nvSpPr>
          <p:cNvPr id="8" name="Afrundet rektangel 7">
            <a:extLst>
              <a:ext uri="{FF2B5EF4-FFF2-40B4-BE49-F238E27FC236}">
                <a16:creationId xmlns:a16="http://schemas.microsoft.com/office/drawing/2014/main" id="{8E3B6ACD-4494-12D0-C1A3-C6EA2ED141BC}"/>
              </a:ext>
            </a:extLst>
          </p:cNvPr>
          <p:cNvSpPr/>
          <p:nvPr/>
        </p:nvSpPr>
        <p:spPr>
          <a:xfrm>
            <a:off x="3396000" y="2946400"/>
            <a:ext cx="5400000" cy="5588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400" b="1" dirty="0" err="1"/>
              <a:t>Prevention</a:t>
            </a:r>
            <a:r>
              <a:rPr lang="da-DK" sz="1400" dirty="0"/>
              <a:t> - </a:t>
            </a:r>
            <a:r>
              <a:rPr lang="da-DK" sz="1400" b="1" dirty="0"/>
              <a:t>Forebyggelse</a:t>
            </a:r>
            <a:endParaRPr lang="da-DK" sz="1400" b="1" i="0" u="none" strike="noStrike" dirty="0">
              <a:solidFill>
                <a:schemeClr val="bg1"/>
              </a:solidFill>
              <a:effectLst/>
              <a:cs typeface="Archivo" pitchFamily="2" charset="77"/>
            </a:endParaRPr>
          </a:p>
        </p:txBody>
      </p:sp>
      <p:sp>
        <p:nvSpPr>
          <p:cNvPr id="9" name="Afrundet rektangel 8">
            <a:extLst>
              <a:ext uri="{FF2B5EF4-FFF2-40B4-BE49-F238E27FC236}">
                <a16:creationId xmlns:a16="http://schemas.microsoft.com/office/drawing/2014/main" id="{AFF545B7-29E2-EEE1-889D-A200B2DD95E4}"/>
              </a:ext>
            </a:extLst>
          </p:cNvPr>
          <p:cNvSpPr/>
          <p:nvPr/>
        </p:nvSpPr>
        <p:spPr>
          <a:xfrm>
            <a:off x="3576000" y="3557436"/>
            <a:ext cx="5040000" cy="5588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400" b="1" i="0" u="none" strike="noStrike" dirty="0" err="1">
                <a:solidFill>
                  <a:schemeClr val="bg1"/>
                </a:solidFill>
                <a:effectLst/>
                <a:cs typeface="Archivo" pitchFamily="2" charset="77"/>
              </a:rPr>
              <a:t>Preparing</a:t>
            </a:r>
            <a:r>
              <a:rPr lang="da-DK" sz="1400" b="1" i="0" u="none" strike="noStrike" dirty="0">
                <a:solidFill>
                  <a:schemeClr val="bg1"/>
                </a:solidFill>
                <a:effectLst/>
                <a:cs typeface="Archivo" pitchFamily="2" charset="77"/>
              </a:rPr>
              <a:t> for Re-</a:t>
            </a:r>
            <a:r>
              <a:rPr lang="da-DK" sz="1400" b="1" i="0" u="none" strike="noStrike" dirty="0" err="1">
                <a:solidFill>
                  <a:schemeClr val="bg1"/>
                </a:solidFill>
                <a:effectLst/>
                <a:cs typeface="Archivo" pitchFamily="2" charset="77"/>
              </a:rPr>
              <a:t>use</a:t>
            </a:r>
            <a:r>
              <a:rPr lang="da-DK" sz="1400" b="1" i="0" u="none" strike="noStrike" dirty="0">
                <a:solidFill>
                  <a:schemeClr val="bg1"/>
                </a:solidFill>
                <a:effectLst/>
                <a:cs typeface="Archivo" pitchFamily="2" charset="77"/>
              </a:rPr>
              <a:t> - Forberedelse til genbrug</a:t>
            </a:r>
          </a:p>
        </p:txBody>
      </p:sp>
      <p:sp>
        <p:nvSpPr>
          <p:cNvPr id="10" name="Afrundet rektangel 9">
            <a:extLst>
              <a:ext uri="{FF2B5EF4-FFF2-40B4-BE49-F238E27FC236}">
                <a16:creationId xmlns:a16="http://schemas.microsoft.com/office/drawing/2014/main" id="{CD200962-52E1-7E97-2E4D-FCD69B0457A5}"/>
              </a:ext>
            </a:extLst>
          </p:cNvPr>
          <p:cNvSpPr/>
          <p:nvPr/>
        </p:nvSpPr>
        <p:spPr>
          <a:xfrm>
            <a:off x="3756000" y="4168472"/>
            <a:ext cx="4680000" cy="5588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400" b="1" dirty="0" err="1"/>
              <a:t>Recycling</a:t>
            </a:r>
            <a:r>
              <a:rPr lang="da-DK" sz="1400" dirty="0"/>
              <a:t> - </a:t>
            </a:r>
            <a:r>
              <a:rPr lang="da-DK" sz="1400" b="1" dirty="0"/>
              <a:t>Genanvendelse</a:t>
            </a:r>
            <a:endParaRPr lang="da-DK" sz="1400" b="1" i="0" u="none" strike="noStrike" dirty="0">
              <a:solidFill>
                <a:schemeClr val="bg1"/>
              </a:solidFill>
              <a:effectLst/>
              <a:cs typeface="Archivo" pitchFamily="2" charset="77"/>
            </a:endParaRPr>
          </a:p>
        </p:txBody>
      </p:sp>
      <p:sp>
        <p:nvSpPr>
          <p:cNvPr id="11" name="Afrundet rektangel 10">
            <a:extLst>
              <a:ext uri="{FF2B5EF4-FFF2-40B4-BE49-F238E27FC236}">
                <a16:creationId xmlns:a16="http://schemas.microsoft.com/office/drawing/2014/main" id="{DDCF2AEE-8408-ECF9-86C5-3C0BCCC2E477}"/>
              </a:ext>
            </a:extLst>
          </p:cNvPr>
          <p:cNvSpPr/>
          <p:nvPr/>
        </p:nvSpPr>
        <p:spPr>
          <a:xfrm>
            <a:off x="3936000" y="4779508"/>
            <a:ext cx="4320000" cy="5588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400" b="1" dirty="0"/>
              <a:t>Recovery</a:t>
            </a:r>
            <a:r>
              <a:rPr lang="da-DK" sz="1400" dirty="0"/>
              <a:t> - </a:t>
            </a:r>
            <a:r>
              <a:rPr lang="da-DK" sz="1400" b="1" dirty="0"/>
              <a:t>Nyttiggørelse</a:t>
            </a:r>
            <a:endParaRPr lang="da-DK" sz="1400" b="1" i="0" u="none" strike="noStrike" dirty="0">
              <a:solidFill>
                <a:schemeClr val="bg1"/>
              </a:solidFill>
              <a:effectLst/>
              <a:cs typeface="Archivo" pitchFamily="2" charset="77"/>
            </a:endParaRPr>
          </a:p>
        </p:txBody>
      </p:sp>
      <p:sp>
        <p:nvSpPr>
          <p:cNvPr id="12" name="Afrundet rektangel 11">
            <a:extLst>
              <a:ext uri="{FF2B5EF4-FFF2-40B4-BE49-F238E27FC236}">
                <a16:creationId xmlns:a16="http://schemas.microsoft.com/office/drawing/2014/main" id="{3C978DC4-8698-E32C-C2D6-8919C273F3C7}"/>
              </a:ext>
            </a:extLst>
          </p:cNvPr>
          <p:cNvSpPr/>
          <p:nvPr/>
        </p:nvSpPr>
        <p:spPr>
          <a:xfrm>
            <a:off x="4116000" y="5390544"/>
            <a:ext cx="3960000" cy="5588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400" b="1" dirty="0" err="1"/>
              <a:t>Disposal</a:t>
            </a:r>
            <a:r>
              <a:rPr lang="da-DK" sz="1400" dirty="0"/>
              <a:t> - </a:t>
            </a:r>
            <a:r>
              <a:rPr lang="da-DK" sz="1400" b="1" dirty="0"/>
              <a:t>Bortskaffelse</a:t>
            </a:r>
            <a:endParaRPr lang="da-DK" sz="1400" b="1" i="0" u="none" strike="noStrike" dirty="0">
              <a:solidFill>
                <a:schemeClr val="bg1"/>
              </a:solidFill>
              <a:effectLst/>
              <a:cs typeface="Archivo" pitchFamily="2" charset="77"/>
            </a:endParaRPr>
          </a:p>
        </p:txBody>
      </p:sp>
    </p:spTree>
    <p:extLst>
      <p:ext uri="{BB962C8B-B14F-4D97-AF65-F5344CB8AC3E}">
        <p14:creationId xmlns:p14="http://schemas.microsoft.com/office/powerpoint/2010/main" val="894465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0507C-A84D-F8D0-3911-2195E6E52CDE}"/>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41C76D6-A394-280E-0FF3-C10D69A077A6}"/>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2"/>
              </a:rPr>
              <a:t>(</a:t>
            </a:r>
            <a:r>
              <a:rPr lang="da-DK" dirty="0">
                <a:solidFill>
                  <a:schemeClr val="bg1"/>
                </a:solidFill>
                <a:cs typeface="Archivo Light" pitchFamily="2" charset="77"/>
                <a:hlinkClick r:id="rId2"/>
              </a:rPr>
              <a:t>Europa Commissionen</a:t>
            </a:r>
            <a:r>
              <a:rPr lang="da-DK" sz="1000" dirty="0">
                <a:solidFill>
                  <a:schemeClr val="bg1"/>
                </a:solidFill>
                <a:cs typeface="Archivo Light" pitchFamily="2" charset="77"/>
                <a:hlinkClick r:id="rId2"/>
              </a:rPr>
              <a:t>, 2026)</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C2B6F89C-0505-5D3A-4E26-8E3E922ECBBE}"/>
              </a:ext>
            </a:extLst>
          </p:cNvPr>
          <p:cNvSpPr>
            <a:spLocks noGrp="1"/>
          </p:cNvSpPr>
          <p:nvPr>
            <p:ph type="body" sz="quarter" idx="10"/>
          </p:nvPr>
        </p:nvSpPr>
        <p:spPr/>
        <p:txBody>
          <a:bodyPr/>
          <a:lstStyle/>
          <a:p>
            <a:r>
              <a:rPr lang="da-DK" sz="4400" dirty="0" err="1">
                <a:solidFill>
                  <a:schemeClr val="tx2"/>
                </a:solidFill>
                <a:cs typeface="Archivo Medium" pitchFamily="2" charset="77"/>
              </a:rPr>
              <a:t>Circular</a:t>
            </a:r>
            <a:r>
              <a:rPr lang="da-DK" sz="4400" dirty="0">
                <a:solidFill>
                  <a:schemeClr val="tx2"/>
                </a:solidFill>
                <a:cs typeface="Archivo Medium" pitchFamily="2" charset="77"/>
              </a:rPr>
              <a:t> </a:t>
            </a:r>
            <a:r>
              <a:rPr lang="da-DK" sz="4400" dirty="0" err="1">
                <a:solidFill>
                  <a:schemeClr val="tx2"/>
                </a:solidFill>
                <a:cs typeface="Archivo Medium" pitchFamily="2" charset="77"/>
              </a:rPr>
              <a:t>Economy</a:t>
            </a:r>
            <a:r>
              <a:rPr lang="da-DK" sz="4400" dirty="0">
                <a:solidFill>
                  <a:schemeClr val="tx2"/>
                </a:solidFill>
                <a:cs typeface="Archivo Medium" pitchFamily="2" charset="77"/>
              </a:rPr>
              <a:t> </a:t>
            </a:r>
            <a:r>
              <a:rPr lang="da-DK" sz="4400" dirty="0" err="1">
                <a:solidFill>
                  <a:schemeClr val="tx2"/>
                </a:solidFill>
                <a:cs typeface="Archivo Medium" pitchFamily="2" charset="77"/>
              </a:rPr>
              <a:t>act</a:t>
            </a:r>
            <a:endParaRPr lang="da-DK" sz="4400" dirty="0">
              <a:solidFill>
                <a:schemeClr val="tx2"/>
              </a:solidFill>
              <a:cs typeface="Archivo Medium" pitchFamily="2" charset="77"/>
            </a:endParaRPr>
          </a:p>
        </p:txBody>
      </p:sp>
      <p:sp>
        <p:nvSpPr>
          <p:cNvPr id="4" name="Pladsholder til tekst 3">
            <a:extLst>
              <a:ext uri="{FF2B5EF4-FFF2-40B4-BE49-F238E27FC236}">
                <a16:creationId xmlns:a16="http://schemas.microsoft.com/office/drawing/2014/main" id="{E7846301-D536-EDF0-7C00-A80E66DE61B1}"/>
              </a:ext>
            </a:extLst>
          </p:cNvPr>
          <p:cNvSpPr>
            <a:spLocks noGrp="1"/>
          </p:cNvSpPr>
          <p:nvPr>
            <p:ph type="body" sz="half" idx="15"/>
          </p:nvPr>
        </p:nvSpPr>
        <p:spPr>
          <a:xfrm>
            <a:off x="838199" y="2280636"/>
            <a:ext cx="6660000" cy="3685839"/>
          </a:xfrm>
        </p:spPr>
        <p:txBody>
          <a:bodyPr/>
          <a:lstStyle/>
          <a:p>
            <a:r>
              <a:rPr lang="da-DK" dirty="0" err="1"/>
              <a:t>Circular</a:t>
            </a:r>
            <a:r>
              <a:rPr lang="da-DK" dirty="0"/>
              <a:t> </a:t>
            </a:r>
            <a:r>
              <a:rPr lang="da-DK" dirty="0" err="1"/>
              <a:t>Economy</a:t>
            </a:r>
            <a:r>
              <a:rPr lang="da-DK" dirty="0"/>
              <a:t> </a:t>
            </a:r>
            <a:r>
              <a:rPr lang="da-DK" dirty="0" err="1"/>
              <a:t>Act</a:t>
            </a:r>
            <a:r>
              <a:rPr lang="da-DK" dirty="0"/>
              <a:t> forventes fremsat i 2026 og skal accelerere EU’s omstilling til en mere cirkulær økonomi. Genanvendte materialer skal kunne konkurrere med nye materialer.</a:t>
            </a:r>
          </a:p>
          <a:p>
            <a:pPr marL="285750" indent="-285750">
              <a:buFont typeface="Arial" panose="020B0604020202020204" pitchFamily="34" charset="0"/>
              <a:buChar char="•"/>
            </a:pPr>
            <a:r>
              <a:rPr lang="da-DK" b="1" dirty="0"/>
              <a:t>Produkter og materialer</a:t>
            </a:r>
            <a:r>
              <a:rPr lang="da-DK" dirty="0"/>
              <a:t> skal holdes i brug længst muligt gennem vedligehold, reparation, genbrug og genanvendelse. Kan forekomme cirkulære indkøbskrav i driften.</a:t>
            </a:r>
          </a:p>
          <a:p>
            <a:pPr marL="285750" indent="-285750">
              <a:buFont typeface="Arial" panose="020B0604020202020204" pitchFamily="34" charset="0"/>
              <a:buChar char="•"/>
            </a:pPr>
            <a:r>
              <a:rPr lang="da-DK" b="1" dirty="0"/>
              <a:t>Markedet for genanvendte materialer</a:t>
            </a:r>
            <a:r>
              <a:rPr lang="da-DK" dirty="0"/>
              <a:t> skal styrkes ved at øge både udbuddet af og efterspørgslen efter sekundære råmaterialer. </a:t>
            </a:r>
          </a:p>
          <a:p>
            <a:pPr marL="285750" indent="-285750">
              <a:buFont typeface="Arial" panose="020B0604020202020204" pitchFamily="34" charset="0"/>
              <a:buChar char="•"/>
            </a:pPr>
            <a:r>
              <a:rPr lang="da-DK" b="1" dirty="0"/>
              <a:t>Affald og forbruget af nye råstoffer</a:t>
            </a:r>
            <a:r>
              <a:rPr lang="da-DK" dirty="0"/>
              <a:t> skal reduceres på tværs af EU. </a:t>
            </a:r>
          </a:p>
          <a:p>
            <a:r>
              <a:rPr lang="da-DK" b="1" dirty="0"/>
              <a:t>Nøglerolle for Facilities Management</a:t>
            </a:r>
            <a:br>
              <a:rPr lang="da-DK" dirty="0"/>
            </a:br>
            <a:r>
              <a:rPr lang="da-DK" dirty="0"/>
              <a:t>FM kan få en central rolle gennem cirkulære indkøb, levetidsforlængelse, reparation og genbrug af inventar og bygningsdele samt bedre sortering og dokumentation af affald og materialestrømme.</a:t>
            </a:r>
          </a:p>
        </p:txBody>
      </p:sp>
      <p:sp>
        <p:nvSpPr>
          <p:cNvPr id="5" name="Tekstfelt 4">
            <a:extLst>
              <a:ext uri="{FF2B5EF4-FFF2-40B4-BE49-F238E27FC236}">
                <a16:creationId xmlns:a16="http://schemas.microsoft.com/office/drawing/2014/main" id="{E71FC643-01DB-DB6F-1F51-08030B25A74E}"/>
              </a:ext>
            </a:extLst>
          </p:cNvPr>
          <p:cNvSpPr txBox="1"/>
          <p:nvPr/>
        </p:nvSpPr>
        <p:spPr>
          <a:xfrm>
            <a:off x="838199" y="1787087"/>
            <a:ext cx="7778859" cy="296235"/>
          </a:xfrm>
          <a:prstGeom prst="rect">
            <a:avLst/>
          </a:prstGeom>
          <a:noFill/>
        </p:spPr>
        <p:txBody>
          <a:bodyPr wrap="square">
            <a:spAutoFit/>
          </a:bodyPr>
          <a:lstStyle/>
          <a:p>
            <a:pPr>
              <a:lnSpc>
                <a:spcPct val="150000"/>
              </a:lnSpc>
            </a:pPr>
            <a:r>
              <a:rPr lang="da-DK" sz="1000" dirty="0"/>
              <a:t>// Kommende EU-lovgivning, der skal fremme cirkulær økonomi og genanvendte materialer.</a:t>
            </a:r>
          </a:p>
        </p:txBody>
      </p:sp>
      <p:sp>
        <p:nvSpPr>
          <p:cNvPr id="6" name="Afrundet rektangel 5">
            <a:extLst>
              <a:ext uri="{FF2B5EF4-FFF2-40B4-BE49-F238E27FC236}">
                <a16:creationId xmlns:a16="http://schemas.microsoft.com/office/drawing/2014/main" id="{81C58562-69C3-4A4C-0FCD-01DE2D49C51F}"/>
              </a:ext>
            </a:extLst>
          </p:cNvPr>
          <p:cNvSpPr/>
          <p:nvPr/>
        </p:nvSpPr>
        <p:spPr>
          <a:xfrm>
            <a:off x="7993405" y="2280636"/>
            <a:ext cx="3568676" cy="3157606"/>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r>
              <a:rPr lang="da-DK" sz="1400" b="1" dirty="0"/>
              <a:t>Initiativet forventes at få betydning for:</a:t>
            </a:r>
          </a:p>
          <a:p>
            <a:pPr marL="285750" indent="-285750">
              <a:buFont typeface="Arial" panose="020B0604020202020204" pitchFamily="34" charset="0"/>
              <a:buChar char="•"/>
            </a:pPr>
            <a:r>
              <a:rPr lang="da-DK" sz="1400" dirty="0"/>
              <a:t>Virksomheder og offentlige organisationer, der køber, anvender eller håndterer produkter, materialer og affald. </a:t>
            </a:r>
          </a:p>
          <a:p>
            <a:pPr marL="285750" indent="-285750">
              <a:buFont typeface="Arial" panose="020B0604020202020204" pitchFamily="34" charset="0"/>
              <a:buChar char="•"/>
            </a:pPr>
            <a:r>
              <a:rPr lang="da-DK" sz="1400" dirty="0"/>
              <a:t>Både offentlige og private bygninger, særligt i forbindelse med drift, indkøb, vedligehold, renovering og nedrivning.</a:t>
            </a:r>
          </a:p>
        </p:txBody>
      </p:sp>
      <p:sp>
        <p:nvSpPr>
          <p:cNvPr id="7" name="Ellipse 6">
            <a:extLst>
              <a:ext uri="{FF2B5EF4-FFF2-40B4-BE49-F238E27FC236}">
                <a16:creationId xmlns:a16="http://schemas.microsoft.com/office/drawing/2014/main" id="{95C4C353-5138-DCB1-4693-671E0F074B42}"/>
              </a:ext>
            </a:extLst>
          </p:cNvPr>
          <p:cNvSpPr/>
          <p:nvPr/>
        </p:nvSpPr>
        <p:spPr>
          <a:xfrm>
            <a:off x="9794592" y="413838"/>
            <a:ext cx="2160000" cy="2160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b="1" i="0" u="none" strike="noStrike" dirty="0">
                <a:solidFill>
                  <a:schemeClr val="bg1"/>
                </a:solidFill>
                <a:effectLst/>
                <a:cs typeface="Archivo" pitchFamily="2" charset="77"/>
              </a:rPr>
              <a:t>Obs. </a:t>
            </a:r>
          </a:p>
          <a:p>
            <a:pPr algn="ctr"/>
            <a:r>
              <a:rPr lang="da-DK" sz="1100" b="1" i="0" u="none" strike="noStrike" dirty="0">
                <a:solidFill>
                  <a:schemeClr val="bg1"/>
                </a:solidFill>
                <a:effectLst/>
                <a:cs typeface="Archivo" pitchFamily="2" charset="77"/>
              </a:rPr>
              <a:t>Denne lovgivning er endnu ikke vedtaget – forventes fremsat i 2026</a:t>
            </a:r>
          </a:p>
        </p:txBody>
      </p:sp>
    </p:spTree>
    <p:extLst>
      <p:ext uri="{BB962C8B-B14F-4D97-AF65-F5344CB8AC3E}">
        <p14:creationId xmlns:p14="http://schemas.microsoft.com/office/powerpoint/2010/main" val="10138633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0446E90-614F-FDEC-C90A-1EA776CC09FF}"/>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2"/>
              </a:rPr>
              <a:t>(Klima-, Energi- og Forsyningsministeriet, 2025)</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083711E5-E822-947D-26BF-1BF9F7953BEF}"/>
              </a:ext>
            </a:extLst>
          </p:cNvPr>
          <p:cNvSpPr>
            <a:spLocks noGrp="1"/>
          </p:cNvSpPr>
          <p:nvPr>
            <p:ph type="body" sz="quarter" idx="10"/>
          </p:nvPr>
        </p:nvSpPr>
        <p:spPr/>
        <p:txBody>
          <a:bodyPr/>
          <a:lstStyle/>
          <a:p>
            <a:r>
              <a:rPr lang="da-DK" sz="4400" dirty="0">
                <a:solidFill>
                  <a:schemeClr val="tx2"/>
                </a:solidFill>
                <a:cs typeface="Archivo Medium" pitchFamily="2" charset="77"/>
              </a:rPr>
              <a:t>Klimaloven</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CB925439-5B4A-CEA6-58F8-A6CEE82B8404}"/>
              </a:ext>
            </a:extLst>
          </p:cNvPr>
          <p:cNvSpPr>
            <a:spLocks noGrp="1"/>
          </p:cNvSpPr>
          <p:nvPr>
            <p:ph type="body" sz="half" idx="15"/>
          </p:nvPr>
        </p:nvSpPr>
        <p:spPr>
          <a:xfrm>
            <a:off x="838199" y="2279034"/>
            <a:ext cx="6660000" cy="4003241"/>
          </a:xfrm>
        </p:spPr>
        <p:txBody>
          <a:bodyPr/>
          <a:lstStyle/>
          <a:p>
            <a:r>
              <a:rPr lang="da-DK" dirty="0"/>
              <a:t>Understøtter DK’s mål om 70% reduktion af drivhusgasudledninger i 2030 og klimaneutralitet senest i 2050. </a:t>
            </a:r>
            <a:r>
              <a:rPr lang="da-DK" b="1" dirty="0"/>
              <a:t>Loven er juridisk bindende for skiftende regeringer, </a:t>
            </a:r>
            <a:r>
              <a:rPr lang="da-DK" dirty="0"/>
              <a:t>og indeholder en lang række tiltag, der støtter op om målet.</a:t>
            </a:r>
          </a:p>
          <a:p>
            <a:r>
              <a:rPr lang="da-DK" b="1" dirty="0"/>
              <a:t>Særligt relevant for FM er:</a:t>
            </a:r>
          </a:p>
          <a:p>
            <a:pPr marL="285750" indent="-285750">
              <a:buFont typeface="Arial" panose="020B0604020202020204" pitchFamily="34" charset="0"/>
              <a:buChar char="•"/>
            </a:pPr>
            <a:r>
              <a:rPr lang="da-DK" dirty="0"/>
              <a:t>Kommuner og regioner laver klimahandlingsplaner (fx via DK2020), som støtter op om målsætningen.</a:t>
            </a:r>
          </a:p>
          <a:p>
            <a:pPr marL="285750" indent="-285750">
              <a:buFont typeface="Arial" panose="020B0604020202020204" pitchFamily="34" charset="0"/>
              <a:buChar char="•"/>
            </a:pPr>
            <a:r>
              <a:rPr lang="da-DK" dirty="0"/>
              <a:t>Fokus på bæredygtige udbud i udbudsloven herunder miljømæssige krav, livscyklusvurdering og energikrav</a:t>
            </a:r>
            <a:endParaRPr lang="da-DK" dirty="0">
              <a:highlight>
                <a:srgbClr val="FFFF00"/>
              </a:highlight>
            </a:endParaRPr>
          </a:p>
          <a:p>
            <a:r>
              <a:rPr lang="da-DK" b="1" dirty="0"/>
              <a:t>Nøglerolle for Facilities Management</a:t>
            </a:r>
            <a:br>
              <a:rPr lang="da-DK" b="1" dirty="0"/>
            </a:br>
            <a:r>
              <a:rPr lang="da-DK" dirty="0"/>
              <a:t>FM’ere skal sikre dokumentation, energimålinger og løbende forbedringer i bygningers drift, som bidrager til klimaloven.</a:t>
            </a:r>
          </a:p>
        </p:txBody>
      </p:sp>
      <p:sp>
        <p:nvSpPr>
          <p:cNvPr id="5" name="Tekstfelt 4">
            <a:extLst>
              <a:ext uri="{FF2B5EF4-FFF2-40B4-BE49-F238E27FC236}">
                <a16:creationId xmlns:a16="http://schemas.microsoft.com/office/drawing/2014/main" id="{E1A45F65-4880-660D-44DC-6EE01C6F0BE3}"/>
              </a:ext>
            </a:extLst>
          </p:cNvPr>
          <p:cNvSpPr txBox="1"/>
          <p:nvPr/>
        </p:nvSpPr>
        <p:spPr>
          <a:xfrm>
            <a:off x="838200" y="1837590"/>
            <a:ext cx="7144142" cy="246221"/>
          </a:xfrm>
          <a:prstGeom prst="rect">
            <a:avLst/>
          </a:prstGeom>
          <a:noFill/>
        </p:spPr>
        <p:txBody>
          <a:bodyPr wrap="square">
            <a:spAutoFit/>
          </a:bodyPr>
          <a:lstStyle/>
          <a:p>
            <a:r>
              <a:rPr lang="da-DK" sz="1000" spc="-300" dirty="0"/>
              <a:t>//</a:t>
            </a:r>
            <a:r>
              <a:rPr lang="da-DK" sz="1000" dirty="0"/>
              <a:t> Dansk lovgivning, der forpligter DK til en langsigtet og bindende klimaindsats</a:t>
            </a:r>
          </a:p>
        </p:txBody>
      </p:sp>
      <p:sp>
        <p:nvSpPr>
          <p:cNvPr id="6" name="Afrundet rektangel 5">
            <a:extLst>
              <a:ext uri="{FF2B5EF4-FFF2-40B4-BE49-F238E27FC236}">
                <a16:creationId xmlns:a16="http://schemas.microsoft.com/office/drawing/2014/main" id="{1D16217D-1539-306A-06B6-4B7F41756FE0}"/>
              </a:ext>
            </a:extLst>
          </p:cNvPr>
          <p:cNvSpPr/>
          <p:nvPr/>
        </p:nvSpPr>
        <p:spPr>
          <a:xfrm>
            <a:off x="7982342" y="2083267"/>
            <a:ext cx="3568676" cy="3240566"/>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endParaRPr lang="da-DK" sz="1300" b="1">
              <a:solidFill>
                <a:schemeClr val="bg1"/>
              </a:solidFill>
            </a:endParaRPr>
          </a:p>
          <a:p>
            <a:r>
              <a:rPr lang="da-DK" sz="1300" b="1">
                <a:solidFill>
                  <a:schemeClr val="bg1"/>
                </a:solidFill>
              </a:rPr>
              <a:t>Hvem er omfattet?</a:t>
            </a:r>
          </a:p>
          <a:p>
            <a:r>
              <a:rPr lang="da-DK" sz="1300">
                <a:solidFill>
                  <a:schemeClr val="bg1"/>
                </a:solidFill>
              </a:rPr>
              <a:t>Overordnet skal alle bidrage til en reduktionen af drivhusgasser gennem tiltagene i Klimaloven.</a:t>
            </a:r>
          </a:p>
          <a:p>
            <a:endParaRPr lang="da-DK" sz="1300">
              <a:solidFill>
                <a:schemeClr val="bg1"/>
              </a:solidFill>
            </a:endParaRPr>
          </a:p>
          <a:p>
            <a:r>
              <a:rPr lang="da-DK" sz="1300">
                <a:solidFill>
                  <a:schemeClr val="bg1"/>
                </a:solidFill>
              </a:rPr>
              <a:t>Men i sig selv er Klimaloven</a:t>
            </a:r>
            <a:r>
              <a:rPr lang="da-DK" sz="1300" b="1">
                <a:solidFill>
                  <a:schemeClr val="bg1"/>
                </a:solidFill>
              </a:rPr>
              <a:t> kun juridisk bindende for regeringer</a:t>
            </a:r>
            <a:r>
              <a:rPr lang="da-DK" sz="1300">
                <a:solidFill>
                  <a:schemeClr val="bg1"/>
                </a:solidFill>
              </a:rPr>
              <a:t>. Det er dens tiltag og ændringer i andre lovgivninger, der kan påvirke FM’ere – og særligt offentlige institutioner har mærket tiltagene.</a:t>
            </a:r>
          </a:p>
        </p:txBody>
      </p:sp>
    </p:spTree>
    <p:extLst>
      <p:ext uri="{BB962C8B-B14F-4D97-AF65-F5344CB8AC3E}">
        <p14:creationId xmlns:p14="http://schemas.microsoft.com/office/powerpoint/2010/main" val="2319185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0446E90-614F-FDEC-C90A-1EA776CC09FF}"/>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3"/>
              </a:rPr>
              <a:t>(</a:t>
            </a:r>
            <a:r>
              <a:rPr lang="da-DK" dirty="0">
                <a:solidFill>
                  <a:schemeClr val="bg1"/>
                </a:solidFill>
                <a:cs typeface="Archivo Light" pitchFamily="2" charset="77"/>
                <a:hlinkClick r:id="rId3"/>
              </a:rPr>
              <a:t>B</a:t>
            </a:r>
            <a:r>
              <a:rPr lang="da-DK" sz="1000" dirty="0">
                <a:solidFill>
                  <a:schemeClr val="bg1"/>
                </a:solidFill>
                <a:cs typeface="Archivo Light" pitchFamily="2" charset="77"/>
                <a:hlinkClick r:id="rId3"/>
              </a:rPr>
              <a:t>ygningsrelatmentet, 2026)</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083711E5-E822-947D-26BF-1BF9F7953BEF}"/>
              </a:ext>
            </a:extLst>
          </p:cNvPr>
          <p:cNvSpPr>
            <a:spLocks noGrp="1"/>
          </p:cNvSpPr>
          <p:nvPr>
            <p:ph type="body" sz="quarter" idx="10"/>
          </p:nvPr>
        </p:nvSpPr>
        <p:spPr/>
        <p:txBody>
          <a:bodyPr/>
          <a:lstStyle/>
          <a:p>
            <a:r>
              <a:rPr lang="da-DK" dirty="0"/>
              <a:t>Bygningsreglementet - BR18</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CB925439-5B4A-CEA6-58F8-A6CEE82B8404}"/>
              </a:ext>
            </a:extLst>
          </p:cNvPr>
          <p:cNvSpPr>
            <a:spLocks noGrp="1"/>
          </p:cNvSpPr>
          <p:nvPr>
            <p:ph type="body" sz="half" idx="15"/>
          </p:nvPr>
        </p:nvSpPr>
        <p:spPr>
          <a:xfrm>
            <a:off x="838199" y="2279034"/>
            <a:ext cx="6660000" cy="4003241"/>
          </a:xfrm>
        </p:spPr>
        <p:txBody>
          <a:bodyPr/>
          <a:lstStyle/>
          <a:p>
            <a:r>
              <a:rPr lang="da-DK" dirty="0"/>
              <a:t>På bæredygtighedsfronten indeholder BR18 krav til blandt andet </a:t>
            </a:r>
            <a:r>
              <a:rPr lang="da-DK" b="1" dirty="0"/>
              <a:t>energiforbrug, indeklima, materialer og bygningers klimapåvirkning</a:t>
            </a:r>
            <a:r>
              <a:rPr lang="da-DK" dirty="0"/>
              <a:t>.</a:t>
            </a:r>
          </a:p>
          <a:p>
            <a:pPr marL="285750" indent="-285750">
              <a:buFont typeface="Arial" panose="020B0604020202020204" pitchFamily="34" charset="0"/>
              <a:buChar char="•"/>
            </a:pPr>
            <a:r>
              <a:rPr lang="da-DK" dirty="0"/>
              <a:t>Nybyggeri og tilbygninger skal have beregnet deres klimapåvirkning gennem en LCA. </a:t>
            </a:r>
          </a:p>
          <a:p>
            <a:pPr marL="285750" indent="-285750">
              <a:buFont typeface="Arial" panose="020B0604020202020204" pitchFamily="34" charset="0"/>
              <a:buChar char="•"/>
            </a:pPr>
            <a:r>
              <a:rPr lang="da-DK" dirty="0"/>
              <a:t>Byggeriet skal overholde en </a:t>
            </a:r>
            <a:r>
              <a:rPr lang="da-DK" dirty="0" err="1"/>
              <a:t>CO₂e-grænseværdi</a:t>
            </a:r>
            <a:r>
              <a:rPr lang="da-DK" dirty="0"/>
              <a:t>, som afhænger af bygningstypen. </a:t>
            </a:r>
          </a:p>
          <a:p>
            <a:pPr marL="285750" indent="-285750">
              <a:buFont typeface="Arial" panose="020B0604020202020204" pitchFamily="34" charset="0"/>
              <a:buChar char="•"/>
            </a:pPr>
            <a:r>
              <a:rPr lang="da-DK" dirty="0"/>
              <a:t>Beregningen omfatter blandt andet materialer, byggeproces, udskiftninger, energiforbrug og bygningens afslutning. </a:t>
            </a:r>
          </a:p>
          <a:p>
            <a:pPr marL="285750" indent="-285750">
              <a:buFont typeface="Arial" panose="020B0604020202020204" pitchFamily="34" charset="0"/>
              <a:buChar char="•"/>
            </a:pPr>
            <a:r>
              <a:rPr lang="da-DK" dirty="0"/>
              <a:t>Kravene blev skærpet den 1. juli 2025 og omfatter nu flere nybyggede kvadratmeter. </a:t>
            </a:r>
          </a:p>
          <a:p>
            <a:r>
              <a:rPr lang="da-DK" b="1" dirty="0"/>
              <a:t>Nøglerolle for Facilities Management</a:t>
            </a:r>
            <a:br>
              <a:rPr lang="da-DK" dirty="0"/>
            </a:br>
            <a:r>
              <a:rPr lang="da-DK" dirty="0"/>
              <a:t>FM bidrager med viden om energiforbrug, levetider, vedligehold og udskiftning af bygningsdele. Det er vigtigt, at disse oplysninger overleveres fra byggeprojektet til den efterfølgende drift.</a:t>
            </a:r>
          </a:p>
        </p:txBody>
      </p:sp>
      <p:sp>
        <p:nvSpPr>
          <p:cNvPr id="5" name="Tekstfelt 4">
            <a:extLst>
              <a:ext uri="{FF2B5EF4-FFF2-40B4-BE49-F238E27FC236}">
                <a16:creationId xmlns:a16="http://schemas.microsoft.com/office/drawing/2014/main" id="{E1A45F65-4880-660D-44DC-6EE01C6F0BE3}"/>
              </a:ext>
            </a:extLst>
          </p:cNvPr>
          <p:cNvSpPr txBox="1"/>
          <p:nvPr/>
        </p:nvSpPr>
        <p:spPr>
          <a:xfrm>
            <a:off x="838200" y="1837590"/>
            <a:ext cx="7144142" cy="246221"/>
          </a:xfrm>
          <a:prstGeom prst="rect">
            <a:avLst/>
          </a:prstGeom>
          <a:noFill/>
        </p:spPr>
        <p:txBody>
          <a:bodyPr wrap="square">
            <a:spAutoFit/>
          </a:bodyPr>
          <a:lstStyle/>
          <a:p>
            <a:r>
              <a:rPr lang="da-DK" sz="1000" spc="-300" dirty="0"/>
              <a:t>//</a:t>
            </a:r>
            <a:r>
              <a:rPr lang="da-DK" sz="1000" dirty="0"/>
              <a:t> Fastlægger de tekniske krav til byggeri i Danmark</a:t>
            </a:r>
          </a:p>
        </p:txBody>
      </p:sp>
      <p:sp>
        <p:nvSpPr>
          <p:cNvPr id="6" name="Afrundet rektangel 5">
            <a:extLst>
              <a:ext uri="{FF2B5EF4-FFF2-40B4-BE49-F238E27FC236}">
                <a16:creationId xmlns:a16="http://schemas.microsoft.com/office/drawing/2014/main" id="{1D16217D-1539-306A-06B6-4B7F41756FE0}"/>
              </a:ext>
            </a:extLst>
          </p:cNvPr>
          <p:cNvSpPr/>
          <p:nvPr/>
        </p:nvSpPr>
        <p:spPr>
          <a:xfrm>
            <a:off x="7982342" y="2083266"/>
            <a:ext cx="3568676" cy="4003241"/>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endParaRPr lang="da-DK" sz="1300" b="1" dirty="0">
              <a:solidFill>
                <a:schemeClr val="bg1"/>
              </a:solidFill>
            </a:endParaRPr>
          </a:p>
          <a:p>
            <a:r>
              <a:rPr lang="da-DK" sz="1300" b="1" dirty="0">
                <a:solidFill>
                  <a:schemeClr val="bg1"/>
                </a:solidFill>
              </a:rPr>
              <a:t>Hvem er omfattet?</a:t>
            </a:r>
          </a:p>
          <a:p>
            <a:r>
              <a:rPr lang="da-DK" sz="1400" dirty="0"/>
              <a:t>Klimakravene gælder som udgangspunkt for stort set alle:</a:t>
            </a:r>
          </a:p>
          <a:p>
            <a:pPr marL="285750" indent="-285750">
              <a:buFont typeface="Arial" panose="020B0604020202020204" pitchFamily="34" charset="0"/>
              <a:buChar char="•"/>
            </a:pPr>
            <a:r>
              <a:rPr lang="da-DK" sz="1400" dirty="0"/>
              <a:t>Nybyggerier</a:t>
            </a:r>
          </a:p>
          <a:p>
            <a:pPr marL="285750" indent="-285750">
              <a:buFont typeface="Arial" panose="020B0604020202020204" pitchFamily="34" charset="0"/>
              <a:buChar char="•"/>
            </a:pPr>
            <a:r>
              <a:rPr lang="da-DK" sz="1400" dirty="0"/>
              <a:t>Tilbygninger </a:t>
            </a:r>
          </a:p>
          <a:p>
            <a:endParaRPr lang="da-DK" sz="1400" dirty="0"/>
          </a:p>
          <a:p>
            <a:r>
              <a:rPr lang="da-DK" sz="1400" dirty="0"/>
              <a:t>Kravene til </a:t>
            </a:r>
            <a:r>
              <a:rPr lang="da-DK" sz="1400" dirty="0" err="1"/>
              <a:t>CO₂e-grænseværdi</a:t>
            </a:r>
            <a:r>
              <a:rPr lang="da-DK" sz="1400" dirty="0"/>
              <a:t> m.m. varierer efter bygningstype og størrelse.</a:t>
            </a:r>
          </a:p>
          <a:p>
            <a:endParaRPr lang="da-DK" sz="1400" dirty="0"/>
          </a:p>
          <a:p>
            <a:r>
              <a:rPr lang="da-DK" sz="1400" dirty="0"/>
              <a:t>Renoveringer uden tilbygning er ikke omfattet af kravet om klimaberegning.</a:t>
            </a:r>
          </a:p>
        </p:txBody>
      </p:sp>
    </p:spTree>
    <p:extLst>
      <p:ext uri="{BB962C8B-B14F-4D97-AF65-F5344CB8AC3E}">
        <p14:creationId xmlns:p14="http://schemas.microsoft.com/office/powerpoint/2010/main" val="1990146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E684-739C-34AE-9A52-B98DE4CA836B}"/>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907A491-3679-0833-8CD1-F64420E1DA83}"/>
              </a:ext>
            </a:extLst>
          </p:cNvPr>
          <p:cNvSpPr>
            <a:spLocks noGrp="1"/>
          </p:cNvSpPr>
          <p:nvPr>
            <p:ph type="body" sz="half" idx="14"/>
          </p:nvPr>
        </p:nvSpPr>
        <p:spPr/>
        <p:txBody>
          <a:bodyPr/>
          <a:lstStyle/>
          <a:p>
            <a:pPr algn="r"/>
            <a:r>
              <a:rPr lang="da-DK" sz="1000" dirty="0">
                <a:solidFill>
                  <a:schemeClr val="bg1"/>
                </a:solidFill>
                <a:cs typeface="Archivo Light" pitchFamily="2" charset="77"/>
                <a:hlinkClick r:id="rId2"/>
              </a:rPr>
              <a:t>(Miljøministeriet, 2025)</a:t>
            </a:r>
            <a:endParaRPr lang="da-DK" sz="1000" dirty="0">
              <a:solidFill>
                <a:schemeClr val="bg1"/>
              </a:solidFill>
              <a:cs typeface="Archivo Light" pitchFamily="2" charset="77"/>
            </a:endParaRPr>
          </a:p>
        </p:txBody>
      </p:sp>
      <p:sp>
        <p:nvSpPr>
          <p:cNvPr id="3" name="Pladsholder til tekst 2">
            <a:extLst>
              <a:ext uri="{FF2B5EF4-FFF2-40B4-BE49-F238E27FC236}">
                <a16:creationId xmlns:a16="http://schemas.microsoft.com/office/drawing/2014/main" id="{68CE42A0-F526-4DD5-24FF-96A385AC1552}"/>
              </a:ext>
            </a:extLst>
          </p:cNvPr>
          <p:cNvSpPr>
            <a:spLocks noGrp="1"/>
          </p:cNvSpPr>
          <p:nvPr>
            <p:ph type="body" sz="quarter" idx="10"/>
          </p:nvPr>
        </p:nvSpPr>
        <p:spPr/>
        <p:txBody>
          <a:bodyPr/>
          <a:lstStyle/>
          <a:p>
            <a:r>
              <a:rPr lang="da-DK" sz="4400" dirty="0">
                <a:solidFill>
                  <a:schemeClr val="tx2"/>
                </a:solidFill>
                <a:cs typeface="Archivo Medium" pitchFamily="2" charset="77"/>
              </a:rPr>
              <a:t>Selektiv nedrivning</a:t>
            </a:r>
            <a:endParaRPr lang="da-DK" dirty="0">
              <a:cs typeface="Archivo Medium" pitchFamily="2" charset="77"/>
            </a:endParaRPr>
          </a:p>
        </p:txBody>
      </p:sp>
      <p:sp>
        <p:nvSpPr>
          <p:cNvPr id="4" name="Pladsholder til tekst 3">
            <a:extLst>
              <a:ext uri="{FF2B5EF4-FFF2-40B4-BE49-F238E27FC236}">
                <a16:creationId xmlns:a16="http://schemas.microsoft.com/office/drawing/2014/main" id="{D192435D-A8AB-A738-ACC9-B87B0C0F07A8}"/>
              </a:ext>
            </a:extLst>
          </p:cNvPr>
          <p:cNvSpPr>
            <a:spLocks noGrp="1"/>
          </p:cNvSpPr>
          <p:nvPr>
            <p:ph type="body" sz="half" idx="15"/>
          </p:nvPr>
        </p:nvSpPr>
        <p:spPr>
          <a:xfrm>
            <a:off x="838199" y="2573180"/>
            <a:ext cx="6660000" cy="3606485"/>
          </a:xfrm>
        </p:spPr>
        <p:txBody>
          <a:bodyPr/>
          <a:lstStyle/>
          <a:p>
            <a:r>
              <a:rPr lang="da-DK" dirty="0"/>
              <a:t>Selektiv nedrivningskravene er en del af bekendtgørelsen om håndtering af affald og materialer fra bygge- og nedrivningsarbejde. </a:t>
            </a:r>
            <a:r>
              <a:rPr lang="da-DK" b="1" dirty="0"/>
              <a:t>Ved selektiv nedrivning demonteres bygningen i en bestemt rækkefølge, så materialerne ikke blandes sammen eller mister deres værdi.</a:t>
            </a:r>
          </a:p>
          <a:p>
            <a:pPr marL="285750" indent="-285750">
              <a:buFont typeface="Arial" panose="020B0604020202020204" pitchFamily="34" charset="0"/>
              <a:buChar char="•"/>
            </a:pPr>
            <a:r>
              <a:rPr lang="da-DK" dirty="0"/>
              <a:t>Materialer og bygningsdele skal sorteres under nedrivningen. </a:t>
            </a:r>
          </a:p>
          <a:p>
            <a:pPr marL="285750" indent="-285750">
              <a:buFont typeface="Arial" panose="020B0604020202020204" pitchFamily="34" charset="0"/>
              <a:buChar char="•"/>
            </a:pPr>
            <a:r>
              <a:rPr lang="da-DK" dirty="0"/>
              <a:t>Problematiske stoffer skal identificeres og fjernes. </a:t>
            </a:r>
          </a:p>
          <a:p>
            <a:pPr marL="285750" indent="-285750">
              <a:buFont typeface="Arial" panose="020B0604020202020204" pitchFamily="34" charset="0"/>
              <a:buChar char="•"/>
            </a:pPr>
            <a:r>
              <a:rPr lang="da-DK" dirty="0"/>
              <a:t>Bygherren skal udarbejde en standardiseret nedrivningsplan. </a:t>
            </a:r>
          </a:p>
          <a:p>
            <a:pPr marL="285750" indent="-285750">
              <a:buFont typeface="Arial" panose="020B0604020202020204" pitchFamily="34" charset="0"/>
              <a:buChar char="•"/>
            </a:pPr>
            <a:r>
              <a:rPr lang="da-DK" dirty="0"/>
              <a:t>Arbejdet skal udføres af en autoriseret nedrivningsvirksomhed. </a:t>
            </a:r>
          </a:p>
          <a:p>
            <a:pPr marL="285750" indent="-285750">
              <a:buFont typeface="Arial" panose="020B0604020202020204" pitchFamily="34" charset="0"/>
              <a:buChar char="•"/>
            </a:pPr>
            <a:r>
              <a:rPr lang="da-DK" dirty="0"/>
              <a:t>Bygherren skal tilknytte en uddannet miljø- og ressourcekoordinator. </a:t>
            </a:r>
          </a:p>
          <a:p>
            <a:r>
              <a:rPr lang="da-DK" b="1" dirty="0"/>
              <a:t>Nøglerolle for Facilities Management</a:t>
            </a:r>
            <a:br>
              <a:rPr lang="da-DK" dirty="0"/>
            </a:br>
            <a:r>
              <a:rPr lang="da-DK" dirty="0"/>
              <a:t>FM kan bidrage med viden om bygningen, materialerne mm. samt sikre, at genbrug, sortering og dokumentation indarbejdes tidligt i nedrivningen..</a:t>
            </a:r>
          </a:p>
          <a:p>
            <a:endParaRPr lang="da-DK" dirty="0"/>
          </a:p>
        </p:txBody>
      </p:sp>
      <p:sp>
        <p:nvSpPr>
          <p:cNvPr id="6" name="Afrundet rektangel 5">
            <a:extLst>
              <a:ext uri="{FF2B5EF4-FFF2-40B4-BE49-F238E27FC236}">
                <a16:creationId xmlns:a16="http://schemas.microsoft.com/office/drawing/2014/main" id="{F2341C06-7E87-1042-56F0-6E9BE7D78449}"/>
              </a:ext>
            </a:extLst>
          </p:cNvPr>
          <p:cNvSpPr/>
          <p:nvPr/>
        </p:nvSpPr>
        <p:spPr>
          <a:xfrm>
            <a:off x="7982342" y="2083267"/>
            <a:ext cx="3568676" cy="3606484"/>
          </a:xfrm>
          <a:prstGeom prst="roundRect">
            <a:avLst>
              <a:gd name="adj" fmla="val 1076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r>
              <a:rPr lang="da-DK" sz="1300" b="1" dirty="0">
                <a:solidFill>
                  <a:schemeClr val="bg1"/>
                </a:solidFill>
              </a:rPr>
              <a:t>Hvem er omfattet?</a:t>
            </a:r>
          </a:p>
          <a:p>
            <a:r>
              <a:rPr lang="da-DK" sz="1400" dirty="0"/>
              <a:t>Kravene gælder for private og professionelle bygherrer, når:</a:t>
            </a:r>
          </a:p>
          <a:p>
            <a:pPr marL="285750" indent="-285750">
              <a:buFont typeface="Arial" panose="020B0604020202020204" pitchFamily="34" charset="0"/>
              <a:buChar char="•"/>
            </a:pPr>
            <a:r>
              <a:rPr lang="da-DK" sz="1400" dirty="0"/>
              <a:t>mindst 250 m² etageareal fjernes fuldstændigt </a:t>
            </a:r>
          </a:p>
          <a:p>
            <a:pPr marL="285750" indent="-285750">
              <a:buFont typeface="Arial" panose="020B0604020202020204" pitchFamily="34" charset="0"/>
              <a:buChar char="•"/>
            </a:pPr>
            <a:r>
              <a:rPr lang="da-DK" sz="1400" dirty="0"/>
              <a:t>én eller flere bygninger samlet udgør mindst 250 m² </a:t>
            </a:r>
          </a:p>
          <a:p>
            <a:pPr marL="285750" indent="-285750">
              <a:buFont typeface="Arial" panose="020B0604020202020204" pitchFamily="34" charset="0"/>
              <a:buChar char="•"/>
            </a:pPr>
            <a:r>
              <a:rPr lang="da-DK" sz="1400" dirty="0"/>
              <a:t>der er søgt om nedrivningstilladelse efter d. 1. juli 2025 </a:t>
            </a:r>
          </a:p>
          <a:p>
            <a:endParaRPr lang="da-DK" sz="1400" dirty="0"/>
          </a:p>
          <a:p>
            <a:r>
              <a:rPr lang="da-DK" sz="1400" dirty="0"/>
              <a:t>Almindelige renoveringer uden fuldstændig fjernelse af etageareal er ikke omfattet.</a:t>
            </a:r>
          </a:p>
        </p:txBody>
      </p:sp>
      <p:sp>
        <p:nvSpPr>
          <p:cNvPr id="7" name="Tekstfelt 6">
            <a:extLst>
              <a:ext uri="{FF2B5EF4-FFF2-40B4-BE49-F238E27FC236}">
                <a16:creationId xmlns:a16="http://schemas.microsoft.com/office/drawing/2014/main" id="{74DF4968-90A9-8275-8C8F-BE0AB00E5D6C}"/>
              </a:ext>
            </a:extLst>
          </p:cNvPr>
          <p:cNvSpPr txBox="1"/>
          <p:nvPr/>
        </p:nvSpPr>
        <p:spPr>
          <a:xfrm>
            <a:off x="838199" y="1837590"/>
            <a:ext cx="7778859" cy="619400"/>
          </a:xfrm>
          <a:prstGeom prst="rect">
            <a:avLst/>
          </a:prstGeom>
          <a:noFill/>
        </p:spPr>
        <p:txBody>
          <a:bodyPr wrap="square">
            <a:spAutoFit/>
          </a:bodyPr>
          <a:lstStyle/>
          <a:p>
            <a:pPr>
              <a:lnSpc>
                <a:spcPct val="150000"/>
              </a:lnSpc>
            </a:pPr>
            <a:r>
              <a:rPr lang="da-DK" sz="1400" dirty="0">
                <a:solidFill>
                  <a:srgbClr val="7AB77F"/>
                </a:solidFill>
                <a:cs typeface="Archivo" pitchFamily="2" charset="77"/>
              </a:rPr>
              <a:t>Nye krav til nedrivning og genbrug af byggematerialer</a:t>
            </a:r>
            <a:br>
              <a:rPr lang="da-DK" sz="1400" dirty="0">
                <a:solidFill>
                  <a:srgbClr val="7AB77F"/>
                </a:solidFill>
                <a:cs typeface="Archivo" pitchFamily="2" charset="77"/>
              </a:rPr>
            </a:br>
            <a:r>
              <a:rPr lang="da-DK" sz="1000" dirty="0"/>
              <a:t>// Skal sikre, at flere materialer bevares, genbruges og genanvendes</a:t>
            </a:r>
          </a:p>
        </p:txBody>
      </p:sp>
    </p:spTree>
    <p:extLst>
      <p:ext uri="{BB962C8B-B14F-4D97-AF65-F5344CB8AC3E}">
        <p14:creationId xmlns:p14="http://schemas.microsoft.com/office/powerpoint/2010/main" val="2956984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935491D-A084-C674-2361-DD60997092DB}"/>
              </a:ext>
            </a:extLst>
          </p:cNvPr>
          <p:cNvSpPr>
            <a:spLocks noGrp="1"/>
          </p:cNvSpPr>
          <p:nvPr>
            <p:ph type="body" sz="half" idx="15"/>
          </p:nvPr>
        </p:nvSpPr>
        <p:spPr/>
        <p:txBody>
          <a:bodyPr/>
          <a:lstStyle/>
          <a:p>
            <a:pPr>
              <a:lnSpc>
                <a:spcPct val="150000"/>
              </a:lnSpc>
            </a:pPr>
            <a:r>
              <a:rPr lang="da-DK" sz="1400" dirty="0">
                <a:solidFill>
                  <a:srgbClr val="F8FBF8"/>
                </a:solidFill>
              </a:rPr>
              <a:t>Hvilke af de gældende eller kommende lovgivninger påvirker jeres FM-arbejde? Og hvordan kan I allerede nu styrke jeres forberedelse og sikre, at I lever op til kravene?</a:t>
            </a:r>
            <a:br>
              <a:rPr lang="da-DK" sz="1400" dirty="0">
                <a:solidFill>
                  <a:srgbClr val="F8FBF8"/>
                </a:solidFill>
              </a:rPr>
            </a:br>
            <a:endParaRPr lang="da-DK" sz="1400" dirty="0">
              <a:solidFill>
                <a:srgbClr val="F8FBF8"/>
              </a:solidFill>
            </a:endParaRPr>
          </a:p>
          <a:p>
            <a:pPr>
              <a:lnSpc>
                <a:spcPct val="150000"/>
              </a:lnSpc>
            </a:pPr>
            <a:r>
              <a:rPr lang="da-DK" sz="1400" dirty="0">
                <a:solidFill>
                  <a:srgbClr val="F8FBF8"/>
                </a:solidFill>
              </a:rPr>
              <a:t>Hvordan kan I bruge arbejdet med lovgivning som en løftestang til at skabe værdi i FM?</a:t>
            </a:r>
          </a:p>
          <a:p>
            <a:endParaRPr lang="da-DK" dirty="0"/>
          </a:p>
        </p:txBody>
      </p:sp>
      <p:sp>
        <p:nvSpPr>
          <p:cNvPr id="3" name="Pladsholder til tekst 2">
            <a:extLst>
              <a:ext uri="{FF2B5EF4-FFF2-40B4-BE49-F238E27FC236}">
                <a16:creationId xmlns:a16="http://schemas.microsoft.com/office/drawing/2014/main" id="{C3DD0830-435B-4341-C679-CC0F67EE55C7}"/>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23964085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93D2EF-E97A-1E91-0188-39A0EEFBAF70}"/>
              </a:ext>
            </a:extLst>
          </p:cNvPr>
          <p:cNvSpPr>
            <a:spLocks noGrp="1"/>
          </p:cNvSpPr>
          <p:nvPr>
            <p:ph type="title"/>
          </p:nvPr>
        </p:nvSpPr>
        <p:spPr/>
        <p:txBody>
          <a:bodyPr/>
          <a:lstStyle/>
          <a:p>
            <a:r>
              <a:rPr lang="da-DK" sz="4000" dirty="0"/>
              <a:t>Hvilken lovgivning rammes vi af?</a:t>
            </a:r>
          </a:p>
        </p:txBody>
      </p:sp>
      <p:sp>
        <p:nvSpPr>
          <p:cNvPr id="3" name="Pladsholder til indhold 2">
            <a:extLst>
              <a:ext uri="{FF2B5EF4-FFF2-40B4-BE49-F238E27FC236}">
                <a16:creationId xmlns:a16="http://schemas.microsoft.com/office/drawing/2014/main" id="{35C32FAA-5812-7F32-F32B-641A4FFDC820}"/>
              </a:ext>
            </a:extLst>
          </p:cNvPr>
          <p:cNvSpPr>
            <a:spLocks noGrp="1"/>
          </p:cNvSpPr>
          <p:nvPr>
            <p:ph idx="1"/>
          </p:nvPr>
        </p:nvSpPr>
        <p:spPr/>
        <p:txBody>
          <a:bodyPr/>
          <a:lstStyle/>
          <a:p>
            <a:r>
              <a:rPr lang="da-DK" sz="1400" dirty="0"/>
              <a:t>Indikér i tabellen nedenfor, om din organisation er omfattet af de nævnte lovgivninger.</a:t>
            </a:r>
          </a:p>
        </p:txBody>
      </p:sp>
      <p:sp>
        <p:nvSpPr>
          <p:cNvPr id="5" name="Pladsholder til tekst 4">
            <a:extLst>
              <a:ext uri="{FF2B5EF4-FFF2-40B4-BE49-F238E27FC236}">
                <a16:creationId xmlns:a16="http://schemas.microsoft.com/office/drawing/2014/main" id="{E9F23E53-583A-27CA-9371-D01D1F1902FE}"/>
              </a:ext>
            </a:extLst>
          </p:cNvPr>
          <p:cNvSpPr>
            <a:spLocks noGrp="1"/>
          </p:cNvSpPr>
          <p:nvPr>
            <p:ph type="body" sz="half" idx="14"/>
          </p:nvPr>
        </p:nvSpPr>
        <p:spPr/>
        <p:txBody>
          <a:bodyPr/>
          <a:lstStyle/>
          <a:p>
            <a:r>
              <a:rPr lang="da-DK" dirty="0"/>
              <a:t>Øvelse 2.2</a:t>
            </a:r>
          </a:p>
        </p:txBody>
      </p:sp>
      <p:graphicFrame>
        <p:nvGraphicFramePr>
          <p:cNvPr id="8" name="Tabel 7">
            <a:extLst>
              <a:ext uri="{FF2B5EF4-FFF2-40B4-BE49-F238E27FC236}">
                <a16:creationId xmlns:a16="http://schemas.microsoft.com/office/drawing/2014/main" id="{DAAD8327-C359-8036-C456-C5DC95D894E6}"/>
              </a:ext>
            </a:extLst>
          </p:cNvPr>
          <p:cNvGraphicFramePr>
            <a:graphicFrameLocks noGrp="1"/>
          </p:cNvGraphicFramePr>
          <p:nvPr/>
        </p:nvGraphicFramePr>
        <p:xfrm>
          <a:off x="1399679" y="2631283"/>
          <a:ext cx="9424723" cy="3919635"/>
        </p:xfrm>
        <a:graphic>
          <a:graphicData uri="http://schemas.openxmlformats.org/drawingml/2006/table">
            <a:tbl>
              <a:tblPr firstRow="1" bandRow="1">
                <a:tableStyleId>{5C22544A-7EE6-4342-B048-85BDC9FD1C3A}</a:tableStyleId>
              </a:tblPr>
              <a:tblGrid>
                <a:gridCol w="421170">
                  <a:extLst>
                    <a:ext uri="{9D8B030D-6E8A-4147-A177-3AD203B41FA5}">
                      <a16:colId xmlns:a16="http://schemas.microsoft.com/office/drawing/2014/main" val="3893852389"/>
                    </a:ext>
                  </a:extLst>
                </a:gridCol>
                <a:gridCol w="3730318">
                  <a:extLst>
                    <a:ext uri="{9D8B030D-6E8A-4147-A177-3AD203B41FA5}">
                      <a16:colId xmlns:a16="http://schemas.microsoft.com/office/drawing/2014/main" val="2924218950"/>
                    </a:ext>
                  </a:extLst>
                </a:gridCol>
                <a:gridCol w="1757745">
                  <a:extLst>
                    <a:ext uri="{9D8B030D-6E8A-4147-A177-3AD203B41FA5}">
                      <a16:colId xmlns:a16="http://schemas.microsoft.com/office/drawing/2014/main" val="1977467283"/>
                    </a:ext>
                  </a:extLst>
                </a:gridCol>
                <a:gridCol w="1757745">
                  <a:extLst>
                    <a:ext uri="{9D8B030D-6E8A-4147-A177-3AD203B41FA5}">
                      <a16:colId xmlns:a16="http://schemas.microsoft.com/office/drawing/2014/main" val="1674292024"/>
                    </a:ext>
                  </a:extLst>
                </a:gridCol>
                <a:gridCol w="1757745">
                  <a:extLst>
                    <a:ext uri="{9D8B030D-6E8A-4147-A177-3AD203B41FA5}">
                      <a16:colId xmlns:a16="http://schemas.microsoft.com/office/drawing/2014/main" val="3557015624"/>
                    </a:ext>
                  </a:extLst>
                </a:gridCol>
              </a:tblGrid>
              <a:tr h="226245">
                <a:tc>
                  <a:txBody>
                    <a:bodyPr/>
                    <a:lstStyle/>
                    <a:p>
                      <a:endParaRPr lang="da-DK" sz="1400" b="1" dirty="0">
                        <a:solidFill>
                          <a:schemeClr val="tx2"/>
                        </a:solidFill>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Lovgivning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a:solidFill>
                            <a:schemeClr val="tx2"/>
                          </a:solidFill>
                          <a:latin typeface="+mn-lt"/>
                          <a:cs typeface="Archivo" pitchFamily="2" charset="77"/>
                        </a:rPr>
                        <a:t>Obligatorisk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Indirekte påvirket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a:solidFill>
                            <a:schemeClr val="tx2"/>
                          </a:solidFill>
                          <a:latin typeface="+mn-lt"/>
                          <a:cs typeface="Archivo" pitchFamily="2" charset="77"/>
                        </a:rPr>
                        <a:t>Ikke relevant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312905">
                <a:tc rowSpan="7">
                  <a:txBody>
                    <a:bodyPr/>
                    <a:lstStyle/>
                    <a:p>
                      <a:pPr algn="ctr">
                        <a:buNone/>
                      </a:pPr>
                      <a:r>
                        <a:rPr lang="da-DK" sz="1050" b="1" dirty="0">
                          <a:solidFill>
                            <a:schemeClr val="tx1"/>
                          </a:solidFill>
                        </a:rPr>
                        <a:t>EU</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CSRD</a:t>
                      </a:r>
                      <a:r>
                        <a:rPr lang="da-DK" sz="1050" dirty="0">
                          <a:solidFill>
                            <a:schemeClr val="tx1"/>
                          </a:solidFill>
                        </a:rPr>
                        <a:t> – ESG-rapportering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31290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CSDDD</a:t>
                      </a:r>
                      <a:r>
                        <a:rPr lang="da-DK" sz="1050" dirty="0">
                          <a:solidFill>
                            <a:schemeClr val="tx1"/>
                          </a:solidFill>
                        </a:rPr>
                        <a:t> – ansvarlighed i aktivitetskæden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205132"/>
                  </a:ext>
                </a:extLst>
              </a:tr>
              <a:tr h="31290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EU-taksonomien</a:t>
                      </a:r>
                      <a:r>
                        <a:rPr lang="da-DK" sz="1050" dirty="0">
                          <a:solidFill>
                            <a:schemeClr val="tx1"/>
                          </a:solidFill>
                        </a:rPr>
                        <a:t> – bæredygtige aktiviteter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410949"/>
                  </a:ext>
                </a:extLst>
              </a:tr>
              <a:tr h="31290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EED</a:t>
                      </a:r>
                      <a:r>
                        <a:rPr lang="da-DK" sz="1050" dirty="0">
                          <a:solidFill>
                            <a:schemeClr val="tx1"/>
                          </a:solidFill>
                        </a:rPr>
                        <a:t> – energieffektivisering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7243248"/>
                  </a:ext>
                </a:extLst>
              </a:tr>
              <a:tr h="31290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EPBD</a:t>
                      </a:r>
                      <a:r>
                        <a:rPr lang="da-DK" sz="1050" dirty="0">
                          <a:solidFill>
                            <a:schemeClr val="tx1"/>
                          </a:solidFill>
                        </a:rPr>
                        <a:t> – bygningers energimæssige ydeevne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3089729"/>
                  </a:ext>
                </a:extLst>
              </a:tr>
              <a:tr h="312905">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Affaldsdirektivet - </a:t>
                      </a:r>
                      <a:r>
                        <a:rPr lang="da-DK" sz="1050" b="0" dirty="0">
                          <a:solidFill>
                            <a:schemeClr val="tx1"/>
                          </a:solidFill>
                        </a:rPr>
                        <a:t>affaldshåndtering og genanvendelse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453173">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err="1">
                          <a:solidFill>
                            <a:schemeClr val="tx1"/>
                          </a:solidFill>
                        </a:rPr>
                        <a:t>Circular</a:t>
                      </a:r>
                      <a:r>
                        <a:rPr lang="da-DK" sz="1050" b="1" dirty="0">
                          <a:solidFill>
                            <a:schemeClr val="tx1"/>
                          </a:solidFill>
                        </a:rPr>
                        <a:t> </a:t>
                      </a:r>
                      <a:r>
                        <a:rPr lang="da-DK" sz="1050" b="1" dirty="0" err="1">
                          <a:solidFill>
                            <a:schemeClr val="tx1"/>
                          </a:solidFill>
                        </a:rPr>
                        <a:t>Economy</a:t>
                      </a:r>
                      <a:r>
                        <a:rPr lang="da-DK" sz="1050" b="1" dirty="0">
                          <a:solidFill>
                            <a:schemeClr val="tx1"/>
                          </a:solidFill>
                        </a:rPr>
                        <a:t> </a:t>
                      </a:r>
                      <a:r>
                        <a:rPr lang="da-DK" sz="1050" b="1" dirty="0" err="1">
                          <a:solidFill>
                            <a:schemeClr val="tx1"/>
                          </a:solidFill>
                        </a:rPr>
                        <a:t>Act</a:t>
                      </a:r>
                      <a:r>
                        <a:rPr lang="da-DK" sz="1050" dirty="0">
                          <a:solidFill>
                            <a:schemeClr val="tx1"/>
                          </a:solidFill>
                        </a:rPr>
                        <a:t> – kommende lovgivning om cirkularitet</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431593">
                <a:tc rowSpan="3">
                  <a:txBody>
                    <a:bodyPr/>
                    <a:lstStyle/>
                    <a:p>
                      <a:pPr algn="ctr">
                        <a:buNone/>
                      </a:pPr>
                      <a:r>
                        <a:rPr lang="da-DK" sz="1050" b="1" dirty="0">
                          <a:solidFill>
                            <a:schemeClr val="tx1"/>
                          </a:solidFill>
                        </a:rPr>
                        <a:t>DK</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Klimaloven </a:t>
                      </a:r>
                      <a:r>
                        <a:rPr lang="da-DK" sz="1050" b="0" dirty="0">
                          <a:solidFill>
                            <a:schemeClr val="tx1"/>
                          </a:solidFill>
                        </a:rPr>
                        <a:t>- nationale klimamål og CO₂-reduktion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550818"/>
                  </a:ext>
                </a:extLst>
              </a:tr>
              <a:tr h="431593">
                <a:tc vMerge="1">
                  <a:txBody>
                    <a:bodyPr/>
                    <a:lstStyle/>
                    <a:p>
                      <a:endParaRP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Bygningsreglementet – BR18 </a:t>
                      </a:r>
                      <a:r>
                        <a:rPr lang="da-DK" sz="1050" b="0" dirty="0">
                          <a:solidFill>
                            <a:schemeClr val="tx1"/>
                          </a:solidFill>
                        </a:rPr>
                        <a:t>– krav til byggeri og bygningers ydeevne </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lgn="ctr"/>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498302"/>
                  </a:ext>
                </a:extLst>
              </a:tr>
              <a:tr h="421046">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Selektiv nedrivning </a:t>
                      </a:r>
                      <a:r>
                        <a:rPr lang="da-DK" sz="1050" b="0" dirty="0">
                          <a:solidFill>
                            <a:schemeClr val="tx1"/>
                          </a:solidFill>
                        </a:rPr>
                        <a:t>– sortering og genbrug af byggematerialer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da-DK" sz="12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6840926"/>
                  </a:ext>
                </a:extLst>
              </a:tr>
            </a:tbl>
          </a:graphicData>
        </a:graphic>
      </p:graphicFrame>
    </p:spTree>
    <p:extLst>
      <p:ext uri="{BB962C8B-B14F-4D97-AF65-F5344CB8AC3E}">
        <p14:creationId xmlns:p14="http://schemas.microsoft.com/office/powerpoint/2010/main" val="11706388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93D2EF-E97A-1E91-0188-39A0EEFBAF70}"/>
              </a:ext>
            </a:extLst>
          </p:cNvPr>
          <p:cNvSpPr>
            <a:spLocks noGrp="1"/>
          </p:cNvSpPr>
          <p:nvPr>
            <p:ph type="title"/>
          </p:nvPr>
        </p:nvSpPr>
        <p:spPr/>
        <p:txBody>
          <a:bodyPr/>
          <a:lstStyle/>
          <a:p>
            <a:r>
              <a:rPr lang="da-DK" sz="4000" dirty="0"/>
              <a:t>Hvilken lovgivning rammes vi af?</a:t>
            </a:r>
          </a:p>
        </p:txBody>
      </p:sp>
      <p:sp>
        <p:nvSpPr>
          <p:cNvPr id="3" name="Pladsholder til indhold 2">
            <a:extLst>
              <a:ext uri="{FF2B5EF4-FFF2-40B4-BE49-F238E27FC236}">
                <a16:creationId xmlns:a16="http://schemas.microsoft.com/office/drawing/2014/main" id="{35C32FAA-5812-7F32-F32B-641A4FFDC820}"/>
              </a:ext>
            </a:extLst>
          </p:cNvPr>
          <p:cNvSpPr>
            <a:spLocks noGrp="1"/>
          </p:cNvSpPr>
          <p:nvPr>
            <p:ph idx="1"/>
          </p:nvPr>
        </p:nvSpPr>
        <p:spPr/>
        <p:txBody>
          <a:bodyPr/>
          <a:lstStyle/>
          <a:p>
            <a:r>
              <a:rPr lang="da-DK" sz="1400" dirty="0">
                <a:solidFill>
                  <a:schemeClr val="accent1"/>
                </a:solidFill>
              </a:rPr>
              <a:t>Eksempel</a:t>
            </a:r>
          </a:p>
        </p:txBody>
      </p:sp>
      <p:sp>
        <p:nvSpPr>
          <p:cNvPr id="5" name="Pladsholder til tekst 4">
            <a:extLst>
              <a:ext uri="{FF2B5EF4-FFF2-40B4-BE49-F238E27FC236}">
                <a16:creationId xmlns:a16="http://schemas.microsoft.com/office/drawing/2014/main" id="{E9F23E53-583A-27CA-9371-D01D1F1902FE}"/>
              </a:ext>
            </a:extLst>
          </p:cNvPr>
          <p:cNvSpPr>
            <a:spLocks noGrp="1"/>
          </p:cNvSpPr>
          <p:nvPr>
            <p:ph type="body" sz="half" idx="14"/>
          </p:nvPr>
        </p:nvSpPr>
        <p:spPr/>
        <p:txBody>
          <a:bodyPr/>
          <a:lstStyle/>
          <a:p>
            <a:r>
              <a:rPr lang="da-DK" dirty="0"/>
              <a:t>Øvelse 2.2</a:t>
            </a:r>
          </a:p>
        </p:txBody>
      </p:sp>
      <p:graphicFrame>
        <p:nvGraphicFramePr>
          <p:cNvPr id="7" name="Tabel 6">
            <a:extLst>
              <a:ext uri="{FF2B5EF4-FFF2-40B4-BE49-F238E27FC236}">
                <a16:creationId xmlns:a16="http://schemas.microsoft.com/office/drawing/2014/main" id="{C0C448B4-0655-6453-323B-93FC2CA6AB81}"/>
              </a:ext>
            </a:extLst>
          </p:cNvPr>
          <p:cNvGraphicFramePr>
            <a:graphicFrameLocks noGrp="1"/>
          </p:cNvGraphicFramePr>
          <p:nvPr/>
        </p:nvGraphicFramePr>
        <p:xfrm>
          <a:off x="1383638" y="2373080"/>
          <a:ext cx="9424723" cy="4248380"/>
        </p:xfrm>
        <a:graphic>
          <a:graphicData uri="http://schemas.openxmlformats.org/drawingml/2006/table">
            <a:tbl>
              <a:tblPr firstRow="1" bandRow="1">
                <a:tableStyleId>{5C22544A-7EE6-4342-B048-85BDC9FD1C3A}</a:tableStyleId>
              </a:tblPr>
              <a:tblGrid>
                <a:gridCol w="421170">
                  <a:extLst>
                    <a:ext uri="{9D8B030D-6E8A-4147-A177-3AD203B41FA5}">
                      <a16:colId xmlns:a16="http://schemas.microsoft.com/office/drawing/2014/main" val="3893852389"/>
                    </a:ext>
                  </a:extLst>
                </a:gridCol>
                <a:gridCol w="3730318">
                  <a:extLst>
                    <a:ext uri="{9D8B030D-6E8A-4147-A177-3AD203B41FA5}">
                      <a16:colId xmlns:a16="http://schemas.microsoft.com/office/drawing/2014/main" val="2924218950"/>
                    </a:ext>
                  </a:extLst>
                </a:gridCol>
                <a:gridCol w="1757745">
                  <a:extLst>
                    <a:ext uri="{9D8B030D-6E8A-4147-A177-3AD203B41FA5}">
                      <a16:colId xmlns:a16="http://schemas.microsoft.com/office/drawing/2014/main" val="1977467283"/>
                    </a:ext>
                  </a:extLst>
                </a:gridCol>
                <a:gridCol w="2097619">
                  <a:extLst>
                    <a:ext uri="{9D8B030D-6E8A-4147-A177-3AD203B41FA5}">
                      <a16:colId xmlns:a16="http://schemas.microsoft.com/office/drawing/2014/main" val="1674292024"/>
                    </a:ext>
                  </a:extLst>
                </a:gridCol>
                <a:gridCol w="1417871">
                  <a:extLst>
                    <a:ext uri="{9D8B030D-6E8A-4147-A177-3AD203B41FA5}">
                      <a16:colId xmlns:a16="http://schemas.microsoft.com/office/drawing/2014/main" val="3557015624"/>
                    </a:ext>
                  </a:extLst>
                </a:gridCol>
              </a:tblGrid>
              <a:tr h="175987">
                <a:tc>
                  <a:txBody>
                    <a:bodyPr/>
                    <a:lstStyle/>
                    <a:p>
                      <a:endParaRPr lang="da-DK" sz="1000" b="1" dirty="0">
                        <a:solidFill>
                          <a:schemeClr val="tx1"/>
                        </a:solidFill>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a:solidFill>
                            <a:schemeClr val="tx1"/>
                          </a:solidFill>
                        </a:rPr>
                        <a:t>Lovgivning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dirty="0">
                          <a:solidFill>
                            <a:schemeClr val="tx1"/>
                          </a:solidFill>
                        </a:rPr>
                        <a:t>Relevant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a:solidFill>
                            <a:schemeClr val="tx1"/>
                          </a:solidFill>
                        </a:rPr>
                        <a:t>Indirekte påvirket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a:solidFill>
                            <a:schemeClr val="tx1"/>
                          </a:solidFill>
                        </a:rPr>
                        <a:t>Ikke relevant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285980">
                <a:tc rowSpan="7">
                  <a:txBody>
                    <a:bodyPr/>
                    <a:lstStyle/>
                    <a:p>
                      <a:pPr algn="ctr">
                        <a:buNone/>
                      </a:pPr>
                      <a:r>
                        <a:rPr lang="da-DK" sz="1000" b="1" dirty="0">
                          <a:solidFill>
                            <a:schemeClr val="tx1"/>
                          </a:solidFill>
                        </a:rPr>
                        <a:t>EU</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CSRD</a:t>
                      </a:r>
                      <a:r>
                        <a:rPr lang="da-DK" sz="1050" dirty="0">
                          <a:solidFill>
                            <a:schemeClr val="tx1"/>
                          </a:solidFill>
                        </a:rPr>
                        <a:t> – ESG-rapportering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Vi leverer ESG-data til kunder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302558">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CSDDD</a:t>
                      </a:r>
                      <a:r>
                        <a:rPr lang="da-DK" sz="1050" dirty="0">
                          <a:solidFill>
                            <a:schemeClr val="tx1"/>
                          </a:solidFill>
                        </a:rPr>
                        <a:t> – ansvarlighed i aktivitetskæden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Kunder stiller krav til vores dokumentation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205132"/>
                  </a:ext>
                </a:extLst>
              </a:tr>
              <a:tr h="285980">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EU-taksonomien</a:t>
                      </a:r>
                      <a:r>
                        <a:rPr lang="da-DK" sz="1050" dirty="0">
                          <a:solidFill>
                            <a:schemeClr val="tx1"/>
                          </a:solidFill>
                        </a:rPr>
                        <a:t> – bæredygtige aktiviteter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Kunder efterspørger dokumentation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410949"/>
                  </a:ext>
                </a:extLst>
              </a:tr>
              <a:tr h="285980">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EED</a:t>
                      </a:r>
                      <a:r>
                        <a:rPr lang="da-DK" sz="1050" dirty="0">
                          <a:solidFill>
                            <a:schemeClr val="tx1"/>
                          </a:solidFill>
                        </a:rPr>
                        <a:t> – energieffektivisering</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dirty="0">
                          <a:solidFill>
                            <a:schemeClr val="tx1"/>
                          </a:solidFill>
                        </a:rPr>
                        <a:t>✓ Vores energiforbrug er over 10 TJ</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7243248"/>
                  </a:ext>
                </a:extLst>
              </a:tr>
              <a:tr h="285980">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a:solidFill>
                            <a:schemeClr val="tx1"/>
                          </a:solidFill>
                        </a:rPr>
                        <a:t>EPBD</a:t>
                      </a:r>
                      <a:r>
                        <a:rPr lang="da-DK" sz="1050" dirty="0">
                          <a:solidFill>
                            <a:schemeClr val="tx1"/>
                          </a:solidFill>
                        </a:rPr>
                        <a:t> – bygningers energimæssige ydeevne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00" dirty="0">
                          <a:solidFill>
                            <a:schemeClr val="tx1"/>
                          </a:solidFill>
                        </a:rPr>
                        <a:t>✓ Vi ejer vores bygninger, og de har energimærket 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3089729"/>
                  </a:ext>
                </a:extLst>
              </a:tr>
              <a:tr h="285980">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Affaldsdirektivet - </a:t>
                      </a:r>
                      <a:r>
                        <a:rPr lang="da-DK" sz="1050" b="0" dirty="0">
                          <a:solidFill>
                            <a:schemeClr val="tx1"/>
                          </a:solidFill>
                        </a:rPr>
                        <a:t>affaldshåndtering og genanvendelse</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00" dirty="0">
                          <a:solidFill>
                            <a:schemeClr val="tx1"/>
                          </a:solidFill>
                        </a:rPr>
                        <a:t>✓ Vi har ansvar for affaldssortering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395972">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r>
                        <a:rPr lang="da-DK" sz="1050" b="1" dirty="0" err="1">
                          <a:solidFill>
                            <a:schemeClr val="tx1"/>
                          </a:solidFill>
                        </a:rPr>
                        <a:t>Circular</a:t>
                      </a:r>
                      <a:r>
                        <a:rPr lang="da-DK" sz="1050" b="1" dirty="0">
                          <a:solidFill>
                            <a:schemeClr val="tx1"/>
                          </a:solidFill>
                        </a:rPr>
                        <a:t> </a:t>
                      </a:r>
                      <a:r>
                        <a:rPr lang="da-DK" sz="1050" b="1" dirty="0" err="1">
                          <a:solidFill>
                            <a:schemeClr val="tx1"/>
                          </a:solidFill>
                        </a:rPr>
                        <a:t>Economy</a:t>
                      </a:r>
                      <a:r>
                        <a:rPr lang="da-DK" sz="1050" b="1" dirty="0">
                          <a:solidFill>
                            <a:schemeClr val="tx1"/>
                          </a:solidFill>
                        </a:rPr>
                        <a:t> </a:t>
                      </a:r>
                      <a:r>
                        <a:rPr lang="da-DK" sz="1050" b="1" dirty="0" err="1">
                          <a:solidFill>
                            <a:schemeClr val="tx1"/>
                          </a:solidFill>
                        </a:rPr>
                        <a:t>Act</a:t>
                      </a:r>
                      <a:r>
                        <a:rPr lang="da-DK" sz="1050" dirty="0">
                          <a:solidFill>
                            <a:schemeClr val="tx1"/>
                          </a:solidFill>
                        </a:rPr>
                        <a:t> – kommende lovgivning om cirkularitet</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Nye krav kan påvirke vores indkøb og materialer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285980">
                <a:tc rowSpan="3">
                  <a:txBody>
                    <a:bodyPr/>
                    <a:lstStyle/>
                    <a:p>
                      <a:pPr algn="ctr">
                        <a:buNone/>
                      </a:pPr>
                      <a:r>
                        <a:rPr lang="da-DK" sz="1000" b="1" dirty="0">
                          <a:solidFill>
                            <a:schemeClr val="tx1"/>
                          </a:solidFill>
                        </a:rPr>
                        <a:t>DK</a:t>
                      </a: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Klimaloven </a:t>
                      </a:r>
                      <a:r>
                        <a:rPr lang="da-DK" sz="1050" b="0" dirty="0">
                          <a:solidFill>
                            <a:schemeClr val="tx1"/>
                          </a:solidFill>
                        </a:rPr>
                        <a:t>- nationale klimamål og CO₂-reduktion</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Offentlige kunder stiller klimakrav</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550818"/>
                  </a:ext>
                </a:extLst>
              </a:tr>
              <a:tr h="285980">
                <a:tc vMerge="1">
                  <a:txBody>
                    <a:bodyPr/>
                    <a:lstStyle/>
                    <a:p>
                      <a:endParaRPr/>
                    </a:p>
                  </a:txBody>
                  <a:tcPr marL="28627" marR="28627" marT="14314" marB="14314"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Bygningsreglementet – BR18 </a:t>
                      </a:r>
                      <a:r>
                        <a:rPr lang="da-DK" sz="1050" b="0" dirty="0">
                          <a:solidFill>
                            <a:schemeClr val="tx1"/>
                          </a:solidFill>
                        </a:rPr>
                        <a:t>– krav til byggeri og bygningers ydeevne </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r>
                        <a:rPr lang="da-DK" sz="1000" dirty="0">
                          <a:solidFill>
                            <a:schemeClr val="tx1"/>
                          </a:solidFill>
                        </a:rPr>
                        <a:t>✓ Vi driver bygninger, der er omfattet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5498302"/>
                  </a:ext>
                </a:extLst>
              </a:tr>
              <a:tr h="395972">
                <a:tc vMerge="1">
                  <a:txBody>
                    <a:bodyPr/>
                    <a:lstStyle/>
                    <a:p>
                      <a:pPr>
                        <a:buNone/>
                      </a:pPr>
                      <a:endParaRPr lang="da-DK" sz="1050" dirty="0">
                        <a:solidFill>
                          <a:schemeClr val="bg1"/>
                        </a:solidFill>
                      </a:endParaRP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050" b="1" dirty="0">
                          <a:solidFill>
                            <a:schemeClr val="tx1"/>
                          </a:solidFill>
                        </a:rPr>
                        <a:t>Selektiv nedrivning </a:t>
                      </a:r>
                      <a:r>
                        <a:rPr lang="da-DK" sz="1050" b="0" dirty="0">
                          <a:solidFill>
                            <a:schemeClr val="tx1"/>
                          </a:solidFill>
                        </a:rPr>
                        <a:t>– sortering og genbrug af byggematerialer</a:t>
                      </a:r>
                    </a:p>
                  </a:txBody>
                  <a:tcPr marL="28627" marR="28627" marT="14314" marB="14314"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00" dirty="0">
                          <a:solidFill>
                            <a:schemeClr val="tx1"/>
                          </a:solidFill>
                        </a:rPr>
                        <a:t>✓ Vi skal snart nedrive en bygning på over 250 m2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buNone/>
                      </a:pPr>
                      <a:endParaRPr lang="da-DK" sz="100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6840926"/>
                  </a:ext>
                </a:extLst>
              </a:tr>
            </a:tbl>
          </a:graphicData>
        </a:graphic>
      </p:graphicFrame>
    </p:spTree>
    <p:extLst>
      <p:ext uri="{BB962C8B-B14F-4D97-AF65-F5344CB8AC3E}">
        <p14:creationId xmlns:p14="http://schemas.microsoft.com/office/powerpoint/2010/main" val="2907253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C8FF3-85A7-5185-83D6-43AE35B901B4}"/>
              </a:ext>
            </a:extLst>
          </p:cNvPr>
          <p:cNvSpPr>
            <a:spLocks noGrp="1"/>
          </p:cNvSpPr>
          <p:nvPr>
            <p:ph type="title"/>
          </p:nvPr>
        </p:nvSpPr>
        <p:spPr/>
        <p:txBody>
          <a:bodyPr/>
          <a:lstStyle/>
          <a:p>
            <a:r>
              <a:rPr lang="da-DK" sz="4500" dirty="0">
                <a:solidFill>
                  <a:schemeClr val="accent6"/>
                </a:solidFill>
                <a:cs typeface="Archivo Variable" pitchFamily="2" charset="0"/>
              </a:rPr>
              <a:t>2.3</a:t>
            </a:r>
            <a:endParaRPr lang="da-DK" dirty="0"/>
          </a:p>
        </p:txBody>
      </p:sp>
      <p:sp>
        <p:nvSpPr>
          <p:cNvPr id="3" name="Pladsholder til tekst 2">
            <a:extLst>
              <a:ext uri="{FF2B5EF4-FFF2-40B4-BE49-F238E27FC236}">
                <a16:creationId xmlns:a16="http://schemas.microsoft.com/office/drawing/2014/main" id="{9AF145C3-D913-1479-C181-F8B870896CC8}"/>
              </a:ext>
            </a:extLst>
          </p:cNvPr>
          <p:cNvSpPr>
            <a:spLocks noGrp="1"/>
          </p:cNvSpPr>
          <p:nvPr>
            <p:ph type="body" sz="quarter" idx="10"/>
          </p:nvPr>
        </p:nvSpPr>
        <p:spPr/>
        <p:txBody>
          <a:bodyPr/>
          <a:lstStyle/>
          <a:p>
            <a:r>
              <a:rPr lang="da-DK" sz="4000" dirty="0">
                <a:solidFill>
                  <a:schemeClr val="accent6"/>
                </a:solidFill>
                <a:cs typeface="Archivo Medium" pitchFamily="2" charset="0"/>
              </a:rPr>
              <a:t>Rapportering og datakrav</a:t>
            </a:r>
          </a:p>
        </p:txBody>
      </p:sp>
      <p:sp>
        <p:nvSpPr>
          <p:cNvPr id="4" name="Pladsholder til tekst 3">
            <a:extLst>
              <a:ext uri="{FF2B5EF4-FFF2-40B4-BE49-F238E27FC236}">
                <a16:creationId xmlns:a16="http://schemas.microsoft.com/office/drawing/2014/main" id="{91B3A347-4E84-C847-16CF-556DCE599D5C}"/>
              </a:ext>
            </a:extLst>
          </p:cNvPr>
          <p:cNvSpPr>
            <a:spLocks noGrp="1"/>
          </p:cNvSpPr>
          <p:nvPr>
            <p:ph type="body" sz="half" idx="13"/>
          </p:nvPr>
        </p:nvSpPr>
        <p:spPr/>
        <p:txBody>
          <a:bodyPr/>
          <a:lstStyle/>
          <a:p>
            <a:pPr>
              <a:lnSpc>
                <a:spcPct val="150000"/>
              </a:lnSpc>
            </a:pPr>
            <a:r>
              <a:rPr lang="da-DK" sz="1400" dirty="0">
                <a:solidFill>
                  <a:srgbClr val="F8FBF8"/>
                </a:solidFill>
              </a:rPr>
              <a:t>Data i FM med fokus på ESG-rapportering. Nøgletal og væsentlighed, og hvordan FM kan arbejde med og bidrage til rapportering.</a:t>
            </a:r>
          </a:p>
        </p:txBody>
      </p:sp>
    </p:spTree>
    <p:extLst>
      <p:ext uri="{BB962C8B-B14F-4D97-AF65-F5344CB8AC3E}">
        <p14:creationId xmlns:p14="http://schemas.microsoft.com/office/powerpoint/2010/main" val="10045838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DCEB5-D4E3-97B4-9CB7-8E8C76F031E0}"/>
              </a:ext>
            </a:extLst>
          </p:cNvPr>
          <p:cNvSpPr>
            <a:spLocks noGrp="1"/>
          </p:cNvSpPr>
          <p:nvPr>
            <p:ph type="title"/>
          </p:nvPr>
        </p:nvSpPr>
        <p:spPr/>
        <p:txBody>
          <a:bodyPr/>
          <a:lstStyle/>
          <a:p>
            <a:r>
              <a:rPr lang="da-DK" sz="5400" dirty="0">
                <a:solidFill>
                  <a:srgbClr val="013738"/>
                </a:solidFill>
                <a:cs typeface="Archivo Medium" pitchFamily="2" charset="0"/>
              </a:rPr>
              <a:t>Formål og indhold</a:t>
            </a:r>
            <a:endParaRPr lang="da-DK" dirty="0"/>
          </a:p>
        </p:txBody>
      </p:sp>
      <p:sp>
        <p:nvSpPr>
          <p:cNvPr id="3" name="Pladsholder til tekst 2">
            <a:extLst>
              <a:ext uri="{FF2B5EF4-FFF2-40B4-BE49-F238E27FC236}">
                <a16:creationId xmlns:a16="http://schemas.microsoft.com/office/drawing/2014/main" id="{2D3CA311-A5A6-6607-DE37-E3403D44BFC4}"/>
              </a:ext>
            </a:extLst>
          </p:cNvPr>
          <p:cNvSpPr>
            <a:spLocks noGrp="1"/>
          </p:cNvSpPr>
          <p:nvPr>
            <p:ph type="body" sz="half" idx="14"/>
          </p:nvPr>
        </p:nvSpPr>
        <p:spPr/>
        <p:txBody>
          <a:bodyPr/>
          <a:lstStyle/>
          <a:p>
            <a:pPr>
              <a:lnSpc>
                <a:spcPct val="100000"/>
              </a:lnSpc>
              <a:spcBef>
                <a:spcPts val="0"/>
              </a:spcBef>
            </a:pPr>
            <a:r>
              <a:rPr lang="da-DK" sz="1400" dirty="0"/>
              <a:t>Formålet med dette delmodul er at vise, hvordan FM bidrager med data og opfølgning til ESG-rapportering.</a:t>
            </a:r>
          </a:p>
          <a:p>
            <a:pPr>
              <a:lnSpc>
                <a:spcPct val="100000"/>
              </a:lnSpc>
              <a:spcBef>
                <a:spcPts val="0"/>
              </a:spcBef>
            </a:pPr>
            <a:endParaRPr lang="da-DK" sz="1400" b="1" dirty="0"/>
          </a:p>
          <a:p>
            <a:pPr>
              <a:lnSpc>
                <a:spcPct val="100000"/>
              </a:lnSpc>
              <a:spcBef>
                <a:spcPts val="0"/>
              </a:spcBef>
            </a:pPr>
            <a:r>
              <a:rPr lang="da-DK" sz="1400" b="1" dirty="0"/>
              <a:t>Indhold:</a:t>
            </a:r>
          </a:p>
          <a:p>
            <a:pPr marL="285750" indent="-285750">
              <a:lnSpc>
                <a:spcPct val="100000"/>
              </a:lnSpc>
              <a:spcBef>
                <a:spcPts val="0"/>
              </a:spcBef>
              <a:buFont typeface="Arial" panose="020B0604020202020204" pitchFamily="34" charset="0"/>
              <a:buChar char="•"/>
            </a:pPr>
            <a:r>
              <a:rPr lang="da-DK" sz="1400" dirty="0"/>
              <a:t>Typer af rapportering</a:t>
            </a:r>
          </a:p>
          <a:p>
            <a:pPr marL="285750" indent="-285750">
              <a:lnSpc>
                <a:spcPct val="100000"/>
              </a:lnSpc>
              <a:spcBef>
                <a:spcPts val="0"/>
              </a:spcBef>
              <a:buFont typeface="Arial" panose="020B0604020202020204" pitchFamily="34" charset="0"/>
              <a:buChar char="•"/>
            </a:pPr>
            <a:r>
              <a:rPr lang="da-DK" sz="1400" dirty="0"/>
              <a:t>6 trin til rapportering </a:t>
            </a:r>
          </a:p>
          <a:p>
            <a:pPr marL="285750" indent="-285750">
              <a:lnSpc>
                <a:spcPct val="100000"/>
              </a:lnSpc>
              <a:spcBef>
                <a:spcPts val="0"/>
              </a:spcBef>
              <a:buFont typeface="Arial" panose="020B0604020202020204" pitchFamily="34" charset="0"/>
              <a:buChar char="•"/>
            </a:pPr>
            <a:r>
              <a:rPr lang="da-DK" sz="1400" dirty="0"/>
              <a:t>Nøglebegreber i rapportering</a:t>
            </a:r>
          </a:p>
          <a:p>
            <a:pPr marL="285750" indent="-285750">
              <a:lnSpc>
                <a:spcPct val="100000"/>
              </a:lnSpc>
              <a:spcBef>
                <a:spcPts val="0"/>
              </a:spcBef>
              <a:buFont typeface="Arial" panose="020B0604020202020204" pitchFamily="34" charset="0"/>
              <a:buChar char="•"/>
            </a:pPr>
            <a:r>
              <a:rPr lang="da-DK" sz="1400" dirty="0"/>
              <a:t>Eksempler på rapportering</a:t>
            </a:r>
          </a:p>
          <a:p>
            <a:pPr marL="285750" indent="-285750">
              <a:lnSpc>
                <a:spcPct val="100000"/>
              </a:lnSpc>
              <a:spcBef>
                <a:spcPts val="0"/>
              </a:spcBef>
              <a:buFont typeface="Arial" panose="020B0604020202020204" pitchFamily="34" charset="0"/>
              <a:buChar char="•"/>
            </a:pPr>
            <a:r>
              <a:rPr lang="da-DK" sz="1400" dirty="0"/>
              <a:t>VSME – </a:t>
            </a:r>
            <a:r>
              <a:rPr lang="da-DK" dirty="0"/>
              <a:t>frivillig SMV-</a:t>
            </a:r>
            <a:r>
              <a:rPr lang="da-DK" sz="1400" dirty="0"/>
              <a:t>rapporteringsstandard</a:t>
            </a:r>
          </a:p>
          <a:p>
            <a:pPr marL="285750" indent="-285750">
              <a:lnSpc>
                <a:spcPct val="100000"/>
              </a:lnSpc>
              <a:spcBef>
                <a:spcPts val="0"/>
              </a:spcBef>
              <a:buFont typeface="Arial" panose="020B0604020202020204" pitchFamily="34" charset="0"/>
              <a:buChar char="•"/>
            </a:pPr>
            <a:r>
              <a:rPr lang="da-DK" sz="1400" dirty="0"/>
              <a:t>Skabeloner til rapportering</a:t>
            </a:r>
          </a:p>
          <a:p>
            <a:pPr>
              <a:lnSpc>
                <a:spcPct val="100000"/>
              </a:lnSpc>
              <a:spcBef>
                <a:spcPts val="0"/>
              </a:spcBef>
            </a:pPr>
            <a:endParaRPr lang="da-DK" dirty="0"/>
          </a:p>
        </p:txBody>
      </p:sp>
    </p:spTree>
    <p:extLst>
      <p:ext uri="{BB962C8B-B14F-4D97-AF65-F5344CB8AC3E}">
        <p14:creationId xmlns:p14="http://schemas.microsoft.com/office/powerpoint/2010/main" val="2698002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D4188591-5BDE-D269-1AE9-325081331674}"/>
              </a:ext>
            </a:extLst>
          </p:cNvPr>
          <p:cNvSpPr>
            <a:spLocks noGrp="1"/>
          </p:cNvSpPr>
          <p:nvPr>
            <p:ph type="body" sz="quarter" idx="10"/>
          </p:nvPr>
        </p:nvSpPr>
        <p:spPr>
          <a:xfrm>
            <a:off x="734059" y="1123243"/>
            <a:ext cx="10723882" cy="838200"/>
          </a:xfrm>
        </p:spPr>
        <p:txBody>
          <a:bodyPr/>
          <a:lstStyle/>
          <a:p>
            <a:pPr algn="ctr"/>
            <a:r>
              <a:rPr lang="da-DK" dirty="0">
                <a:cs typeface="Archivo Medium" pitchFamily="2" charset="77"/>
              </a:rPr>
              <a:t>Typer af rapportering </a:t>
            </a:r>
          </a:p>
        </p:txBody>
      </p:sp>
      <p:graphicFrame>
        <p:nvGraphicFramePr>
          <p:cNvPr id="5" name="Tabel 4">
            <a:extLst>
              <a:ext uri="{FF2B5EF4-FFF2-40B4-BE49-F238E27FC236}">
                <a16:creationId xmlns:a16="http://schemas.microsoft.com/office/drawing/2014/main" id="{5E456296-5216-C10B-DE79-E757FB17A95A}"/>
              </a:ext>
            </a:extLst>
          </p:cNvPr>
          <p:cNvGraphicFramePr>
            <a:graphicFrameLocks noGrp="1"/>
          </p:cNvGraphicFramePr>
          <p:nvPr>
            <p:extLst>
              <p:ext uri="{D42A27DB-BD31-4B8C-83A1-F6EECF244321}">
                <p14:modId xmlns:p14="http://schemas.microsoft.com/office/powerpoint/2010/main" val="409626687"/>
              </p:ext>
            </p:extLst>
          </p:nvPr>
        </p:nvGraphicFramePr>
        <p:xfrm>
          <a:off x="734059" y="2404533"/>
          <a:ext cx="10723882" cy="3465809"/>
        </p:xfrm>
        <a:graphic>
          <a:graphicData uri="http://schemas.openxmlformats.org/drawingml/2006/table">
            <a:tbl>
              <a:tblPr firstRow="1" bandRow="1">
                <a:tableStyleId>{5C22544A-7EE6-4342-B048-85BDC9FD1C3A}</a:tableStyleId>
              </a:tblPr>
              <a:tblGrid>
                <a:gridCol w="3221160">
                  <a:extLst>
                    <a:ext uri="{9D8B030D-6E8A-4147-A177-3AD203B41FA5}">
                      <a16:colId xmlns:a16="http://schemas.microsoft.com/office/drawing/2014/main" val="2924218950"/>
                    </a:ext>
                  </a:extLst>
                </a:gridCol>
                <a:gridCol w="3751361">
                  <a:extLst>
                    <a:ext uri="{9D8B030D-6E8A-4147-A177-3AD203B41FA5}">
                      <a16:colId xmlns:a16="http://schemas.microsoft.com/office/drawing/2014/main" val="1130414817"/>
                    </a:ext>
                  </a:extLst>
                </a:gridCol>
                <a:gridCol w="3751361">
                  <a:extLst>
                    <a:ext uri="{9D8B030D-6E8A-4147-A177-3AD203B41FA5}">
                      <a16:colId xmlns:a16="http://schemas.microsoft.com/office/drawing/2014/main" val="2292403199"/>
                    </a:ext>
                  </a:extLst>
                </a:gridCol>
              </a:tblGrid>
              <a:tr h="350549">
                <a:tc>
                  <a:txBody>
                    <a:bodyPr/>
                    <a:lstStyle/>
                    <a:p>
                      <a:r>
                        <a:rPr lang="da-DK" sz="1400" b="1" dirty="0">
                          <a:latin typeface="+mn-lt"/>
                        </a:rPr>
                        <a:t>Rapporteringstype</a:t>
                      </a:r>
                      <a:endParaRPr lang="da-DK" sz="1400" dirty="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1">
                          <a:latin typeface="+mn-lt"/>
                        </a:rPr>
                        <a:t>Hvad rapporteres på?</a:t>
                      </a:r>
                      <a:endParaRPr lang="da-DK" sz="140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1">
                          <a:latin typeface="+mn-lt"/>
                        </a:rPr>
                        <a:t>Hvem bruger den?</a:t>
                      </a:r>
                      <a:endParaRPr lang="da-DK" sz="140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378245139"/>
                  </a:ext>
                </a:extLst>
              </a:tr>
              <a:tr h="595935">
                <a:tc>
                  <a:txBody>
                    <a:bodyPr/>
                    <a:lstStyle/>
                    <a:p>
                      <a:r>
                        <a:rPr lang="da-DK" sz="1400" b="1" dirty="0">
                          <a:latin typeface="+mn-lt"/>
                        </a:rPr>
                        <a:t>CSRD</a:t>
                      </a:r>
                      <a:endParaRPr lang="da-DK" sz="1400" dirty="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ESG (miljømæssige, sociale og ledelsesmæssige forhold)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a:latin typeface="+mn-lt"/>
                        </a:rPr>
                        <a:t>Virksomheder – Obligatorisk for de store*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505063"/>
                  </a:ext>
                </a:extLst>
              </a:tr>
              <a:tr h="595935">
                <a:tc>
                  <a:txBody>
                    <a:bodyPr/>
                    <a:lstStyle/>
                    <a:p>
                      <a:r>
                        <a:rPr lang="da-DK" sz="1400" b="1">
                          <a:latin typeface="+mn-lt"/>
                        </a:rPr>
                        <a:t>EU-taksonomien</a:t>
                      </a:r>
                      <a:endParaRPr lang="da-DK" sz="140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Rapportering af om hvor vidt investeringer i aktiviteter kan betragtes som grønne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a:latin typeface="+mn-lt"/>
                        </a:rPr>
                        <a:t>Virksomheder – Obligatorisk for de store*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130918"/>
                  </a:ext>
                </a:extLst>
              </a:tr>
              <a:tr h="595935">
                <a:tc>
                  <a:txBody>
                    <a:bodyPr/>
                    <a:lstStyle/>
                    <a:p>
                      <a:r>
                        <a:rPr lang="da-DK" sz="1400" b="1" dirty="0">
                          <a:latin typeface="+mn-lt"/>
                        </a:rPr>
                        <a:t>Klimaregnskab</a:t>
                      </a:r>
                      <a:endParaRPr lang="da-DK" sz="1400" dirty="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Rapportering på E’et – fx CO₂-udledninger (</a:t>
                      </a:r>
                      <a:r>
                        <a:rPr lang="da-DK" sz="1400" dirty="0" err="1">
                          <a:latin typeface="+mn-lt"/>
                        </a:rPr>
                        <a:t>scope</a:t>
                      </a:r>
                      <a:r>
                        <a:rPr lang="da-DK" sz="1400" dirty="0">
                          <a:latin typeface="+mn-lt"/>
                        </a:rPr>
                        <a:t> 1, 2, 3)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Frivilligt – Dele kan indgå som obligatorisk i anden rapportering.*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6840926"/>
                  </a:ext>
                </a:extLst>
              </a:tr>
              <a:tr h="595935">
                <a:tc>
                  <a:txBody>
                    <a:bodyPr/>
                    <a:lstStyle/>
                    <a:p>
                      <a:r>
                        <a:rPr lang="da-DK" sz="1400" b="1" dirty="0">
                          <a:latin typeface="+mn-lt"/>
                        </a:rPr>
                        <a:t>FM-specifik rapportering</a:t>
                      </a:r>
                      <a:endParaRPr lang="da-DK" sz="1400" dirty="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Driftstal, energiforbrug, affald, vedligehold, arealanvendelse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Frivilligt – Dele kan indgå som obligatorisk i anden rapportering.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0376589"/>
                  </a:ext>
                </a:extLst>
              </a:tr>
              <a:tr h="5959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1" dirty="0">
                          <a:latin typeface="+mn-lt"/>
                        </a:rPr>
                        <a:t>VSME (</a:t>
                      </a:r>
                      <a:r>
                        <a:rPr lang="da-DK" sz="1400" b="1" dirty="0" err="1">
                          <a:latin typeface="+mn-lt"/>
                        </a:rPr>
                        <a:t>Voluntary</a:t>
                      </a:r>
                      <a:r>
                        <a:rPr lang="da-DK" sz="1400" b="1" dirty="0">
                          <a:latin typeface="+mn-lt"/>
                        </a:rPr>
                        <a:t> Reporting Standard for SME)</a:t>
                      </a:r>
                      <a:endParaRPr lang="da-DK" sz="1400" dirty="0">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Simpel ramme for ESG-rapportering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da-DK" sz="1400" dirty="0">
                          <a:latin typeface="+mn-lt"/>
                        </a:rPr>
                        <a:t>Frivilligt – bruges af SMV’er, der ønsker at rapportere på bæredygtighed og ESG.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8323045"/>
                  </a:ext>
                </a:extLst>
              </a:tr>
            </a:tbl>
          </a:graphicData>
        </a:graphic>
      </p:graphicFrame>
      <p:sp>
        <p:nvSpPr>
          <p:cNvPr id="6" name="Tekstfelt 5">
            <a:extLst>
              <a:ext uri="{FF2B5EF4-FFF2-40B4-BE49-F238E27FC236}">
                <a16:creationId xmlns:a16="http://schemas.microsoft.com/office/drawing/2014/main" id="{6AAC226F-A06F-6FD7-8F08-F12B2153E2B7}"/>
              </a:ext>
            </a:extLst>
          </p:cNvPr>
          <p:cNvSpPr txBox="1"/>
          <p:nvPr/>
        </p:nvSpPr>
        <p:spPr>
          <a:xfrm>
            <a:off x="801853" y="6100343"/>
            <a:ext cx="9823666" cy="337015"/>
          </a:xfrm>
          <a:prstGeom prst="rect">
            <a:avLst/>
          </a:prstGeom>
          <a:noFill/>
        </p:spPr>
        <p:txBody>
          <a:bodyPr wrap="square" rtlCol="0">
            <a:spAutoFit/>
          </a:bodyPr>
          <a:lstStyle/>
          <a:p>
            <a:pPr>
              <a:lnSpc>
                <a:spcPct val="150000"/>
              </a:lnSpc>
            </a:pPr>
            <a:r>
              <a:rPr lang="da-DK" sz="1200" dirty="0">
                <a:solidFill>
                  <a:srgbClr val="013738"/>
                </a:solidFill>
              </a:rPr>
              <a:t>*Se tidligere slides for afklaring om, hvornår det er et krav.</a:t>
            </a:r>
          </a:p>
        </p:txBody>
      </p:sp>
    </p:spTree>
    <p:extLst>
      <p:ext uri="{BB962C8B-B14F-4D97-AF65-F5344CB8AC3E}">
        <p14:creationId xmlns:p14="http://schemas.microsoft.com/office/powerpoint/2010/main" val="24222426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76B68D-6645-ADB3-4175-61EF32E0697B}"/>
              </a:ext>
            </a:extLst>
          </p:cNvPr>
          <p:cNvSpPr>
            <a:spLocks noGrp="1"/>
          </p:cNvSpPr>
          <p:nvPr>
            <p:ph type="ctrTitle"/>
          </p:nvPr>
        </p:nvSpPr>
        <p:spPr>
          <a:xfrm>
            <a:off x="1524000" y="1122363"/>
            <a:ext cx="9144000" cy="800566"/>
          </a:xfrm>
        </p:spPr>
        <p:txBody>
          <a:bodyPr>
            <a:normAutofit/>
          </a:bodyPr>
          <a:lstStyle/>
          <a:p>
            <a:r>
              <a:rPr lang="da-DK" sz="4400" dirty="0">
                <a:cs typeface="Archivo Medium" pitchFamily="2" charset="77"/>
              </a:rPr>
              <a:t>Skal man rapportere på alt?</a:t>
            </a:r>
          </a:p>
        </p:txBody>
      </p:sp>
      <p:sp>
        <p:nvSpPr>
          <p:cNvPr id="3" name="Undertitel 2">
            <a:extLst>
              <a:ext uri="{FF2B5EF4-FFF2-40B4-BE49-F238E27FC236}">
                <a16:creationId xmlns:a16="http://schemas.microsoft.com/office/drawing/2014/main" id="{DFF30729-BF7D-6BAF-5903-4B2399D9530B}"/>
              </a:ext>
            </a:extLst>
          </p:cNvPr>
          <p:cNvSpPr>
            <a:spLocks noGrp="1"/>
          </p:cNvSpPr>
          <p:nvPr>
            <p:ph type="subTitle" idx="1"/>
          </p:nvPr>
        </p:nvSpPr>
        <p:spPr>
          <a:xfrm>
            <a:off x="1524000" y="2028732"/>
            <a:ext cx="9144000" cy="800566"/>
          </a:xfrm>
        </p:spPr>
        <p:txBody>
          <a:bodyPr/>
          <a:lstStyle/>
          <a:p>
            <a:r>
              <a:rPr lang="da-DK" sz="1400" b="1" dirty="0"/>
              <a:t>EU siger nej. </a:t>
            </a:r>
            <a:r>
              <a:rPr lang="da-DK" sz="1400" dirty="0"/>
              <a:t>EU foreskriver, at man kun skal rapportere på de forhold, der er væsentlige for ens virksomheden ud fra en </a:t>
            </a:r>
            <a:r>
              <a:rPr lang="da-DK" sz="1400" b="1" dirty="0"/>
              <a:t>dobbelt væsentlighedsanalyse</a:t>
            </a:r>
            <a:r>
              <a:rPr lang="da-DK" sz="1400" dirty="0"/>
              <a:t>. Her skal virksomheden undersøge:</a:t>
            </a:r>
          </a:p>
        </p:txBody>
      </p:sp>
      <p:sp>
        <p:nvSpPr>
          <p:cNvPr id="5" name="Afrundet rektangel 4">
            <a:extLst>
              <a:ext uri="{FF2B5EF4-FFF2-40B4-BE49-F238E27FC236}">
                <a16:creationId xmlns:a16="http://schemas.microsoft.com/office/drawing/2014/main" id="{98530808-6F75-EA44-7BFF-C64563283461}"/>
              </a:ext>
            </a:extLst>
          </p:cNvPr>
          <p:cNvSpPr/>
          <p:nvPr/>
        </p:nvSpPr>
        <p:spPr>
          <a:xfrm>
            <a:off x="1984040" y="2981361"/>
            <a:ext cx="4111960" cy="1617872"/>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dirty="0">
                <a:solidFill>
                  <a:schemeClr val="tx1"/>
                </a:solidFill>
              </a:rPr>
              <a:t>Hvordan påvirker virksomheden miljø, klima, mennesker og samfund?</a:t>
            </a:r>
          </a:p>
        </p:txBody>
      </p:sp>
      <p:sp>
        <p:nvSpPr>
          <p:cNvPr id="6" name="Afrundet rektangel 5">
            <a:extLst>
              <a:ext uri="{FF2B5EF4-FFF2-40B4-BE49-F238E27FC236}">
                <a16:creationId xmlns:a16="http://schemas.microsoft.com/office/drawing/2014/main" id="{18295A09-162B-3225-B89B-15858BCEEB6C}"/>
              </a:ext>
            </a:extLst>
          </p:cNvPr>
          <p:cNvSpPr/>
          <p:nvPr/>
        </p:nvSpPr>
        <p:spPr>
          <a:xfrm>
            <a:off x="6213139" y="2990292"/>
            <a:ext cx="4111960" cy="1617871"/>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400" dirty="0">
                <a:solidFill>
                  <a:schemeClr val="tx1"/>
                </a:solidFill>
              </a:rPr>
              <a:t>Hvordan påvirker bæredygtighedsforhold (fx klimaændringer, lovgivning, sociale forhold) virksomhedens økonomi og forretningsmodel?</a:t>
            </a:r>
          </a:p>
        </p:txBody>
      </p:sp>
      <p:sp>
        <p:nvSpPr>
          <p:cNvPr id="7" name="Undertitel 2">
            <a:extLst>
              <a:ext uri="{FF2B5EF4-FFF2-40B4-BE49-F238E27FC236}">
                <a16:creationId xmlns:a16="http://schemas.microsoft.com/office/drawing/2014/main" id="{7343CFE8-7E4C-A761-E4D5-7B278B690125}"/>
              </a:ext>
            </a:extLst>
          </p:cNvPr>
          <p:cNvSpPr txBox="1">
            <a:spLocks/>
          </p:cNvSpPr>
          <p:nvPr/>
        </p:nvSpPr>
        <p:spPr>
          <a:xfrm>
            <a:off x="1524000" y="5081972"/>
            <a:ext cx="9144000" cy="1090227"/>
          </a:xfrm>
          <a:prstGeom prst="rect">
            <a:avLst/>
          </a:prstGeom>
        </p:spPr>
        <p:txBody>
          <a:bodyPr vert="horz" wrap="square" lIns="91440" tIns="45720" rIns="91440" bIns="45720" rtlCol="0">
            <a:noAutofit/>
          </a:bodyPr>
          <a:lstStyle>
            <a:lvl1pPr marL="0" indent="0" algn="ctr" defTabSz="914400" rtl="0" eaLnBrk="1" latinLnBrk="0" hangingPunct="1">
              <a:lnSpc>
                <a:spcPct val="114000"/>
              </a:lnSpc>
              <a:spcBef>
                <a:spcPts val="1000"/>
              </a:spcBef>
              <a:buFont typeface="Arial" panose="020B0604020202020204" pitchFamily="34" charset="0"/>
              <a:buNone/>
              <a:defRPr sz="2400" b="0" kern="1200">
                <a:solidFill>
                  <a:schemeClr val="tx1"/>
                </a:solidFill>
                <a:latin typeface="+mn-lt"/>
                <a:ea typeface="+mn-ea"/>
                <a:cs typeface="+mn-cs"/>
              </a:defRPr>
            </a:lvl1pPr>
            <a:lvl2pPr marL="457200" indent="0" algn="ctr" defTabSz="914400" rtl="0" eaLnBrk="1" latinLnBrk="0" hangingPunct="1">
              <a:lnSpc>
                <a:spcPct val="114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4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4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4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da-DK" sz="1400" dirty="0"/>
              <a:t>Resultatet af analysen afgør, hvilke ESG-emner man skal rapportere på.</a:t>
            </a:r>
          </a:p>
          <a:p>
            <a:pPr>
              <a:lnSpc>
                <a:spcPct val="100000"/>
              </a:lnSpc>
            </a:pPr>
            <a:r>
              <a:rPr lang="da-DK" sz="1400" dirty="0"/>
              <a:t>Derudover er det vigtigt, at rapportering ikke kun bliver en taløvelse, men at man bruger </a:t>
            </a:r>
          </a:p>
          <a:p>
            <a:pPr>
              <a:lnSpc>
                <a:spcPct val="100000"/>
              </a:lnSpc>
            </a:pPr>
            <a:r>
              <a:rPr lang="da-DK" sz="1400" dirty="0"/>
              <a:t>rapportering til at sætte mål og skabe forandring.</a:t>
            </a:r>
          </a:p>
        </p:txBody>
      </p:sp>
      <p:sp>
        <p:nvSpPr>
          <p:cNvPr id="8" name="Pladsholder til tekst 3">
            <a:extLst>
              <a:ext uri="{FF2B5EF4-FFF2-40B4-BE49-F238E27FC236}">
                <a16:creationId xmlns:a16="http://schemas.microsoft.com/office/drawing/2014/main" id="{E18F4E0E-E972-860D-1FDE-C0109234640A}"/>
              </a:ext>
            </a:extLst>
          </p:cNvPr>
          <p:cNvSpPr txBox="1">
            <a:spLocks/>
          </p:cNvSpPr>
          <p:nvPr/>
        </p:nvSpPr>
        <p:spPr>
          <a:xfrm>
            <a:off x="6913880" y="6406318"/>
            <a:ext cx="4439920" cy="31515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a-DK" sz="1000" dirty="0">
                <a:solidFill>
                  <a:srgbClr val="013738"/>
                </a:solidFill>
                <a:cs typeface="Archivo Light" pitchFamily="2" charset="77"/>
                <a:hlinkClick r:id="rId3"/>
              </a:rPr>
              <a:t>(Erhvervsstyrelsen, 2025a)</a:t>
            </a:r>
            <a:endParaRPr lang="da-DK" sz="1000" dirty="0">
              <a:solidFill>
                <a:srgbClr val="013738"/>
              </a:solidFill>
              <a:cs typeface="Archivo Light" pitchFamily="2" charset="77"/>
            </a:endParaRPr>
          </a:p>
        </p:txBody>
      </p:sp>
    </p:spTree>
    <p:extLst>
      <p:ext uri="{BB962C8B-B14F-4D97-AF65-F5344CB8AC3E}">
        <p14:creationId xmlns:p14="http://schemas.microsoft.com/office/powerpoint/2010/main" val="3752205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6DB01620-95E7-2960-F9DA-079A7851C1F8}"/>
              </a:ext>
            </a:extLst>
          </p:cNvPr>
          <p:cNvSpPr>
            <a:spLocks noGrp="1"/>
          </p:cNvSpPr>
          <p:nvPr>
            <p:ph type="body" sz="quarter" idx="10"/>
          </p:nvPr>
        </p:nvSpPr>
        <p:spPr>
          <a:xfrm>
            <a:off x="734059" y="575309"/>
            <a:ext cx="10723882" cy="1186313"/>
          </a:xfrm>
        </p:spPr>
        <p:txBody>
          <a:bodyPr/>
          <a:lstStyle/>
          <a:p>
            <a:pPr algn="ctr">
              <a:lnSpc>
                <a:spcPct val="100000"/>
              </a:lnSpc>
            </a:pPr>
            <a:r>
              <a:rPr lang="da-DK" sz="5400" dirty="0">
                <a:cs typeface="Archivo Medium" pitchFamily="2" charset="77"/>
              </a:rPr>
              <a:t>6 trin</a:t>
            </a:r>
          </a:p>
        </p:txBody>
      </p:sp>
      <p:sp>
        <p:nvSpPr>
          <p:cNvPr id="5" name="Afrundet rektangel 4">
            <a:extLst>
              <a:ext uri="{FF2B5EF4-FFF2-40B4-BE49-F238E27FC236}">
                <a16:creationId xmlns:a16="http://schemas.microsoft.com/office/drawing/2014/main" id="{FB21923B-4AD1-7498-C362-EDAD0A8005D5}"/>
              </a:ext>
            </a:extLst>
          </p:cNvPr>
          <p:cNvSpPr/>
          <p:nvPr/>
        </p:nvSpPr>
        <p:spPr>
          <a:xfrm>
            <a:off x="934129" y="2000247"/>
            <a:ext cx="3364970" cy="198104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228600" marR="0" lvl="0" indent="-228600" algn="ctr" defTabSz="457200" rtl="0" eaLnBrk="1" fontAlgn="auto" latinLnBrk="0" hangingPunct="1">
              <a:lnSpc>
                <a:spcPct val="100000"/>
              </a:lnSpc>
              <a:spcBef>
                <a:spcPts val="0"/>
              </a:spcBef>
              <a:spcAft>
                <a:spcPts val="0"/>
              </a:spcAft>
              <a:buClrTx/>
              <a:buSzTx/>
              <a:buFontTx/>
              <a:buAutoNum type="arabicPeriod"/>
              <a:tabLst/>
              <a:defRPr/>
            </a:pPr>
            <a:r>
              <a:rPr kumimoji="0" lang="da-DK" sz="1400" b="1" i="0" u="none" strike="noStrike" kern="1200" cap="none" spc="0" normalizeH="0" baseline="0" noProof="0" dirty="0">
                <a:ln>
                  <a:noFill/>
                </a:ln>
                <a:solidFill>
                  <a:srgbClr val="033839"/>
                </a:solidFill>
                <a:effectLst/>
                <a:uLnTx/>
                <a:uFillTx/>
                <a:ea typeface="+mn-ea"/>
                <a:cs typeface="+mn-cs"/>
              </a:rPr>
              <a:t>Afklar formål og lovkrav</a:t>
            </a:r>
          </a:p>
          <a:p>
            <a:pPr algn="l"/>
            <a:endParaRPr lang="da-DK" sz="1100" b="0" i="0" u="none" strike="noStrike" dirty="0">
              <a:solidFill>
                <a:srgbClr val="033839"/>
              </a:solidFill>
              <a:effectLst/>
            </a:endParaRPr>
          </a:p>
          <a:p>
            <a:pPr algn="l"/>
            <a:r>
              <a:rPr lang="da-DK" sz="1100" b="1" i="0" u="none" strike="noStrike" dirty="0">
                <a:solidFill>
                  <a:srgbClr val="033839"/>
                </a:solidFill>
                <a:effectLst/>
              </a:rPr>
              <a:t>Start med at finde ud af:</a:t>
            </a:r>
          </a:p>
          <a:p>
            <a:pPr marL="171450" indent="-171450" algn="l">
              <a:buFont typeface="Arial" panose="020B0604020202020204" pitchFamily="34" charset="0"/>
              <a:buChar char="•"/>
            </a:pPr>
            <a:r>
              <a:rPr lang="da-DK" sz="1100" b="0" i="0" u="none" strike="noStrike" dirty="0">
                <a:solidFill>
                  <a:srgbClr val="033839"/>
                </a:solidFill>
                <a:effectLst/>
              </a:rPr>
              <a:t>Rammes organisationen af lovkrav? </a:t>
            </a:r>
            <a:r>
              <a:rPr lang="da-DK" sz="1100" i="0" u="none" strike="noStrike" dirty="0">
                <a:solidFill>
                  <a:srgbClr val="033839"/>
                </a:solidFill>
                <a:effectLst/>
              </a:rPr>
              <a:t>CSRD, EU-taksonomien, EED, </a:t>
            </a:r>
            <a:r>
              <a:rPr lang="da-DK" sz="1100" dirty="0">
                <a:solidFill>
                  <a:srgbClr val="033839"/>
                </a:solidFill>
              </a:rPr>
              <a:t>Klimaloven? Eller ønsker organisationen at rapportere frivilligt?</a:t>
            </a:r>
          </a:p>
          <a:p>
            <a:pPr marL="171450" indent="-171450" algn="l">
              <a:buFont typeface="Arial" panose="020B0604020202020204" pitchFamily="34" charset="0"/>
              <a:buChar char="•"/>
            </a:pPr>
            <a:r>
              <a:rPr lang="da-DK" sz="1100" b="0" i="0" u="none" strike="noStrike" dirty="0">
                <a:solidFill>
                  <a:srgbClr val="033839"/>
                </a:solidFill>
                <a:effectLst/>
              </a:rPr>
              <a:t>Har organisationen bæredygtighedsambitioner?</a:t>
            </a:r>
            <a:endParaRPr kumimoji="0" lang="da-DK" sz="1400" b="1" i="0" u="none" strike="noStrike" kern="1200" cap="none" spc="0" normalizeH="0" baseline="0" noProof="0" dirty="0">
              <a:ln>
                <a:noFill/>
              </a:ln>
              <a:solidFill>
                <a:srgbClr val="033839"/>
              </a:solidFill>
              <a:effectLst/>
              <a:uLnTx/>
              <a:uFillTx/>
              <a:ea typeface="+mn-ea"/>
              <a:cs typeface="+mn-cs"/>
            </a:endParaRPr>
          </a:p>
        </p:txBody>
      </p:sp>
      <p:sp>
        <p:nvSpPr>
          <p:cNvPr id="6" name="Afrundet rektangel 5">
            <a:extLst>
              <a:ext uri="{FF2B5EF4-FFF2-40B4-BE49-F238E27FC236}">
                <a16:creationId xmlns:a16="http://schemas.microsoft.com/office/drawing/2014/main" id="{078488AF-9D93-070E-57A3-FE9F71078FBC}"/>
              </a:ext>
            </a:extLst>
          </p:cNvPr>
          <p:cNvSpPr/>
          <p:nvPr/>
        </p:nvSpPr>
        <p:spPr>
          <a:xfrm>
            <a:off x="4514722" y="2041659"/>
            <a:ext cx="3364970" cy="199382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400" b="1" dirty="0">
                <a:solidFill>
                  <a:srgbClr val="043838"/>
                </a:solidFill>
              </a:rPr>
              <a:t>2. Udfør væsentlighedsanalyse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400" b="1" kern="1200" cap="none" spc="0" normalizeH="0" baseline="0" noProof="0" dirty="0">
              <a:ln>
                <a:noFill/>
              </a:ln>
              <a:solidFill>
                <a:srgbClr val="043838"/>
              </a:solidFill>
              <a:uLnTx/>
              <a:uFillTx/>
              <a:ea typeface="+mn-ea"/>
              <a:cs typeface="+mn-cs"/>
            </a:endParaRP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i="0" u="none" strike="noStrike" kern="1200" cap="none" spc="0" normalizeH="0" baseline="0" noProof="0" dirty="0">
                <a:ln>
                  <a:noFill/>
                </a:ln>
                <a:solidFill>
                  <a:srgbClr val="043838"/>
                </a:solidFill>
                <a:effectLst/>
                <a:uLnTx/>
                <a:uFillTx/>
                <a:ea typeface="+mn-ea"/>
                <a:cs typeface="+mn-cs"/>
              </a:rPr>
              <a:t>Identificér i organisationen, hvilke ESG-forhold der er væsentlige (dobbelt væsentlighedsanalyse).</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i="0" u="none" strike="noStrike" kern="1200" cap="none" spc="0" normalizeH="0" baseline="0" noProof="0" dirty="0">
                <a:ln>
                  <a:noFill/>
                </a:ln>
                <a:solidFill>
                  <a:srgbClr val="043838"/>
                </a:solidFill>
                <a:effectLst/>
                <a:uLnTx/>
                <a:uFillTx/>
                <a:ea typeface="+mn-ea"/>
                <a:cs typeface="+mn-cs"/>
              </a:rPr>
              <a:t>Undersøge </a:t>
            </a:r>
            <a:r>
              <a:rPr lang="da-DK" sz="1100" dirty="0">
                <a:solidFill>
                  <a:srgbClr val="043838"/>
                </a:solidFill>
              </a:rPr>
              <a:t>hvor </a:t>
            </a:r>
            <a:r>
              <a:rPr kumimoji="0" lang="da-DK" sz="1100" i="0" u="none" strike="noStrike" kern="1200" cap="none" spc="0" normalizeH="0" baseline="0" noProof="0" dirty="0">
                <a:ln>
                  <a:noFill/>
                </a:ln>
                <a:solidFill>
                  <a:srgbClr val="043838"/>
                </a:solidFill>
                <a:effectLst/>
                <a:uLnTx/>
                <a:uFillTx/>
                <a:ea typeface="+mn-ea"/>
                <a:cs typeface="+mn-cs"/>
              </a:rPr>
              <a:t>organisationen har størst aftryk, og hvor </a:t>
            </a:r>
            <a:r>
              <a:rPr lang="da-DK" sz="1100" dirty="0">
                <a:solidFill>
                  <a:srgbClr val="043838"/>
                </a:solidFill>
              </a:rPr>
              <a:t>man </a:t>
            </a:r>
            <a:r>
              <a:rPr kumimoji="0" lang="da-DK" sz="1100" i="0" u="none" strike="noStrike" kern="1200" cap="none" spc="0" normalizeH="0" baseline="0" noProof="0" dirty="0">
                <a:ln>
                  <a:noFill/>
                </a:ln>
                <a:solidFill>
                  <a:srgbClr val="043838"/>
                </a:solidFill>
                <a:effectLst/>
                <a:uLnTx/>
                <a:uFillTx/>
                <a:ea typeface="+mn-ea"/>
                <a:cs typeface="+mn-cs"/>
              </a:rPr>
              <a:t>kan gøre den største forskel.</a:t>
            </a:r>
            <a:endParaRPr kumimoji="0" lang="da-DK" sz="1400" b="1" i="0" u="none" strike="noStrike" kern="1200" cap="none" spc="0" normalizeH="0" baseline="0" noProof="0" dirty="0">
              <a:ln>
                <a:noFill/>
              </a:ln>
              <a:solidFill>
                <a:srgbClr val="043838"/>
              </a:solidFill>
              <a:effectLst/>
              <a:uLnTx/>
              <a:uFillTx/>
              <a:ea typeface="+mn-ea"/>
              <a:cs typeface="+mn-cs"/>
            </a:endParaRPr>
          </a:p>
        </p:txBody>
      </p:sp>
      <p:sp>
        <p:nvSpPr>
          <p:cNvPr id="7" name="Afrundet rektangel 6">
            <a:extLst>
              <a:ext uri="{FF2B5EF4-FFF2-40B4-BE49-F238E27FC236}">
                <a16:creationId xmlns:a16="http://schemas.microsoft.com/office/drawing/2014/main" id="{1AE5DD45-EA38-475F-3DA5-B60B8AB29944}"/>
              </a:ext>
            </a:extLst>
          </p:cNvPr>
          <p:cNvSpPr/>
          <p:nvPr/>
        </p:nvSpPr>
        <p:spPr>
          <a:xfrm>
            <a:off x="8092971" y="2017662"/>
            <a:ext cx="3364970" cy="201072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33839"/>
                </a:solidFill>
                <a:effectLst/>
                <a:uLnTx/>
                <a:uFillTx/>
                <a:ea typeface="+mn-ea"/>
                <a:cs typeface="+mn-cs"/>
              </a:rPr>
              <a:t>3. </a:t>
            </a:r>
            <a:r>
              <a:rPr lang="da-DK" sz="1400" b="1" i="0" u="none" strike="noStrike" dirty="0">
                <a:solidFill>
                  <a:srgbClr val="033839"/>
                </a:solidFill>
                <a:effectLst/>
              </a:rPr>
              <a:t>Fastlæg rapportering og mål</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400" b="1" kern="1200" cap="none" spc="0" normalizeH="0" baseline="0" noProof="0" dirty="0">
              <a:ln>
                <a:noFill/>
              </a:ln>
              <a:solidFill>
                <a:srgbClr val="033839"/>
              </a:solidFill>
              <a:uLnTx/>
              <a:uFillTx/>
            </a:endParaRPr>
          </a:p>
          <a:p>
            <a:pPr marR="0" lvl="0" defTabSz="457200" rtl="0" eaLnBrk="1" fontAlgn="auto" latinLnBrk="0" hangingPunct="1">
              <a:lnSpc>
                <a:spcPct val="100000"/>
              </a:lnSpc>
              <a:spcBef>
                <a:spcPts val="0"/>
              </a:spcBef>
              <a:spcAft>
                <a:spcPts val="0"/>
              </a:spcAft>
              <a:buClrTx/>
              <a:buSzTx/>
              <a:tabLst/>
              <a:defRPr/>
            </a:pPr>
            <a:r>
              <a:rPr lang="da-DK" sz="1100" b="1" i="0" u="none" strike="noStrike" dirty="0">
                <a:solidFill>
                  <a:srgbClr val="033839"/>
                </a:solidFill>
                <a:effectLst/>
              </a:rPr>
              <a:t>Ud fra væsentlighedsanalysen:</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100" i="0" u="none" strike="noStrike" dirty="0">
                <a:solidFill>
                  <a:srgbClr val="033839"/>
                </a:solidFill>
                <a:effectLst/>
              </a:rPr>
              <a:t>Definer, hvad organisationen skal rapportere på? (CO</a:t>
            </a:r>
            <a:r>
              <a:rPr lang="da-DK" sz="1100" i="0" u="none" strike="noStrike" baseline="-25000" dirty="0">
                <a:solidFill>
                  <a:srgbClr val="033839"/>
                </a:solidFill>
                <a:effectLst/>
              </a:rPr>
              <a:t>2</a:t>
            </a:r>
            <a:r>
              <a:rPr lang="da-DK" sz="1100" i="0" u="none" strike="noStrike" dirty="0">
                <a:solidFill>
                  <a:srgbClr val="033839"/>
                </a:solidFill>
                <a:effectLst/>
              </a:rPr>
              <a:t>, energiforbrug, affald, social trivsel)</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kern="1200" cap="none" spc="0" normalizeH="0" baseline="0" noProof="0" dirty="0">
                <a:ln>
                  <a:noFill/>
                </a:ln>
                <a:solidFill>
                  <a:srgbClr val="033839"/>
                </a:solidFill>
                <a:uLnTx/>
                <a:uFillTx/>
              </a:rPr>
              <a:t>Fastlæg baseline, mål og enhed (se næste slide for definition).</a:t>
            </a:r>
          </a:p>
        </p:txBody>
      </p:sp>
      <p:sp>
        <p:nvSpPr>
          <p:cNvPr id="8" name="Afrundet rektangel 7">
            <a:extLst>
              <a:ext uri="{FF2B5EF4-FFF2-40B4-BE49-F238E27FC236}">
                <a16:creationId xmlns:a16="http://schemas.microsoft.com/office/drawing/2014/main" id="{3C644659-C4BF-1A60-F041-8A9BE68381CC}"/>
              </a:ext>
            </a:extLst>
          </p:cNvPr>
          <p:cNvSpPr/>
          <p:nvPr/>
        </p:nvSpPr>
        <p:spPr>
          <a:xfrm>
            <a:off x="936473" y="4193665"/>
            <a:ext cx="3364970" cy="201072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dirty="0">
                <a:ln>
                  <a:noFill/>
                </a:ln>
                <a:solidFill>
                  <a:srgbClr val="033839"/>
                </a:solidFill>
                <a:effectLst/>
                <a:uLnTx/>
                <a:uFillTx/>
                <a:ea typeface="+mn-ea"/>
                <a:cs typeface="+mn-cs"/>
              </a:rPr>
              <a:t>4. Indsaml og kvalitetssikre data</a:t>
            </a:r>
          </a:p>
          <a:p>
            <a:pPr marL="0" marR="0" lvl="0" indent="0" defTabSz="457200" rtl="0" eaLnBrk="1" fontAlgn="auto" latinLnBrk="0" hangingPunct="1">
              <a:lnSpc>
                <a:spcPct val="100000"/>
              </a:lnSpc>
              <a:spcBef>
                <a:spcPts val="0"/>
              </a:spcBef>
              <a:spcAft>
                <a:spcPts val="0"/>
              </a:spcAft>
              <a:buClrTx/>
              <a:buSzTx/>
              <a:buFontTx/>
              <a:buNone/>
              <a:tabLst/>
              <a:defRPr/>
            </a:pPr>
            <a:br>
              <a:rPr lang="da-DK" sz="1100" b="0" i="0" u="none" strike="noStrike" dirty="0">
                <a:solidFill>
                  <a:srgbClr val="033839"/>
                </a:solidFill>
                <a:effectLst/>
              </a:rPr>
            </a:br>
            <a:r>
              <a:rPr lang="da-DK" sz="1100" b="1" i="0" u="none" strike="noStrike" dirty="0">
                <a:solidFill>
                  <a:srgbClr val="033839"/>
                </a:solidFill>
                <a:effectLst/>
              </a:rPr>
              <a:t>FM spiller en nøglerolle i at levere data fra bl.a.</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kern="1200" cap="none" spc="0" normalizeH="0" baseline="0" noProof="0" dirty="0">
                <a:ln>
                  <a:noFill/>
                </a:ln>
                <a:solidFill>
                  <a:srgbClr val="033839"/>
                </a:solidFill>
                <a:uLnTx/>
                <a:uFillTx/>
                <a:ea typeface="+mn-ea"/>
                <a:cs typeface="+mn-cs"/>
              </a:rPr>
              <a:t>Energisystemer</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100" i="0" u="none" strike="noStrike" dirty="0">
                <a:solidFill>
                  <a:srgbClr val="033839"/>
                </a:solidFill>
                <a:effectLst/>
              </a:rPr>
              <a:t>Driftsbudgetter og arealoversigter</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1100" kern="1200" cap="none" spc="0" normalizeH="0" baseline="0" noProof="0" dirty="0">
                <a:ln>
                  <a:noFill/>
                </a:ln>
                <a:solidFill>
                  <a:srgbClr val="033839"/>
                </a:solidFill>
                <a:uLnTx/>
                <a:uFillTx/>
                <a:ea typeface="+mn-ea"/>
                <a:cs typeface="+mn-cs"/>
              </a:rPr>
              <a:t>Leverandørstyring</a:t>
            </a:r>
          </a:p>
        </p:txBody>
      </p:sp>
      <p:sp>
        <p:nvSpPr>
          <p:cNvPr id="9" name="Afrundet rektangel 8">
            <a:extLst>
              <a:ext uri="{FF2B5EF4-FFF2-40B4-BE49-F238E27FC236}">
                <a16:creationId xmlns:a16="http://schemas.microsoft.com/office/drawing/2014/main" id="{13E8A402-0724-320A-C918-2883C78B07E5}"/>
              </a:ext>
            </a:extLst>
          </p:cNvPr>
          <p:cNvSpPr/>
          <p:nvPr/>
        </p:nvSpPr>
        <p:spPr>
          <a:xfrm>
            <a:off x="4514722" y="4147717"/>
            <a:ext cx="3364970" cy="208118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400" b="1" dirty="0">
                <a:solidFill>
                  <a:srgbClr val="033839"/>
                </a:solidFill>
              </a:rPr>
              <a:t>5. Udarbejd rapporten</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da-DK" sz="1400" b="1" dirty="0">
              <a:solidFill>
                <a:srgbClr val="033839"/>
              </a:solidFill>
            </a:endParaRPr>
          </a:p>
          <a:p>
            <a:pPr marL="171450" indent="-171450">
              <a:buFont typeface="Arial" panose="020B0604020202020204" pitchFamily="34" charset="0"/>
              <a:buChar char="•"/>
              <a:defRPr/>
            </a:pPr>
            <a:r>
              <a:rPr lang="da-DK" sz="1100" dirty="0">
                <a:solidFill>
                  <a:srgbClr val="033839"/>
                </a:solidFill>
              </a:rPr>
              <a:t>Brug relevante formater (f.eks. ESRS-skabeloner, VSME-framework.</a:t>
            </a:r>
          </a:p>
          <a:p>
            <a:pPr marL="171450" indent="-171450">
              <a:buFont typeface="Arial" panose="020B0604020202020204" pitchFamily="34" charset="0"/>
              <a:buChar char="•"/>
              <a:defRPr/>
            </a:pPr>
            <a:r>
              <a:rPr lang="da-DK" sz="1100" dirty="0">
                <a:solidFill>
                  <a:srgbClr val="033839"/>
                </a:solidFill>
              </a:rPr>
              <a:t>Strukturér rapporten med tydelig opdeling i E, S og G.</a:t>
            </a:r>
          </a:p>
          <a:p>
            <a:pPr marL="171450" indent="-171450">
              <a:buFont typeface="Arial" panose="020B0604020202020204" pitchFamily="34" charset="0"/>
              <a:buChar char="•"/>
              <a:defRPr/>
            </a:pPr>
            <a:r>
              <a:rPr lang="da-DK" sz="1100" dirty="0">
                <a:solidFill>
                  <a:srgbClr val="033839"/>
                </a:solidFill>
              </a:rPr>
              <a:t>Forklar metoder, afgrænsninger og datakilder.</a:t>
            </a:r>
            <a:endParaRPr kumimoji="0" lang="da-DK" sz="1100" i="0" u="none" strike="noStrike" kern="1200" cap="none" spc="0" normalizeH="0" baseline="0" noProof="0" dirty="0">
              <a:ln>
                <a:noFill/>
              </a:ln>
              <a:solidFill>
                <a:srgbClr val="033839"/>
              </a:solidFill>
              <a:effectLst/>
              <a:uLnTx/>
              <a:uFillTx/>
              <a:ea typeface="+mn-ea"/>
              <a:cs typeface="+mn-cs"/>
            </a:endParaRPr>
          </a:p>
        </p:txBody>
      </p:sp>
      <p:sp>
        <p:nvSpPr>
          <p:cNvPr id="10" name="Afrundet rektangel 9">
            <a:extLst>
              <a:ext uri="{FF2B5EF4-FFF2-40B4-BE49-F238E27FC236}">
                <a16:creationId xmlns:a16="http://schemas.microsoft.com/office/drawing/2014/main" id="{23FAEF31-AC5E-050F-73A4-3BE43521F4A8}"/>
              </a:ext>
            </a:extLst>
          </p:cNvPr>
          <p:cNvSpPr/>
          <p:nvPr/>
        </p:nvSpPr>
        <p:spPr>
          <a:xfrm>
            <a:off x="8092971" y="4193665"/>
            <a:ext cx="3364970" cy="201072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lang="da-DK" sz="1400" b="1" dirty="0">
                <a:solidFill>
                  <a:srgbClr val="033839"/>
                </a:solidFill>
              </a:rPr>
              <a:t>6. Evaluér og forbedr</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da-DK" sz="1400" b="1" dirty="0">
              <a:solidFill>
                <a:srgbClr val="033839"/>
              </a:solidFill>
            </a:endParaRP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100" dirty="0">
                <a:solidFill>
                  <a:srgbClr val="033839"/>
                </a:solidFill>
              </a:rPr>
              <a:t>Brug rapportering til læring og forbedring.</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100" dirty="0">
                <a:solidFill>
                  <a:srgbClr val="033839"/>
                </a:solidFill>
              </a:rPr>
              <a:t>Justér mål og tiltag i FM og organisationen løbende.</a:t>
            </a:r>
          </a:p>
          <a:p>
            <a:pPr marL="171450" marR="0" lvl="0" indent="-1714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100" dirty="0">
                <a:solidFill>
                  <a:srgbClr val="033839"/>
                </a:solidFill>
              </a:rPr>
              <a:t>Kommunikér både internt og eksternt</a:t>
            </a:r>
            <a:r>
              <a:rPr lang="da-DK" sz="1100" dirty="0">
                <a:solidFill>
                  <a:srgbClr val="000000"/>
                </a:solidFill>
              </a:rPr>
              <a:t>.</a:t>
            </a:r>
            <a:endParaRPr lang="da-DK" sz="1400" dirty="0">
              <a:solidFill>
                <a:srgbClr val="000000"/>
              </a:solidFill>
            </a:endParaRPr>
          </a:p>
        </p:txBody>
      </p:sp>
      <p:sp>
        <p:nvSpPr>
          <p:cNvPr id="11" name="Rektangel 10">
            <a:extLst>
              <a:ext uri="{FF2B5EF4-FFF2-40B4-BE49-F238E27FC236}">
                <a16:creationId xmlns:a16="http://schemas.microsoft.com/office/drawing/2014/main" id="{881761C4-9F75-0BAD-BEEA-91D151CFEC8B}"/>
              </a:ext>
            </a:extLst>
          </p:cNvPr>
          <p:cNvSpPr/>
          <p:nvPr/>
        </p:nvSpPr>
        <p:spPr>
          <a:xfrm>
            <a:off x="2576872" y="2531134"/>
            <a:ext cx="2762645" cy="13882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da-DK" sz="1050" b="0" i="0" u="none" strike="noStrike">
              <a:solidFill>
                <a:srgbClr val="000000"/>
              </a:solidFill>
              <a:effectLst/>
              <a:latin typeface="Quicksand" pitchFamily="2" charset="77"/>
            </a:endParaRPr>
          </a:p>
        </p:txBody>
      </p:sp>
      <p:pic>
        <p:nvPicPr>
          <p:cNvPr id="12" name="Grafik 11" descr="Dokument kontur">
            <a:extLst>
              <a:ext uri="{FF2B5EF4-FFF2-40B4-BE49-F238E27FC236}">
                <a16:creationId xmlns:a16="http://schemas.microsoft.com/office/drawing/2014/main" id="{CDFE672F-908D-23BA-474D-6A3ABB3A4EC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11189" y="5841162"/>
            <a:ext cx="336289" cy="336289"/>
          </a:xfrm>
          <a:prstGeom prst="rect">
            <a:avLst/>
          </a:prstGeom>
        </p:spPr>
      </p:pic>
      <p:pic>
        <p:nvPicPr>
          <p:cNvPr id="13" name="Grafik 12" descr="Forskning kontur">
            <a:extLst>
              <a:ext uri="{FF2B5EF4-FFF2-40B4-BE49-F238E27FC236}">
                <a16:creationId xmlns:a16="http://schemas.microsoft.com/office/drawing/2014/main" id="{2180B6E8-6111-7571-C248-3CE5BB0AF542}"/>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24594" y="3594733"/>
            <a:ext cx="322884" cy="322884"/>
          </a:xfrm>
          <a:prstGeom prst="rect">
            <a:avLst/>
          </a:prstGeom>
        </p:spPr>
      </p:pic>
      <p:pic>
        <p:nvPicPr>
          <p:cNvPr id="14" name="Grafik 13" descr="Statistik kontur">
            <a:extLst>
              <a:ext uri="{FF2B5EF4-FFF2-40B4-BE49-F238E27FC236}">
                <a16:creationId xmlns:a16="http://schemas.microsoft.com/office/drawing/2014/main" id="{24F0A60B-903A-3F26-09BE-1A1FEBCAC54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689927" y="5816651"/>
            <a:ext cx="363230" cy="363230"/>
          </a:xfrm>
          <a:prstGeom prst="rect">
            <a:avLst/>
          </a:prstGeom>
        </p:spPr>
      </p:pic>
      <p:pic>
        <p:nvPicPr>
          <p:cNvPr id="15" name="Grafik 14" descr="Ambition kontur">
            <a:extLst>
              <a:ext uri="{FF2B5EF4-FFF2-40B4-BE49-F238E27FC236}">
                <a16:creationId xmlns:a16="http://schemas.microsoft.com/office/drawing/2014/main" id="{29C5C797-768E-C3E9-3D0C-AA2067491094}"/>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844530" y="5727228"/>
            <a:ext cx="401337" cy="401337"/>
          </a:xfrm>
          <a:prstGeom prst="rect">
            <a:avLst/>
          </a:prstGeom>
        </p:spPr>
      </p:pic>
      <p:pic>
        <p:nvPicPr>
          <p:cNvPr id="16" name="Grafik 15" descr="Domstol kontur">
            <a:extLst>
              <a:ext uri="{FF2B5EF4-FFF2-40B4-BE49-F238E27FC236}">
                <a16:creationId xmlns:a16="http://schemas.microsoft.com/office/drawing/2014/main" id="{031A959F-0027-6DCD-1688-9505C58A7932}"/>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745797" y="3540544"/>
            <a:ext cx="382686" cy="382686"/>
          </a:xfrm>
          <a:prstGeom prst="rect">
            <a:avLst/>
          </a:prstGeom>
        </p:spPr>
      </p:pic>
      <p:pic>
        <p:nvPicPr>
          <p:cNvPr id="17" name="Grafik 16" descr="Skriveplade blandet kontur">
            <a:extLst>
              <a:ext uri="{FF2B5EF4-FFF2-40B4-BE49-F238E27FC236}">
                <a16:creationId xmlns:a16="http://schemas.microsoft.com/office/drawing/2014/main" id="{978234EC-DC69-9040-BD57-C210EACC5CF1}"/>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0844530" y="3601110"/>
            <a:ext cx="369213" cy="369213"/>
          </a:xfrm>
          <a:prstGeom prst="rect">
            <a:avLst/>
          </a:prstGeom>
        </p:spPr>
      </p:pic>
      <p:sp>
        <p:nvSpPr>
          <p:cNvPr id="2" name="Tekstfelt 1">
            <a:extLst>
              <a:ext uri="{FF2B5EF4-FFF2-40B4-BE49-F238E27FC236}">
                <a16:creationId xmlns:a16="http://schemas.microsoft.com/office/drawing/2014/main" id="{06B8B9CD-1307-779B-943E-0C766C85A543}"/>
              </a:ext>
            </a:extLst>
          </p:cNvPr>
          <p:cNvSpPr txBox="1"/>
          <p:nvPr/>
        </p:nvSpPr>
        <p:spPr>
          <a:xfrm>
            <a:off x="5100917" y="1550689"/>
            <a:ext cx="1990165" cy="323165"/>
          </a:xfrm>
          <a:prstGeom prst="rect">
            <a:avLst/>
          </a:prstGeom>
          <a:noFill/>
        </p:spPr>
        <p:txBody>
          <a:bodyPr wrap="square" rtlCol="0">
            <a:spAutoFit/>
          </a:bodyPr>
          <a:lstStyle/>
          <a:p>
            <a:pPr algn="ctr"/>
            <a:r>
              <a:rPr lang="da-DK" sz="1500" dirty="0">
                <a:solidFill>
                  <a:srgbClr val="7AB77F"/>
                </a:solidFill>
                <a:cs typeface="Archivo" pitchFamily="2" charset="77"/>
              </a:rPr>
              <a:t>til rapportering</a:t>
            </a:r>
          </a:p>
        </p:txBody>
      </p:sp>
    </p:spTree>
    <p:extLst>
      <p:ext uri="{BB962C8B-B14F-4D97-AF65-F5344CB8AC3E}">
        <p14:creationId xmlns:p14="http://schemas.microsoft.com/office/powerpoint/2010/main" val="90023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7F99BB-B162-6A87-37E2-4BFB6B3CE3C5}"/>
              </a:ext>
            </a:extLst>
          </p:cNvPr>
          <p:cNvSpPr>
            <a:spLocks noGrp="1"/>
          </p:cNvSpPr>
          <p:nvPr>
            <p:ph type="ctrTitle"/>
          </p:nvPr>
        </p:nvSpPr>
        <p:spPr>
          <a:xfrm>
            <a:off x="1524000" y="1122363"/>
            <a:ext cx="9144000" cy="1015719"/>
          </a:xfrm>
        </p:spPr>
        <p:txBody>
          <a:bodyPr>
            <a:normAutofit fontScale="90000"/>
          </a:bodyPr>
          <a:lstStyle/>
          <a:p>
            <a:r>
              <a:rPr lang="da-DK" sz="5400" dirty="0"/>
              <a:t>Nøglebegreber i rapportering</a:t>
            </a:r>
          </a:p>
        </p:txBody>
      </p:sp>
      <p:sp>
        <p:nvSpPr>
          <p:cNvPr id="5" name="Afrundet rektangel 4">
            <a:extLst>
              <a:ext uri="{FF2B5EF4-FFF2-40B4-BE49-F238E27FC236}">
                <a16:creationId xmlns:a16="http://schemas.microsoft.com/office/drawing/2014/main" id="{109AB71C-F588-FB3E-4B3A-95EF1ACA828F}"/>
              </a:ext>
            </a:extLst>
          </p:cNvPr>
          <p:cNvSpPr/>
          <p:nvPr/>
        </p:nvSpPr>
        <p:spPr>
          <a:xfrm>
            <a:off x="1255060" y="2495315"/>
            <a:ext cx="4840940" cy="1552250"/>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da-DK" sz="1400" b="1" dirty="0">
              <a:solidFill>
                <a:schemeClr val="tx1"/>
              </a:solidFill>
              <a:cs typeface="Archivo" pitchFamily="2" charset="77"/>
            </a:endParaRPr>
          </a:p>
          <a:p>
            <a:pPr algn="ctr"/>
            <a:r>
              <a:rPr lang="da-DK" sz="1400" b="1" dirty="0">
                <a:solidFill>
                  <a:schemeClr val="tx1"/>
                </a:solidFill>
                <a:cs typeface="Archivo" pitchFamily="2" charset="77"/>
              </a:rPr>
              <a:t>Enhed</a:t>
            </a:r>
          </a:p>
          <a:p>
            <a:pPr algn="ctr"/>
            <a:r>
              <a:rPr lang="da-DK" sz="1400" dirty="0">
                <a:solidFill>
                  <a:schemeClr val="tx1"/>
                </a:solidFill>
                <a:cs typeface="Archivo" pitchFamily="2" charset="77"/>
              </a:rPr>
              <a:t>Det man måler i – fx kg CO₂, kWh, liter, procent, m² pr. medarbejder. Enheden gør målinger sammenlignelig.</a:t>
            </a:r>
          </a:p>
        </p:txBody>
      </p:sp>
      <p:sp>
        <p:nvSpPr>
          <p:cNvPr id="6" name="Afrundet rektangel 5">
            <a:extLst>
              <a:ext uri="{FF2B5EF4-FFF2-40B4-BE49-F238E27FC236}">
                <a16:creationId xmlns:a16="http://schemas.microsoft.com/office/drawing/2014/main" id="{5C79940E-3071-EE7E-2782-6E2508CC8E94}"/>
              </a:ext>
            </a:extLst>
          </p:cNvPr>
          <p:cNvSpPr/>
          <p:nvPr/>
        </p:nvSpPr>
        <p:spPr>
          <a:xfrm>
            <a:off x="6476576" y="2495315"/>
            <a:ext cx="4840940" cy="1552251"/>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br>
              <a:rPr lang="da-DK" sz="1400" b="1" dirty="0">
                <a:solidFill>
                  <a:schemeClr val="tx1"/>
                </a:solidFill>
                <a:cs typeface="Archivo" pitchFamily="2" charset="77"/>
              </a:rPr>
            </a:br>
            <a:r>
              <a:rPr lang="da-DK" sz="1400" b="1" dirty="0">
                <a:solidFill>
                  <a:schemeClr val="tx1"/>
                </a:solidFill>
                <a:cs typeface="Archivo" pitchFamily="2" charset="77"/>
              </a:rPr>
              <a:t>Baseline</a:t>
            </a:r>
          </a:p>
          <a:p>
            <a:pPr algn="ctr"/>
            <a:r>
              <a:rPr lang="da-DK" sz="1400" dirty="0">
                <a:solidFill>
                  <a:schemeClr val="tx1"/>
                </a:solidFill>
                <a:cs typeface="Archivo" pitchFamily="2" charset="77"/>
              </a:rPr>
              <a:t>Det startpunkt, man måler sine resultater op imod – fx forbrug i 2020. Basline bruges som reference for udvikling. </a:t>
            </a:r>
          </a:p>
        </p:txBody>
      </p:sp>
      <p:sp>
        <p:nvSpPr>
          <p:cNvPr id="7" name="Afrundet rektangel 6">
            <a:extLst>
              <a:ext uri="{FF2B5EF4-FFF2-40B4-BE49-F238E27FC236}">
                <a16:creationId xmlns:a16="http://schemas.microsoft.com/office/drawing/2014/main" id="{64FCCE96-2E76-1BEB-0246-FED593AD6895}"/>
              </a:ext>
            </a:extLst>
          </p:cNvPr>
          <p:cNvSpPr/>
          <p:nvPr/>
        </p:nvSpPr>
        <p:spPr>
          <a:xfrm>
            <a:off x="1255059" y="4418591"/>
            <a:ext cx="4840940" cy="1552250"/>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da-DK" sz="1400" b="1" dirty="0">
              <a:solidFill>
                <a:schemeClr val="tx1"/>
              </a:solidFill>
              <a:cs typeface="Archivo" pitchFamily="2" charset="77"/>
            </a:endParaRPr>
          </a:p>
          <a:p>
            <a:pPr algn="ctr"/>
            <a:r>
              <a:rPr lang="da-DK" sz="1400" b="1" dirty="0">
                <a:solidFill>
                  <a:schemeClr val="tx1"/>
                </a:solidFill>
                <a:cs typeface="Archivo" pitchFamily="2" charset="77"/>
              </a:rPr>
              <a:t>Mål</a:t>
            </a:r>
          </a:p>
          <a:p>
            <a:pPr algn="ctr"/>
            <a:r>
              <a:rPr lang="da-DK" sz="1400" dirty="0">
                <a:solidFill>
                  <a:schemeClr val="tx1"/>
                </a:solidFill>
                <a:cs typeface="Archivo" pitchFamily="2" charset="77"/>
              </a:rPr>
              <a:t>Det ønskede niveau, man arbejder for at opnå– fx 30 % CO₂-reduktion i 2030 i forhold til 2022.</a:t>
            </a:r>
          </a:p>
        </p:txBody>
      </p:sp>
      <p:sp>
        <p:nvSpPr>
          <p:cNvPr id="8" name="Afrundet rektangel 7">
            <a:extLst>
              <a:ext uri="{FF2B5EF4-FFF2-40B4-BE49-F238E27FC236}">
                <a16:creationId xmlns:a16="http://schemas.microsoft.com/office/drawing/2014/main" id="{BE083958-F797-66B4-CD77-FEFD049DFF78}"/>
              </a:ext>
            </a:extLst>
          </p:cNvPr>
          <p:cNvSpPr/>
          <p:nvPr/>
        </p:nvSpPr>
        <p:spPr>
          <a:xfrm>
            <a:off x="6476576" y="4418591"/>
            <a:ext cx="4840940" cy="1552250"/>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da-DK" sz="1400" b="1" dirty="0">
              <a:solidFill>
                <a:schemeClr val="tx1"/>
              </a:solidFill>
              <a:cs typeface="Archivo" pitchFamily="2" charset="77"/>
            </a:endParaRPr>
          </a:p>
          <a:p>
            <a:pPr algn="ctr"/>
            <a:r>
              <a:rPr lang="da-DK" sz="1400" b="1" dirty="0">
                <a:solidFill>
                  <a:schemeClr val="tx1"/>
                </a:solidFill>
                <a:cs typeface="Archivo" pitchFamily="2" charset="77"/>
              </a:rPr>
              <a:t>Status</a:t>
            </a:r>
          </a:p>
          <a:p>
            <a:pPr algn="ctr"/>
            <a:r>
              <a:rPr lang="da-DK" sz="1400" dirty="0">
                <a:solidFill>
                  <a:schemeClr val="tx1"/>
                </a:solidFill>
                <a:cs typeface="Archivo" pitchFamily="2" charset="77"/>
              </a:rPr>
              <a:t>Den aktuelle måling for nuværende tidspunkt – der, hvor man står i dag.</a:t>
            </a:r>
          </a:p>
        </p:txBody>
      </p:sp>
    </p:spTree>
    <p:extLst>
      <p:ext uri="{BB962C8B-B14F-4D97-AF65-F5344CB8AC3E}">
        <p14:creationId xmlns:p14="http://schemas.microsoft.com/office/powerpoint/2010/main" val="14215041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0444C32D-948E-6347-173D-D7AAE8F20660}"/>
              </a:ext>
            </a:extLst>
          </p:cNvPr>
          <p:cNvSpPr>
            <a:spLocks noGrp="1"/>
          </p:cNvSpPr>
          <p:nvPr>
            <p:ph type="body" sz="quarter" idx="10"/>
          </p:nvPr>
        </p:nvSpPr>
        <p:spPr>
          <a:xfrm>
            <a:off x="838199" y="901032"/>
            <a:ext cx="10723882" cy="838200"/>
          </a:xfrm>
        </p:spPr>
        <p:txBody>
          <a:bodyPr/>
          <a:lstStyle/>
          <a:p>
            <a:r>
              <a:rPr lang="da-DK" dirty="0">
                <a:cs typeface="Archivo Medium" pitchFamily="2" charset="77"/>
              </a:rPr>
              <a:t>Rapportering i praksis</a:t>
            </a:r>
          </a:p>
        </p:txBody>
      </p:sp>
      <p:sp>
        <p:nvSpPr>
          <p:cNvPr id="4" name="Pladsholder til tekst 3">
            <a:extLst>
              <a:ext uri="{FF2B5EF4-FFF2-40B4-BE49-F238E27FC236}">
                <a16:creationId xmlns:a16="http://schemas.microsoft.com/office/drawing/2014/main" id="{215D24A0-84AC-56CA-D80A-57211DD385FD}"/>
              </a:ext>
            </a:extLst>
          </p:cNvPr>
          <p:cNvSpPr>
            <a:spLocks noGrp="1"/>
          </p:cNvSpPr>
          <p:nvPr>
            <p:ph type="body" sz="half" idx="15"/>
          </p:nvPr>
        </p:nvSpPr>
        <p:spPr>
          <a:xfrm>
            <a:off x="838199" y="1912938"/>
            <a:ext cx="10243087" cy="894281"/>
          </a:xfrm>
        </p:spPr>
        <p:txBody>
          <a:bodyPr/>
          <a:lstStyle/>
          <a:p>
            <a:r>
              <a:rPr lang="da-DK" sz="1400" dirty="0">
                <a:solidFill>
                  <a:srgbClr val="013738"/>
                </a:solidFill>
              </a:rPr>
              <a:t>De data, man måler på, er forskellige alt efter hvilken rapporteringstype, der er relevant for ens organisation. </a:t>
            </a:r>
            <a:br>
              <a:rPr lang="da-DK" sz="1400" dirty="0">
                <a:solidFill>
                  <a:srgbClr val="013738"/>
                </a:solidFill>
              </a:rPr>
            </a:br>
            <a:r>
              <a:rPr lang="da-DK" sz="1400" dirty="0">
                <a:solidFill>
                  <a:srgbClr val="013738"/>
                </a:solidFill>
              </a:rPr>
              <a:t>Der er derfor mange måder at rapportere på, men overordnet kan ESG-rapportering stilles op således:</a:t>
            </a:r>
          </a:p>
        </p:txBody>
      </p:sp>
      <p:graphicFrame>
        <p:nvGraphicFramePr>
          <p:cNvPr id="7" name="Tabel 6">
            <a:extLst>
              <a:ext uri="{FF2B5EF4-FFF2-40B4-BE49-F238E27FC236}">
                <a16:creationId xmlns:a16="http://schemas.microsoft.com/office/drawing/2014/main" id="{776B2285-1674-DDDC-3D61-E03E7BD900CC}"/>
              </a:ext>
            </a:extLst>
          </p:cNvPr>
          <p:cNvGraphicFramePr>
            <a:graphicFrameLocks noGrp="1"/>
          </p:cNvGraphicFramePr>
          <p:nvPr>
            <p:extLst>
              <p:ext uri="{D42A27DB-BD31-4B8C-83A1-F6EECF244321}">
                <p14:modId xmlns:p14="http://schemas.microsoft.com/office/powerpoint/2010/main" val="3594953077"/>
              </p:ext>
            </p:extLst>
          </p:nvPr>
        </p:nvGraphicFramePr>
        <p:xfrm>
          <a:off x="931187" y="2558142"/>
          <a:ext cx="10150099" cy="3366168"/>
        </p:xfrm>
        <a:graphic>
          <a:graphicData uri="http://schemas.openxmlformats.org/drawingml/2006/table">
            <a:tbl>
              <a:tblPr firstRow="1" bandRow="1">
                <a:tableStyleId>{5C22544A-7EE6-4342-B048-85BDC9FD1C3A}</a:tableStyleId>
              </a:tblPr>
              <a:tblGrid>
                <a:gridCol w="2806714">
                  <a:extLst>
                    <a:ext uri="{9D8B030D-6E8A-4147-A177-3AD203B41FA5}">
                      <a16:colId xmlns:a16="http://schemas.microsoft.com/office/drawing/2014/main" val="2924218950"/>
                    </a:ext>
                  </a:extLst>
                </a:gridCol>
                <a:gridCol w="955177">
                  <a:extLst>
                    <a:ext uri="{9D8B030D-6E8A-4147-A177-3AD203B41FA5}">
                      <a16:colId xmlns:a16="http://schemas.microsoft.com/office/drawing/2014/main" val="1321439343"/>
                    </a:ext>
                  </a:extLst>
                </a:gridCol>
                <a:gridCol w="1597052">
                  <a:extLst>
                    <a:ext uri="{9D8B030D-6E8A-4147-A177-3AD203B41FA5}">
                      <a16:colId xmlns:a16="http://schemas.microsoft.com/office/drawing/2014/main" val="2292403199"/>
                    </a:ext>
                  </a:extLst>
                </a:gridCol>
                <a:gridCol w="1597052">
                  <a:extLst>
                    <a:ext uri="{9D8B030D-6E8A-4147-A177-3AD203B41FA5}">
                      <a16:colId xmlns:a16="http://schemas.microsoft.com/office/drawing/2014/main" val="681938633"/>
                    </a:ext>
                  </a:extLst>
                </a:gridCol>
                <a:gridCol w="1597052">
                  <a:extLst>
                    <a:ext uri="{9D8B030D-6E8A-4147-A177-3AD203B41FA5}">
                      <a16:colId xmlns:a16="http://schemas.microsoft.com/office/drawing/2014/main" val="779136309"/>
                    </a:ext>
                  </a:extLst>
                </a:gridCol>
                <a:gridCol w="1597052">
                  <a:extLst>
                    <a:ext uri="{9D8B030D-6E8A-4147-A177-3AD203B41FA5}">
                      <a16:colId xmlns:a16="http://schemas.microsoft.com/office/drawing/2014/main" val="251861299"/>
                    </a:ext>
                  </a:extLst>
                </a:gridCol>
              </a:tblGrid>
              <a:tr h="280514">
                <a:tc>
                  <a:txBody>
                    <a:bodyPr/>
                    <a:lstStyle/>
                    <a:p>
                      <a:r>
                        <a:rPr lang="da-DK" sz="1100" b="0">
                          <a:latin typeface="+mn-lt"/>
                          <a:cs typeface="Archivo" pitchFamily="2" charset="77"/>
                        </a:rPr>
                        <a:t>Environmental - Miljødata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latin typeface="+mn-lt"/>
                          <a:cs typeface="Archivo" pitchFamily="2" charset="77"/>
                        </a:rPr>
                        <a:t>Enhed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latin typeface="+mn-lt"/>
                          <a:cs typeface="Archivo" pitchFamily="2" charset="77"/>
                        </a:rPr>
                        <a:t>Mål 2030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dirty="0">
                          <a:latin typeface="+mn-lt"/>
                          <a:cs typeface="Archivo" pitchFamily="2" charset="77"/>
                        </a:rPr>
                        <a:t>2025 (Status)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latin typeface="+mn-lt"/>
                          <a:cs typeface="Archivo" pitchFamily="2" charset="77"/>
                        </a:rPr>
                        <a:t>2024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latin typeface="+mn-lt"/>
                          <a:cs typeface="Archivo" pitchFamily="2" charset="77"/>
                        </a:rPr>
                        <a:t>2023 (Baseline – år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78245139"/>
                  </a:ext>
                </a:extLst>
              </a:tr>
              <a:tr h="280514">
                <a:tc>
                  <a:txBody>
                    <a:bodyPr/>
                    <a:lstStyle/>
                    <a:p>
                      <a:r>
                        <a:rPr lang="da-DK" sz="1100" b="1">
                          <a:latin typeface="+mn-lt"/>
                          <a:cs typeface="Archivo" pitchFamily="2" charset="77"/>
                        </a:rPr>
                        <a:t>CO</a:t>
                      </a:r>
                      <a:r>
                        <a:rPr lang="da-DK" sz="1100" b="1" baseline="-25000">
                          <a:latin typeface="+mn-lt"/>
                          <a:cs typeface="Archivo" pitchFamily="2" charset="77"/>
                        </a:rPr>
                        <a:t>2</a:t>
                      </a:r>
                      <a:r>
                        <a:rPr lang="da-DK" sz="1100" b="1" baseline="0">
                          <a:latin typeface="+mn-lt"/>
                          <a:cs typeface="Archivo" pitchFamily="2" charset="77"/>
                        </a:rPr>
                        <a:t>e, </a:t>
                      </a:r>
                      <a:r>
                        <a:rPr lang="da-DK" sz="1100" b="1" baseline="0" err="1">
                          <a:latin typeface="+mn-lt"/>
                          <a:cs typeface="Archivo" pitchFamily="2" charset="77"/>
                        </a:rPr>
                        <a:t>scope</a:t>
                      </a:r>
                      <a:r>
                        <a:rPr lang="da-DK" sz="1100" b="1" baseline="0">
                          <a:latin typeface="+mn-lt"/>
                          <a:cs typeface="Archivo" pitchFamily="2" charset="77"/>
                        </a:rPr>
                        <a:t> 1</a:t>
                      </a:r>
                      <a:endParaRPr lang="da-DK" sz="1100" b="1" baseline="-2500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Tons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4.200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4.389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4.479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4.658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66130918"/>
                  </a:ext>
                </a:extLst>
              </a:tr>
              <a:tr h="2805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100" b="1" dirty="0">
                          <a:latin typeface="+mn-lt"/>
                          <a:cs typeface="Archivo" pitchFamily="2" charset="77"/>
                        </a:rPr>
                        <a:t>CO</a:t>
                      </a:r>
                      <a:r>
                        <a:rPr lang="da-DK" sz="1100" b="1" baseline="-25000" dirty="0">
                          <a:latin typeface="+mn-lt"/>
                          <a:cs typeface="Archivo" pitchFamily="2" charset="77"/>
                        </a:rPr>
                        <a:t>2</a:t>
                      </a:r>
                      <a:r>
                        <a:rPr lang="da-DK" sz="1100" b="1" baseline="0" dirty="0">
                          <a:latin typeface="+mn-lt"/>
                          <a:cs typeface="Archivo" pitchFamily="2" charset="77"/>
                        </a:rPr>
                        <a:t>e, </a:t>
                      </a:r>
                      <a:r>
                        <a:rPr lang="da-DK" sz="1100" b="1" baseline="0" dirty="0" err="1">
                          <a:latin typeface="+mn-lt"/>
                          <a:cs typeface="Archivo" pitchFamily="2" charset="77"/>
                        </a:rPr>
                        <a:t>scope</a:t>
                      </a:r>
                      <a:r>
                        <a:rPr lang="da-DK" sz="1100" b="1" baseline="0" dirty="0">
                          <a:latin typeface="+mn-lt"/>
                          <a:cs typeface="Archivo" pitchFamily="2" charset="77"/>
                        </a:rPr>
                        <a:t> 2</a:t>
                      </a:r>
                      <a:endParaRPr lang="da-DK" sz="1100" b="1" baseline="-25000" dirty="0">
                        <a:latin typeface="+mn-lt"/>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Tons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2.500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2.679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2.900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2.973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8550818"/>
                  </a:ext>
                </a:extLst>
              </a:tr>
              <a:tr h="280514">
                <a:tc>
                  <a:txBody>
                    <a:bodyPr/>
                    <a:lstStyle/>
                    <a:p>
                      <a:r>
                        <a:rPr lang="da-DK" sz="1100" b="1">
                          <a:latin typeface="+mn-lt"/>
                          <a:cs typeface="Archivo" pitchFamily="2" charset="77"/>
                        </a:rPr>
                        <a:t>Energiforbrug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GJ</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48.000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48.619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52.627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a:latin typeface="+mn-lt"/>
                          <a:cs typeface="Archivo" pitchFamily="2" charset="77"/>
                        </a:rPr>
                        <a:t>53.943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365498302"/>
                  </a:ext>
                </a:extLst>
              </a:tr>
              <a:tr h="280514">
                <a:tc>
                  <a:txBody>
                    <a:bodyPr/>
                    <a:lstStyle/>
                    <a:p>
                      <a:r>
                        <a:rPr lang="da-DK" sz="1100" b="1">
                          <a:latin typeface="+mn-lt"/>
                          <a:cs typeface="Archivo" pitchFamily="2" charset="77"/>
                        </a:rPr>
                        <a:t>Vedvarende energiandel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51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51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49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a:latin typeface="+mn-lt"/>
                          <a:cs typeface="Archivo" pitchFamily="2" charset="77"/>
                        </a:rPr>
                        <a:t>39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0431266"/>
                  </a:ext>
                </a:extLst>
              </a:tr>
              <a:tr h="280514">
                <a:tc>
                  <a:txBody>
                    <a:bodyPr/>
                    <a:lstStyle/>
                    <a:p>
                      <a:r>
                        <a:rPr lang="da-DK" sz="1100" b="0">
                          <a:solidFill>
                            <a:schemeClr val="bg1"/>
                          </a:solidFill>
                          <a:latin typeface="+mn-lt"/>
                          <a:cs typeface="Archivo" pitchFamily="2" charset="77"/>
                        </a:rPr>
                        <a:t>Social - Sociale 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Enhed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Mål 2030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2025 (Status)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2023 (Baseline – år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473380548"/>
                  </a:ext>
                </a:extLst>
              </a:tr>
              <a:tr h="280514">
                <a:tc>
                  <a:txBody>
                    <a:bodyPr/>
                    <a:lstStyle/>
                    <a:p>
                      <a:r>
                        <a:rPr lang="da-DK" sz="1100" b="1" i="0" u="none" strike="noStrike" kern="1200">
                          <a:solidFill>
                            <a:schemeClr val="dk1"/>
                          </a:solidFill>
                          <a:effectLst/>
                          <a:latin typeface="+mn-lt"/>
                          <a:ea typeface="+mn-ea"/>
                          <a:cs typeface="Archivo" pitchFamily="2" charset="77"/>
                        </a:rPr>
                        <a:t>Fuldtidsarbejdsstyrke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baseline="0">
                          <a:solidFill>
                            <a:schemeClr val="dk1"/>
                          </a:solidFill>
                          <a:effectLst/>
                          <a:latin typeface="+mn-lt"/>
                          <a:ea typeface="+mn-ea"/>
                          <a:cs typeface="Archivo" pitchFamily="2" charset="77"/>
                        </a:rPr>
                        <a:t>FTE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4.450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4.498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4.510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4.690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0002452"/>
                  </a:ext>
                </a:extLst>
              </a:tr>
              <a:tr h="280514">
                <a:tc>
                  <a:txBody>
                    <a:bodyPr/>
                    <a:lstStyle/>
                    <a:p>
                      <a:r>
                        <a:rPr lang="da-DK" sz="1100" b="1" i="0" u="none" strike="noStrike" kern="1200">
                          <a:solidFill>
                            <a:schemeClr val="dk1"/>
                          </a:solidFill>
                          <a:effectLst/>
                          <a:latin typeface="+mn-lt"/>
                          <a:ea typeface="+mn-ea"/>
                          <a:cs typeface="Archivo" pitchFamily="2" charset="77"/>
                        </a:rPr>
                        <a:t>Kønsdiversitet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baseline="0">
                          <a:solidFill>
                            <a:schemeClr val="dk1"/>
                          </a:solidFill>
                          <a:effectLst/>
                          <a:latin typeface="+mn-lt"/>
                          <a:ea typeface="+mn-ea"/>
                          <a:cs typeface="Archivo" pitchFamily="2" charset="77"/>
                        </a:rPr>
                        <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40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40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38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37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154040189"/>
                  </a:ext>
                </a:extLst>
              </a:tr>
              <a:tr h="280514">
                <a:tc>
                  <a:txBody>
                    <a:bodyPr/>
                    <a:lstStyle/>
                    <a:p>
                      <a:r>
                        <a:rPr lang="da-DK" sz="1100" b="1" i="0" u="none" strike="noStrike" kern="1200">
                          <a:solidFill>
                            <a:schemeClr val="dk1"/>
                          </a:solidFill>
                          <a:effectLst/>
                          <a:latin typeface="+mn-lt"/>
                          <a:ea typeface="+mn-ea"/>
                          <a:cs typeface="Archivo" pitchFamily="2" charset="77"/>
                        </a:rPr>
                        <a:t>Sygefravær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baseline="0">
                          <a:solidFill>
                            <a:schemeClr val="dk1"/>
                          </a:solidFill>
                          <a:effectLst/>
                          <a:latin typeface="+mn-lt"/>
                          <a:ea typeface="+mn-ea"/>
                          <a:cs typeface="Archivo" pitchFamily="2" charset="77"/>
                        </a:rPr>
                        <a:t>Dage/FTE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4,5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5,3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5,4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5,6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44812610"/>
                  </a:ext>
                </a:extLst>
              </a:tr>
              <a:tr h="280514">
                <a:tc>
                  <a:txBody>
                    <a:bodyPr/>
                    <a:lstStyle/>
                    <a:p>
                      <a:r>
                        <a:rPr lang="da-DK" sz="1100" b="0">
                          <a:solidFill>
                            <a:schemeClr val="bg1"/>
                          </a:solidFill>
                          <a:latin typeface="+mn-lt"/>
                          <a:cs typeface="Archivo" pitchFamily="2" charset="77"/>
                        </a:rPr>
                        <a:t>Governance - Ledelsesdata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baseline="0">
                          <a:solidFill>
                            <a:schemeClr val="bg1"/>
                          </a:solidFill>
                          <a:latin typeface="+mn-lt"/>
                          <a:cs typeface="Archivo" pitchFamily="2" charset="77"/>
                        </a:rPr>
                        <a:t>Enhed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Mål 2030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2025 (Status)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100" b="0">
                          <a:solidFill>
                            <a:schemeClr val="bg1"/>
                          </a:solidFill>
                          <a:latin typeface="+mn-lt"/>
                          <a:cs typeface="Archivo" pitchFamily="2" charset="77"/>
                        </a:rPr>
                        <a:t>2023 (Baseline – år 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702046068"/>
                  </a:ext>
                </a:extLst>
              </a:tr>
              <a:tr h="280514">
                <a:tc>
                  <a:txBody>
                    <a:bodyPr/>
                    <a:lstStyle/>
                    <a:p>
                      <a:r>
                        <a:rPr lang="da-DK" sz="1100" b="1" i="0" u="none" strike="noStrike" kern="1200">
                          <a:solidFill>
                            <a:schemeClr val="dk1"/>
                          </a:solidFill>
                          <a:effectLst/>
                          <a:latin typeface="+mn-lt"/>
                          <a:ea typeface="+mn-ea"/>
                          <a:cs typeface="Archivo" pitchFamily="2" charset="77"/>
                        </a:rPr>
                        <a:t>Tilstedeværelse på bestyrelsesmøder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baseline="0">
                          <a:solidFill>
                            <a:schemeClr val="dk1"/>
                          </a:solidFill>
                          <a:effectLst/>
                          <a:latin typeface="+mn-lt"/>
                          <a:ea typeface="+mn-ea"/>
                          <a:cs typeface="Archivo" pitchFamily="2" charset="77"/>
                        </a:rPr>
                        <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98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95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92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100" b="0" i="0" u="none" strike="noStrike" kern="1200">
                          <a:solidFill>
                            <a:schemeClr val="dk1"/>
                          </a:solidFill>
                          <a:effectLst/>
                          <a:latin typeface="+mn-lt"/>
                          <a:ea typeface="+mn-ea"/>
                          <a:cs typeface="Archivo" pitchFamily="2" charset="77"/>
                        </a:rPr>
                        <a:t>92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63671822"/>
                  </a:ext>
                </a:extLst>
              </a:tr>
              <a:tr h="280514">
                <a:tc>
                  <a:txBody>
                    <a:bodyPr/>
                    <a:lstStyle/>
                    <a:p>
                      <a:r>
                        <a:rPr lang="da-DK" sz="1100" b="1" i="0" u="none" strike="noStrike" kern="1200">
                          <a:solidFill>
                            <a:schemeClr val="dk1"/>
                          </a:solidFill>
                          <a:effectLst/>
                          <a:latin typeface="+mn-lt"/>
                          <a:ea typeface="+mn-ea"/>
                          <a:cs typeface="Archivo" pitchFamily="2" charset="77"/>
                        </a:rPr>
                        <a:t>Bestyrelsens kønsdiversitet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baseline="0" dirty="0">
                          <a:solidFill>
                            <a:schemeClr val="dk1"/>
                          </a:solidFill>
                          <a:effectLst/>
                          <a:latin typeface="+mn-lt"/>
                          <a:ea typeface="+mn-ea"/>
                          <a:cs typeface="Archivo" pitchFamily="2" charset="77"/>
                        </a:rPr>
                        <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40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33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a:solidFill>
                            <a:schemeClr val="dk1"/>
                          </a:solidFill>
                          <a:effectLst/>
                          <a:latin typeface="+mn-lt"/>
                          <a:ea typeface="+mn-ea"/>
                          <a:cs typeface="Archivo" pitchFamily="2" charset="77"/>
                        </a:rPr>
                        <a:t>33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100" b="0" i="0" u="none" strike="noStrike" kern="1200" dirty="0">
                          <a:solidFill>
                            <a:schemeClr val="dk1"/>
                          </a:solidFill>
                          <a:effectLst/>
                          <a:latin typeface="+mn-lt"/>
                          <a:ea typeface="+mn-ea"/>
                          <a:cs typeface="Archivo" pitchFamily="2" charset="77"/>
                        </a:rPr>
                        <a:t>17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493568443"/>
                  </a:ext>
                </a:extLst>
              </a:tr>
            </a:tbl>
          </a:graphicData>
        </a:graphic>
      </p:graphicFrame>
      <p:sp>
        <p:nvSpPr>
          <p:cNvPr id="8" name="Tekstfelt 7">
            <a:extLst>
              <a:ext uri="{FF2B5EF4-FFF2-40B4-BE49-F238E27FC236}">
                <a16:creationId xmlns:a16="http://schemas.microsoft.com/office/drawing/2014/main" id="{C53C8FEA-77EF-A960-98A3-30E62C5983E4}"/>
              </a:ext>
            </a:extLst>
          </p:cNvPr>
          <p:cNvSpPr txBox="1"/>
          <p:nvPr/>
        </p:nvSpPr>
        <p:spPr>
          <a:xfrm>
            <a:off x="931187" y="6195816"/>
            <a:ext cx="10723882" cy="337015"/>
          </a:xfrm>
          <a:prstGeom prst="rect">
            <a:avLst/>
          </a:prstGeom>
          <a:noFill/>
        </p:spPr>
        <p:txBody>
          <a:bodyPr wrap="square" rtlCol="0">
            <a:spAutoFit/>
          </a:bodyPr>
          <a:lstStyle/>
          <a:p>
            <a:pPr>
              <a:lnSpc>
                <a:spcPct val="150000"/>
              </a:lnSpc>
            </a:pPr>
            <a:r>
              <a:rPr lang="da-DK" sz="1200" dirty="0">
                <a:solidFill>
                  <a:srgbClr val="013738"/>
                </a:solidFill>
              </a:rPr>
              <a:t>Eksempel på rapportering er en forsimplet udgave af </a:t>
            </a:r>
            <a:r>
              <a:rPr lang="da-DK" sz="1200" dirty="0">
                <a:solidFill>
                  <a:srgbClr val="013738"/>
                </a:solidFill>
                <a:hlinkClick r:id="rId3"/>
              </a:rPr>
              <a:t>FSR’s eksempel for ESG-hoved- og nøgletalsoversigt.</a:t>
            </a:r>
            <a:endParaRPr lang="da-DK" sz="1200" dirty="0">
              <a:solidFill>
                <a:srgbClr val="013738"/>
              </a:solidFill>
            </a:endParaRPr>
          </a:p>
        </p:txBody>
      </p:sp>
    </p:spTree>
    <p:extLst>
      <p:ext uri="{BB962C8B-B14F-4D97-AF65-F5344CB8AC3E}">
        <p14:creationId xmlns:p14="http://schemas.microsoft.com/office/powerpoint/2010/main" val="27409091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1FA7FCF-1574-0E06-00E1-3C57989C0A1D}"/>
              </a:ext>
            </a:extLst>
          </p:cNvPr>
          <p:cNvSpPr>
            <a:spLocks noGrp="1"/>
          </p:cNvSpPr>
          <p:nvPr>
            <p:ph type="body" sz="quarter" idx="4294967295"/>
          </p:nvPr>
        </p:nvSpPr>
        <p:spPr>
          <a:xfrm>
            <a:off x="744069" y="1088185"/>
            <a:ext cx="6545264" cy="838200"/>
          </a:xfrm>
        </p:spPr>
        <p:txBody>
          <a:bodyPr/>
          <a:lstStyle/>
          <a:p>
            <a:r>
              <a:rPr lang="da-DK" sz="3500" dirty="0">
                <a:latin typeface="+mj-lt"/>
                <a:cs typeface="Archivo Medium" pitchFamily="2" charset="77"/>
              </a:rPr>
              <a:t>VSME – rapporteringsstandard</a:t>
            </a:r>
          </a:p>
        </p:txBody>
      </p:sp>
      <p:sp>
        <p:nvSpPr>
          <p:cNvPr id="3" name="Pladsholder til tekst 2">
            <a:extLst>
              <a:ext uri="{FF2B5EF4-FFF2-40B4-BE49-F238E27FC236}">
                <a16:creationId xmlns:a16="http://schemas.microsoft.com/office/drawing/2014/main" id="{92C521DA-4718-03A1-C13B-E1DC8D86E5EA}"/>
              </a:ext>
            </a:extLst>
          </p:cNvPr>
          <p:cNvSpPr>
            <a:spLocks noGrp="1"/>
          </p:cNvSpPr>
          <p:nvPr>
            <p:ph type="body" sz="half" idx="4294967295"/>
          </p:nvPr>
        </p:nvSpPr>
        <p:spPr>
          <a:xfrm>
            <a:off x="744069" y="2066361"/>
            <a:ext cx="6545264" cy="3465192"/>
          </a:xfrm>
        </p:spPr>
        <p:txBody>
          <a:bodyPr/>
          <a:lstStyle/>
          <a:p>
            <a:pPr marL="285750" indent="-285750">
              <a:buFont typeface="Arial" panose="020B0604020202020204" pitchFamily="34" charset="0"/>
              <a:buChar char="•"/>
            </a:pPr>
            <a:r>
              <a:rPr lang="da-DK" sz="1400" dirty="0"/>
              <a:t>VSME er en </a:t>
            </a:r>
            <a:r>
              <a:rPr lang="da-DK" sz="1400" b="1" dirty="0"/>
              <a:t>frivillig og forenklet rapporteringsstandard</a:t>
            </a:r>
            <a:r>
              <a:rPr lang="da-DK" sz="1400" dirty="0"/>
              <a:t> udviklet af EFRAG, og den er målrettet </a:t>
            </a:r>
            <a:r>
              <a:rPr lang="da-DK" sz="1400" b="1" dirty="0"/>
              <a:t>SMV’er</a:t>
            </a:r>
            <a:r>
              <a:rPr lang="da-DK" sz="1400" dirty="0"/>
              <a:t>, der ikke er omfattet af CSRD.</a:t>
            </a:r>
          </a:p>
          <a:p>
            <a:pPr marL="285750" indent="-285750">
              <a:buFont typeface="Arial" panose="020B0604020202020204" pitchFamily="34" charset="0"/>
              <a:buChar char="•"/>
            </a:pPr>
            <a:r>
              <a:rPr lang="da-DK" sz="1400" dirty="0"/>
              <a:t>V</a:t>
            </a:r>
            <a:r>
              <a:rPr lang="da-DK" dirty="0"/>
              <a:t>SME bruges til rapportere på virksomhedens samlede ESG-påvirkning.</a:t>
            </a:r>
            <a:endParaRPr lang="da-DK" sz="1400" dirty="0"/>
          </a:p>
          <a:p>
            <a:pPr marL="285750" indent="-285750">
              <a:buFont typeface="Arial" panose="020B0604020202020204" pitchFamily="34" charset="0"/>
              <a:buChar char="•"/>
            </a:pPr>
            <a:r>
              <a:rPr lang="da-DK" sz="1400" dirty="0"/>
              <a:t>VSME er mere simpel end CSRD</a:t>
            </a:r>
            <a:r>
              <a:rPr lang="da-DK" dirty="0"/>
              <a:t>. Mange </a:t>
            </a:r>
            <a:r>
              <a:rPr lang="da-DK" sz="1400" dirty="0"/>
              <a:t>anvender denne standard efter, at ændringerne i Omnibus har medført, at en lang række virksomheder ikke længere er omfattet af CSRD-kravene.</a:t>
            </a:r>
          </a:p>
          <a:p>
            <a:r>
              <a:rPr lang="da-DK" sz="1400" dirty="0"/>
              <a:t>På Virksomhedsguidens hjemmeside kan man hente skabeloner til </a:t>
            </a:r>
            <a:br>
              <a:rPr lang="da-DK" sz="1400" dirty="0"/>
            </a:br>
            <a:r>
              <a:rPr lang="da-DK" sz="1400" dirty="0"/>
              <a:t>ESG-rapportering udarbejdet af Erhvervsstyrelsen, som er i tråd med </a:t>
            </a:r>
            <a:br>
              <a:rPr lang="da-DK" sz="1400" dirty="0"/>
            </a:br>
            <a:r>
              <a:rPr lang="da-DK" sz="1400" dirty="0"/>
              <a:t>VSME-standarden.</a:t>
            </a:r>
            <a:br>
              <a:rPr lang="da-DK" sz="1400" dirty="0"/>
            </a:br>
            <a:endParaRPr lang="da-DK" sz="1400" dirty="0"/>
          </a:p>
          <a:p>
            <a:r>
              <a:rPr lang="da-DK" sz="1300" dirty="0">
                <a:solidFill>
                  <a:schemeClr val="tx2"/>
                </a:solidFill>
                <a:hlinkClick r:id="rId2"/>
              </a:rPr>
              <a:t>Hent skabeloner til ESG-rapportering efter VSME-standarden her</a:t>
            </a:r>
            <a:endParaRPr lang="da-DK" sz="1300" dirty="0">
              <a:solidFill>
                <a:schemeClr val="tx2"/>
              </a:solidFill>
            </a:endParaRPr>
          </a:p>
          <a:p>
            <a:endParaRPr lang="da-DK" sz="1400" dirty="0"/>
          </a:p>
          <a:p>
            <a:endParaRPr lang="da-DK" sz="1400" dirty="0"/>
          </a:p>
          <a:p>
            <a:endParaRPr lang="da-DK" sz="1400" dirty="0"/>
          </a:p>
          <a:p>
            <a:endParaRPr lang="da-DK" dirty="0"/>
          </a:p>
        </p:txBody>
      </p:sp>
    </p:spTree>
    <p:extLst>
      <p:ext uri="{BB962C8B-B14F-4D97-AF65-F5344CB8AC3E}">
        <p14:creationId xmlns:p14="http://schemas.microsoft.com/office/powerpoint/2010/main" val="4239293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305A6B1E-0ED4-496C-F6E3-B426CD211946}"/>
              </a:ext>
            </a:extLst>
          </p:cNvPr>
          <p:cNvSpPr>
            <a:spLocks noGrp="1"/>
          </p:cNvSpPr>
          <p:nvPr>
            <p:ph type="body" sz="quarter" idx="10"/>
          </p:nvPr>
        </p:nvSpPr>
        <p:spPr>
          <a:xfrm>
            <a:off x="734059" y="846139"/>
            <a:ext cx="10723882" cy="838200"/>
          </a:xfrm>
        </p:spPr>
        <p:txBody>
          <a:bodyPr/>
          <a:lstStyle/>
          <a:p>
            <a:pPr algn="ctr"/>
            <a:r>
              <a:rPr lang="da-DK" sz="3500" dirty="0">
                <a:cs typeface="Archivo Medium" pitchFamily="2" charset="77"/>
              </a:rPr>
              <a:t>Eksempler på datapunkter til rapportering</a:t>
            </a:r>
          </a:p>
        </p:txBody>
      </p:sp>
      <p:sp>
        <p:nvSpPr>
          <p:cNvPr id="4" name="Pladsholder til tekst 3">
            <a:extLst>
              <a:ext uri="{FF2B5EF4-FFF2-40B4-BE49-F238E27FC236}">
                <a16:creationId xmlns:a16="http://schemas.microsoft.com/office/drawing/2014/main" id="{64B4CB47-E0F8-6709-7A68-AB0AE6984F3D}"/>
              </a:ext>
            </a:extLst>
          </p:cNvPr>
          <p:cNvSpPr>
            <a:spLocks noGrp="1"/>
          </p:cNvSpPr>
          <p:nvPr>
            <p:ph type="body" sz="half" idx="15"/>
          </p:nvPr>
        </p:nvSpPr>
        <p:spPr>
          <a:xfrm>
            <a:off x="1647264" y="1656859"/>
            <a:ext cx="8897472" cy="598345"/>
          </a:xfrm>
        </p:spPr>
        <p:txBody>
          <a:bodyPr/>
          <a:lstStyle/>
          <a:p>
            <a:pPr algn="ctr"/>
            <a:r>
              <a:rPr lang="da-DK" dirty="0"/>
              <a:t>Nedenstående tabel er </a:t>
            </a:r>
            <a:r>
              <a:rPr lang="da-DK" dirty="0">
                <a:hlinkClick r:id="rId2"/>
              </a:rPr>
              <a:t>Erhvervsstyrelsens skabelon for VSME-rapportering</a:t>
            </a:r>
            <a:r>
              <a:rPr lang="da-DK" dirty="0"/>
              <a:t>, og den viser konkrete eksempler på ESG-datapunkter, man kan rapportere på. Her er flere af dem relevant for FM’ere. </a:t>
            </a:r>
          </a:p>
        </p:txBody>
      </p:sp>
      <p:graphicFrame>
        <p:nvGraphicFramePr>
          <p:cNvPr id="5" name="Table 2">
            <a:extLst>
              <a:ext uri="{FF2B5EF4-FFF2-40B4-BE49-F238E27FC236}">
                <a16:creationId xmlns:a16="http://schemas.microsoft.com/office/drawing/2014/main" id="{BB1301E7-B583-CB99-E5D9-6DB39B75A25A}"/>
              </a:ext>
            </a:extLst>
          </p:cNvPr>
          <p:cNvGraphicFramePr>
            <a:graphicFrameLocks noGrp="1"/>
          </p:cNvGraphicFramePr>
          <p:nvPr>
            <p:extLst>
              <p:ext uri="{D42A27DB-BD31-4B8C-83A1-F6EECF244321}">
                <p14:modId xmlns:p14="http://schemas.microsoft.com/office/powerpoint/2010/main" val="2115315503"/>
              </p:ext>
            </p:extLst>
          </p:nvPr>
        </p:nvGraphicFramePr>
        <p:xfrm>
          <a:off x="7966463" y="2490341"/>
          <a:ext cx="3048000" cy="2771501"/>
        </p:xfrm>
        <a:graphic>
          <a:graphicData uri="http://schemas.openxmlformats.org/drawingml/2006/table">
            <a:tbl>
              <a:tblPr firstRow="1">
                <a:tableStyleId>{2A488322-F2BA-4B5B-9748-0D474271808F}</a:tableStyleId>
              </a:tblPr>
              <a:tblGrid>
                <a:gridCol w="3048000">
                  <a:extLst>
                    <a:ext uri="{9D8B030D-6E8A-4147-A177-3AD203B41FA5}">
                      <a16:colId xmlns:a16="http://schemas.microsoft.com/office/drawing/2014/main" val="1904521774"/>
                    </a:ext>
                  </a:extLst>
                </a:gridCol>
              </a:tblGrid>
              <a:tr h="223781">
                <a:tc>
                  <a:txBody>
                    <a:bodyPr/>
                    <a:lstStyle/>
                    <a:p>
                      <a:pPr algn="l"/>
                      <a:r>
                        <a:rPr lang="da-DK" sz="900" b="1" kern="1200" spc="-10" noProof="0">
                          <a:solidFill>
                            <a:schemeClr val="bg1"/>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1"/>
                    </a:solidFill>
                  </a:tcPr>
                </a:tc>
                <a:extLst>
                  <a:ext uri="{0D108BD9-81ED-4DB2-BD59-A6C34878D82A}">
                    <a16:rowId xmlns:a16="http://schemas.microsoft.com/office/drawing/2014/main" val="3642311251"/>
                  </a:ext>
                </a:extLst>
              </a:tr>
              <a:tr h="325914">
                <a:tc>
                  <a:txBody>
                    <a:bodyPr/>
                    <a:lstStyle/>
                    <a:p>
                      <a:pPr lvl="0" algn="l">
                        <a:buNone/>
                      </a:pPr>
                      <a:r>
                        <a:rPr lang="da-DK" sz="900" b="1" i="0" u="none" strike="noStrike" kern="1200" spc="-10" noProof="0">
                          <a:solidFill>
                            <a:srgbClr val="1B4528"/>
                          </a:solidFill>
                          <a:latin typeface="+mn-lt"/>
                        </a:rPr>
                        <a:t>Egen arbejdsstyrke (B8)</a:t>
                      </a:r>
                    </a:p>
                    <a:p>
                      <a:pPr marL="171450" lvl="0" indent="-171450" algn="l">
                        <a:buFont typeface="Arial" panose="020B0604020202020204" pitchFamily="34" charset="0"/>
                        <a:buChar char="•"/>
                      </a:pPr>
                      <a:r>
                        <a:rPr lang="da-DK" sz="900" b="0" i="0" u="none" strike="noStrike" kern="1200" spc="-10" noProof="0">
                          <a:solidFill>
                            <a:srgbClr val="1B4528"/>
                          </a:solidFill>
                          <a:latin typeface="+mn-lt"/>
                        </a:rPr>
                        <a:t>Kontrakttype</a:t>
                      </a:r>
                    </a:p>
                    <a:p>
                      <a:pPr marL="171450" lvl="0" indent="-171450" algn="l">
                        <a:buFont typeface="Arial" panose="020B0604020202020204" pitchFamily="34" charset="0"/>
                        <a:buChar char="•"/>
                      </a:pPr>
                      <a:r>
                        <a:rPr lang="da-DK" sz="900" b="0" i="0" u="none" strike="noStrike" kern="1200" spc="-10">
                          <a:solidFill>
                            <a:srgbClr val="1B4528"/>
                          </a:solidFill>
                          <a:latin typeface="+mn-lt"/>
                          <a:ea typeface="+mn-ea"/>
                          <a:cs typeface="+mn-cs"/>
                        </a:rPr>
                        <a:t>Kønssammensætning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a:solidFill>
                            <a:srgbClr val="1B4528"/>
                          </a:solidFill>
                          <a:latin typeface="+mn-lt"/>
                        </a:rPr>
                        <a:t>Ansættelseskontrakter i andre lande udover Danmark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a:solidFill>
                            <a:srgbClr val="1B4528"/>
                          </a:solidFill>
                          <a:latin typeface="+mn-lt"/>
                        </a:rPr>
                        <a:t>Medarbejderomsætning (oplyses kun ved mere end 50 ansatte)</a:t>
                      </a:r>
                      <a:endParaRPr lang="da-DK" sz="900">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80349995"/>
                  </a:ext>
                </a:extLst>
              </a:tr>
              <a:tr h="325914">
                <a:tc>
                  <a:txBody>
                    <a:bodyPr/>
                    <a:lstStyle/>
                    <a:p>
                      <a:pPr marL="0" lvl="0" algn="l" defTabSz="914400" rtl="0" eaLnBrk="1" latinLnBrk="0" hangingPunct="1">
                        <a:buNone/>
                      </a:pPr>
                      <a:r>
                        <a:rPr lang="da-DK" sz="900" b="1" i="0" u="none" strike="noStrike" kern="1200" spc="-10">
                          <a:solidFill>
                            <a:srgbClr val="1B4528"/>
                          </a:solidFill>
                          <a:latin typeface="+mn-lt"/>
                          <a:ea typeface="+mn-ea"/>
                          <a:cs typeface="+mn-cs"/>
                        </a:rPr>
                        <a:t>Sundhed og sikkerhed (B9)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a:solidFill>
                            <a:srgbClr val="1B4528"/>
                          </a:solidFill>
                          <a:latin typeface="+mn-lt"/>
                        </a:rPr>
                        <a:t>Egen arbejdsstyrke: Registrerede arbejdsulykker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a:solidFill>
                            <a:srgbClr val="1B4528"/>
                          </a:solidFill>
                          <a:latin typeface="+mn-lt"/>
                        </a:rPr>
                        <a:t>Egen arbejdsstyrke: Arbejdsrelaterede dødsfald </a:t>
                      </a:r>
                      <a:endParaRPr lang="da-DK" sz="900" b="1" i="0" u="none" strike="noStrike" kern="1200" spc="-10">
                        <a:solidFill>
                          <a:srgbClr val="1B4528"/>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940256071"/>
                  </a:ext>
                </a:extLst>
              </a:tr>
              <a:tr h="32591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1" i="0" u="none" strike="noStrike" kern="1200" spc="-10" noProof="0" dirty="0">
                          <a:solidFill>
                            <a:srgbClr val="1B4528"/>
                          </a:solidFill>
                          <a:latin typeface="+mn-lt"/>
                          <a:ea typeface="+mn-ea"/>
                          <a:cs typeface="+mn-cs"/>
                        </a:rPr>
                        <a:t>Vederlag, overenskomster og uddannelse (B10)</a:t>
                      </a:r>
                      <a:endParaRPr lang="da-DK" sz="900" b="0" i="0" u="none" strike="noStrike"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dirty="0">
                          <a:solidFill>
                            <a:srgbClr val="1B4528"/>
                          </a:solidFill>
                          <a:latin typeface="+mn-lt"/>
                          <a:ea typeface="+mn-ea"/>
                          <a:cs typeface="+mn-cs"/>
                        </a:rPr>
                        <a:t>Oplysning om aflønning over/under minimumsløn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latin typeface="+mn-lt"/>
                        </a:rPr>
                        <a:t>Lønforskel mellem mandlige og kvindelige ansatte (oplyses kun ved over 150 ansatte)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latin typeface="+mn-lt"/>
                        </a:rPr>
                        <a:t>Procentvis ansatte, der er dækket af en kollektiv overenskomst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latin typeface="+mn-lt"/>
                        </a:rPr>
                        <a:t>Uddannelsestimer i gennemsnit pr. ansat </a:t>
                      </a:r>
                      <a:endParaRPr lang="da-DK" sz="900" b="0" i="0" u="none" strike="noStrike" kern="1200" spc="-10" noProof="0" dirty="0">
                        <a:solidFill>
                          <a:srgbClr val="1B4528"/>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735917724"/>
                  </a:ext>
                </a:extLst>
              </a:tr>
            </a:tbl>
          </a:graphicData>
        </a:graphic>
      </p:graphicFrame>
      <p:graphicFrame>
        <p:nvGraphicFramePr>
          <p:cNvPr id="6" name="Table 2">
            <a:extLst>
              <a:ext uri="{FF2B5EF4-FFF2-40B4-BE49-F238E27FC236}">
                <a16:creationId xmlns:a16="http://schemas.microsoft.com/office/drawing/2014/main" id="{083C278F-40D5-973F-2971-3C3368BE051F}"/>
              </a:ext>
            </a:extLst>
          </p:cNvPr>
          <p:cNvGraphicFramePr>
            <a:graphicFrameLocks noGrp="1"/>
          </p:cNvGraphicFramePr>
          <p:nvPr>
            <p:extLst>
              <p:ext uri="{D42A27DB-BD31-4B8C-83A1-F6EECF244321}">
                <p14:modId xmlns:p14="http://schemas.microsoft.com/office/powerpoint/2010/main" val="2776880671"/>
              </p:ext>
            </p:extLst>
          </p:nvPr>
        </p:nvGraphicFramePr>
        <p:xfrm>
          <a:off x="7966463" y="5279158"/>
          <a:ext cx="3048000" cy="732703"/>
        </p:xfrm>
        <a:graphic>
          <a:graphicData uri="http://schemas.openxmlformats.org/drawingml/2006/table">
            <a:tbl>
              <a:tblPr firstRow="1">
                <a:tableStyleId>{2A488322-F2BA-4B5B-9748-0D474271808F}</a:tableStyleId>
              </a:tblPr>
              <a:tblGrid>
                <a:gridCol w="3048000">
                  <a:extLst>
                    <a:ext uri="{9D8B030D-6E8A-4147-A177-3AD203B41FA5}">
                      <a16:colId xmlns:a16="http://schemas.microsoft.com/office/drawing/2014/main" val="1904521774"/>
                    </a:ext>
                  </a:extLst>
                </a:gridCol>
              </a:tblGrid>
              <a:tr h="234708">
                <a:tc>
                  <a:txBody>
                    <a:bodyPr/>
                    <a:lstStyle/>
                    <a:p>
                      <a:pPr algn="l"/>
                      <a:r>
                        <a:rPr lang="da-DK" sz="900" b="1" kern="1200" spc="-10" noProof="0">
                          <a:solidFill>
                            <a:schemeClr val="bg1"/>
                          </a:solidFill>
                          <a:latin typeface="+mn-lt"/>
                          <a:ea typeface="+mn-ea"/>
                          <a:cs typeface="+mn-cs"/>
                        </a:rPr>
                        <a:t>G-data</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1"/>
                    </a:solidFill>
                  </a:tcPr>
                </a:tc>
                <a:extLst>
                  <a:ext uri="{0D108BD9-81ED-4DB2-BD59-A6C34878D82A}">
                    <a16:rowId xmlns:a16="http://schemas.microsoft.com/office/drawing/2014/main" val="3369112906"/>
                  </a:ext>
                </a:extLst>
              </a:tr>
              <a:tr h="497995">
                <a:tc>
                  <a:txBody>
                    <a:bodyPr/>
                    <a:lstStyle/>
                    <a:p>
                      <a:pPr lvl="0" algn="l">
                        <a:buNone/>
                      </a:pPr>
                      <a:r>
                        <a:rPr lang="da-DK" sz="900" b="1" i="0" u="none" strike="noStrike" kern="1200" spc="-10" noProof="0" dirty="0">
                          <a:solidFill>
                            <a:srgbClr val="1B4528"/>
                          </a:solidFill>
                          <a:latin typeface="+mn-lt"/>
                        </a:rPr>
                        <a:t>Virksomhedsledelse (B11)</a:t>
                      </a:r>
                    </a:p>
                    <a:p>
                      <a:pPr marL="171450" lvl="0" indent="-171450" algn="l">
                        <a:buFont typeface="Arial" panose="020B0604020202020204" pitchFamily="34" charset="0"/>
                        <a:buChar char="•"/>
                      </a:pPr>
                      <a:r>
                        <a:rPr lang="da-DK" sz="900" b="0" i="0" u="none" strike="noStrike" kern="1200" spc="-10" noProof="0" dirty="0">
                          <a:solidFill>
                            <a:srgbClr val="1B4528"/>
                          </a:solidFill>
                          <a:latin typeface="+mn-lt"/>
                        </a:rPr>
                        <a:t>Antal domme og bøder i relation til korruption &amp; bestikkelse</a:t>
                      </a:r>
                      <a:endParaRPr lang="da-DK" dirty="0">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625880347"/>
                  </a:ext>
                </a:extLst>
              </a:tr>
            </a:tbl>
          </a:graphicData>
        </a:graphic>
      </p:graphicFrame>
      <p:graphicFrame>
        <p:nvGraphicFramePr>
          <p:cNvPr id="7" name="Table 2">
            <a:extLst>
              <a:ext uri="{FF2B5EF4-FFF2-40B4-BE49-F238E27FC236}">
                <a16:creationId xmlns:a16="http://schemas.microsoft.com/office/drawing/2014/main" id="{646A246E-5681-2D91-D303-5618B9386B12}"/>
              </a:ext>
            </a:extLst>
          </p:cNvPr>
          <p:cNvGraphicFramePr>
            <a:graphicFrameLocks noGrp="1"/>
          </p:cNvGraphicFramePr>
          <p:nvPr>
            <p:extLst>
              <p:ext uri="{D42A27DB-BD31-4B8C-83A1-F6EECF244321}">
                <p14:modId xmlns:p14="http://schemas.microsoft.com/office/powerpoint/2010/main" val="1350945564"/>
              </p:ext>
            </p:extLst>
          </p:nvPr>
        </p:nvGraphicFramePr>
        <p:xfrm>
          <a:off x="1647264" y="2490341"/>
          <a:ext cx="5993627" cy="3521520"/>
        </p:xfrm>
        <a:graphic>
          <a:graphicData uri="http://schemas.openxmlformats.org/drawingml/2006/table">
            <a:tbl>
              <a:tblPr firstRow="1">
                <a:tableStyleId>{2A488322-F2BA-4B5B-9748-0D474271808F}</a:tableStyleId>
              </a:tblPr>
              <a:tblGrid>
                <a:gridCol w="5993627">
                  <a:extLst>
                    <a:ext uri="{9D8B030D-6E8A-4147-A177-3AD203B41FA5}">
                      <a16:colId xmlns:a16="http://schemas.microsoft.com/office/drawing/2014/main" val="1904521774"/>
                    </a:ext>
                  </a:extLst>
                </a:gridCol>
              </a:tblGrid>
              <a:tr h="139363">
                <a:tc>
                  <a:txBody>
                    <a:bodyPr/>
                    <a:lstStyle/>
                    <a:p>
                      <a:pPr algn="l"/>
                      <a:r>
                        <a:rPr lang="da-DK" sz="900" b="1" kern="1200" spc="-10" noProof="0">
                          <a:solidFill>
                            <a:schemeClr val="bg1"/>
                          </a:solidFill>
                          <a:latin typeface="+mn-lt"/>
                          <a:ea typeface="+mn-ea"/>
                          <a:cs typeface="+mn-cs"/>
                        </a:rPr>
                        <a:t>E-data </a:t>
                      </a:r>
                      <a:endParaRPr lang="da-DK" sz="900" b="0" kern="1200" spc="-10" noProof="0">
                        <a:solidFill>
                          <a:schemeClr val="bg1"/>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tx1"/>
                    </a:solidFill>
                  </a:tcPr>
                </a:tc>
                <a:extLst>
                  <a:ext uri="{0D108BD9-81ED-4DB2-BD59-A6C34878D82A}">
                    <a16:rowId xmlns:a16="http://schemas.microsoft.com/office/drawing/2014/main" val="1126365689"/>
                  </a:ext>
                </a:extLst>
              </a:tr>
              <a:tr h="322143">
                <a:tc>
                  <a:txBody>
                    <a:bodyPr/>
                    <a:lstStyle/>
                    <a:p>
                      <a:pPr marL="0" marR="0" lvl="0" indent="0" algn="l" rtl="0" eaLnBrk="1" fontAlgn="auto" latinLnBrk="0" hangingPunct="1">
                        <a:lnSpc>
                          <a:spcPct val="100000"/>
                        </a:lnSpc>
                        <a:spcBef>
                          <a:spcPts val="0"/>
                        </a:spcBef>
                        <a:spcAft>
                          <a:spcPts val="0"/>
                        </a:spcAft>
                        <a:buClrTx/>
                        <a:buSzTx/>
                        <a:buFontTx/>
                        <a:buNone/>
                      </a:pPr>
                      <a:r>
                        <a:rPr lang="da-DK" sz="900" b="1" kern="1200" spc="-10" noProof="0" dirty="0">
                          <a:solidFill>
                            <a:schemeClr val="tx2"/>
                          </a:solidFill>
                          <a:latin typeface="+mn-lt"/>
                          <a:ea typeface="+mn-ea"/>
                          <a:cs typeface="+mn-cs"/>
                        </a:rPr>
                        <a:t>Energiforbrug (B3)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Elektricitet: Vedvarende/Ikke-vedvarende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Brændstoffer: Vedvarende/Ikke-vedvarende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42156864"/>
                  </a:ext>
                </a:extLst>
              </a:tr>
              <a:tr h="5049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err="1">
                          <a:solidFill>
                            <a:schemeClr val="tx2"/>
                          </a:solidFill>
                          <a:latin typeface="+mn-lt"/>
                        </a:rPr>
                        <a:t>CO₂e-udledninger</a:t>
                      </a:r>
                      <a:r>
                        <a:rPr lang="da-DK" sz="900" b="1">
                          <a:solidFill>
                            <a:schemeClr val="tx2"/>
                          </a:solidFill>
                          <a:latin typeface="+mn-lt"/>
                        </a:rPr>
                        <a:t> (B3)</a:t>
                      </a:r>
                      <a:endParaRPr lang="da-DK" sz="900" b="0" kern="1200" spc="-10" noProof="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err="1">
                          <a:solidFill>
                            <a:schemeClr val="tx2"/>
                          </a:solidFill>
                          <a:latin typeface="+mn-lt"/>
                          <a:ea typeface="+mn-ea"/>
                          <a:cs typeface="+mn-cs"/>
                        </a:rPr>
                        <a:t>Scope</a:t>
                      </a:r>
                      <a:r>
                        <a:rPr lang="da-DK" sz="900" b="0" kern="1200" spc="-10">
                          <a:solidFill>
                            <a:schemeClr val="tx2"/>
                          </a:solidFill>
                          <a:latin typeface="+mn-lt"/>
                          <a:ea typeface="+mn-ea"/>
                          <a:cs typeface="+mn-cs"/>
                        </a:rPr>
                        <a:t> 1 </a:t>
                      </a:r>
                      <a:r>
                        <a:rPr lang="da-DK" sz="900" b="0" kern="1200" spc="-10" err="1">
                          <a:solidFill>
                            <a:schemeClr val="tx2"/>
                          </a:solidFill>
                          <a:latin typeface="+mn-lt"/>
                          <a:ea typeface="+mn-ea"/>
                          <a:cs typeface="+mn-cs"/>
                        </a:rPr>
                        <a:t>CO₂e</a:t>
                      </a:r>
                      <a:r>
                        <a:rPr lang="da-DK" sz="900" b="0" kern="1200" spc="-10">
                          <a:solidFill>
                            <a:schemeClr val="tx2"/>
                          </a:solidFill>
                          <a:latin typeface="+mn-lt"/>
                          <a:ea typeface="+mn-ea"/>
                          <a:cs typeface="+mn-cs"/>
                        </a:rPr>
                        <a:t> udledninger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err="1">
                          <a:solidFill>
                            <a:schemeClr val="tx2"/>
                          </a:solidFill>
                          <a:latin typeface="+mn-lt"/>
                          <a:ea typeface="+mn-ea"/>
                          <a:cs typeface="+mn-cs"/>
                        </a:rPr>
                        <a:t>Scope</a:t>
                      </a:r>
                      <a:r>
                        <a:rPr lang="da-DK" sz="900" b="0" kern="1200" spc="-10">
                          <a:solidFill>
                            <a:schemeClr val="tx2"/>
                          </a:solidFill>
                          <a:latin typeface="+mn-lt"/>
                          <a:ea typeface="+mn-ea"/>
                          <a:cs typeface="+mn-cs"/>
                        </a:rPr>
                        <a:t> 2 </a:t>
                      </a:r>
                      <a:r>
                        <a:rPr lang="da-DK" sz="900" b="0" kern="1200" spc="-10" err="1">
                          <a:solidFill>
                            <a:schemeClr val="tx2"/>
                          </a:solidFill>
                          <a:latin typeface="+mn-lt"/>
                          <a:ea typeface="+mn-ea"/>
                          <a:cs typeface="+mn-cs"/>
                        </a:rPr>
                        <a:t>CO₂e</a:t>
                      </a:r>
                      <a:r>
                        <a:rPr lang="da-DK" sz="900" b="0" kern="1200" spc="-10">
                          <a:solidFill>
                            <a:schemeClr val="tx2"/>
                          </a:solidFill>
                          <a:latin typeface="+mn-lt"/>
                          <a:ea typeface="+mn-ea"/>
                          <a:cs typeface="+mn-cs"/>
                        </a:rPr>
                        <a:t> udledninger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err="1">
                          <a:solidFill>
                            <a:schemeClr val="tx2"/>
                          </a:solidFill>
                          <a:latin typeface="+mn-lt"/>
                          <a:ea typeface="+mn-ea"/>
                          <a:cs typeface="+mn-cs"/>
                        </a:rPr>
                        <a:t>CO₂e-intensitet</a:t>
                      </a:r>
                      <a:r>
                        <a:rPr lang="da-DK" sz="900" b="0" kern="1200" spc="-10">
                          <a:solidFill>
                            <a:schemeClr val="tx2"/>
                          </a:solidFill>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err="1">
                          <a:solidFill>
                            <a:schemeClr val="tx2"/>
                          </a:solidFill>
                          <a:latin typeface="+mn-lt"/>
                          <a:ea typeface="+mn-ea"/>
                          <a:cs typeface="+mn-cs"/>
                        </a:rPr>
                        <a:t>Scope</a:t>
                      </a:r>
                      <a:r>
                        <a:rPr lang="da-DK" sz="900" b="0" kern="1200" spc="-10">
                          <a:solidFill>
                            <a:schemeClr val="tx2"/>
                          </a:solidFill>
                          <a:latin typeface="+mn-lt"/>
                          <a:ea typeface="+mn-ea"/>
                          <a:cs typeface="+mn-cs"/>
                        </a:rPr>
                        <a:t> 3 </a:t>
                      </a:r>
                      <a:r>
                        <a:rPr lang="da-DK" sz="900" b="0" kern="1200" spc="-10" err="1">
                          <a:solidFill>
                            <a:schemeClr val="tx2"/>
                          </a:solidFill>
                          <a:latin typeface="+mn-lt"/>
                          <a:ea typeface="+mn-ea"/>
                          <a:cs typeface="+mn-cs"/>
                        </a:rPr>
                        <a:t>CO₂e</a:t>
                      </a:r>
                      <a:r>
                        <a:rPr lang="da-DK" sz="900" b="0" kern="1200" spc="-10">
                          <a:solidFill>
                            <a:schemeClr val="tx2"/>
                          </a:solidFill>
                          <a:latin typeface="+mn-lt"/>
                          <a:ea typeface="+mn-ea"/>
                          <a:cs typeface="+mn-cs"/>
                        </a:rPr>
                        <a:t> udledninger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72839680"/>
                  </a:ext>
                </a:extLst>
              </a:tr>
              <a:tr h="322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Forurening af luft, vand og jord (B4)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a:solidFill>
                            <a:schemeClr val="tx2"/>
                          </a:solidFill>
                          <a:latin typeface="+mn-lt"/>
                          <a:ea typeface="+mn-ea"/>
                          <a:cs typeface="+mn-cs"/>
                        </a:rPr>
                        <a:t>Kun et oplysningskrav, hvis din virksomhed i forvejen rapporterer om forurening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76431257"/>
                  </a:ext>
                </a:extLst>
              </a:tr>
              <a:tr h="4135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Biodiversitet (B5)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latin typeface="+mn-lt"/>
                        </a:rPr>
                        <a:t>Opgørelse af virksomhedens områder i nærheden af eller i 'biodiversitetsfølsomme områder’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latin typeface="+mn-lt"/>
                        </a:rPr>
                        <a:t>Virksomhedens arealforbrug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491277326"/>
                  </a:ext>
                </a:extLst>
              </a:tr>
              <a:tr h="322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Vand (B6)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a:solidFill>
                            <a:schemeClr val="tx2"/>
                          </a:solidFill>
                          <a:latin typeface="+mn-lt"/>
                          <a:ea typeface="+mn-ea"/>
                          <a:cs typeface="+mn-cs"/>
                        </a:rPr>
                        <a:t>Udtagning af vand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a:solidFill>
                            <a:schemeClr val="tx2"/>
                          </a:solidFill>
                          <a:latin typeface="+mn-lt"/>
                          <a:ea typeface="+mn-ea"/>
                          <a:cs typeface="+mn-cs"/>
                        </a:rPr>
                        <a:t>Vandforbrug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04949788"/>
                  </a:ext>
                </a:extLst>
              </a:tr>
              <a:tr h="5963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Ressourceforbrug, cirkulær økonomi og affaldshåndtering (B7)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Anvendelse af principper fra cirkulær økonomi (JA/NEJ).</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Total mængde affald årligt (farligt/ikke-farligt)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Total mængde affald, der sendes til genbrug eller genanvendelse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Hvis materialetung sektor, skal der oplyses om det årlige masse-flow for virksomhedens centrale materialer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350390184"/>
                  </a:ext>
                </a:extLst>
              </a:tr>
            </a:tbl>
          </a:graphicData>
        </a:graphic>
      </p:graphicFrame>
    </p:spTree>
    <p:extLst>
      <p:ext uri="{BB962C8B-B14F-4D97-AF65-F5344CB8AC3E}">
        <p14:creationId xmlns:p14="http://schemas.microsoft.com/office/powerpoint/2010/main" val="8021555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82205F1-147D-34F9-9C85-02E8A08EA089}"/>
              </a:ext>
            </a:extLst>
          </p:cNvPr>
          <p:cNvSpPr>
            <a:spLocks noGrp="1"/>
          </p:cNvSpPr>
          <p:nvPr>
            <p:ph type="body" sz="quarter" idx="10"/>
          </p:nvPr>
        </p:nvSpPr>
        <p:spPr/>
        <p:txBody>
          <a:bodyPr/>
          <a:lstStyle/>
          <a:p>
            <a:r>
              <a:rPr lang="da-DK" sz="4000" dirty="0"/>
              <a:t>Skabeloner til rapportering</a:t>
            </a:r>
          </a:p>
        </p:txBody>
      </p:sp>
      <p:sp>
        <p:nvSpPr>
          <p:cNvPr id="3" name="Pladsholder til tekst 2">
            <a:extLst>
              <a:ext uri="{FF2B5EF4-FFF2-40B4-BE49-F238E27FC236}">
                <a16:creationId xmlns:a16="http://schemas.microsoft.com/office/drawing/2014/main" id="{00659ED2-F917-9E74-1A4A-B294C771723D}"/>
              </a:ext>
            </a:extLst>
          </p:cNvPr>
          <p:cNvSpPr>
            <a:spLocks noGrp="1"/>
          </p:cNvSpPr>
          <p:nvPr>
            <p:ph type="body" sz="half" idx="13"/>
          </p:nvPr>
        </p:nvSpPr>
        <p:spPr>
          <a:xfrm>
            <a:off x="838199" y="2066361"/>
            <a:ext cx="6545264" cy="4320319"/>
          </a:xfrm>
        </p:spPr>
        <p:txBody>
          <a:bodyPr/>
          <a:lstStyle/>
          <a:p>
            <a:r>
              <a:rPr lang="da-DK" dirty="0"/>
              <a:t>Der findes en lang række skabeloner til rapportering af bæredygtighedsdata. Nedenfor er der oplistet et par gratis værktøjer:</a:t>
            </a:r>
          </a:p>
          <a:p>
            <a:pPr marL="285750" indent="-285750">
              <a:buFont typeface="Arial" panose="020B0604020202020204" pitchFamily="34" charset="0"/>
              <a:buChar char="•"/>
            </a:pPr>
            <a:r>
              <a:rPr lang="da-DK" b="1" dirty="0"/>
              <a:t>Klimakompasset: </a:t>
            </a:r>
            <a:r>
              <a:rPr lang="da-DK" dirty="0"/>
              <a:t>Værktøj fra Energistyrelsen til at lave klimaregnskab. Hjælper med at kortlægge CO₂-udledning og foreslå reduktionstiltag.</a:t>
            </a:r>
            <a:br>
              <a:rPr lang="da-DK" dirty="0"/>
            </a:br>
            <a:r>
              <a:rPr lang="da-DK" dirty="0">
                <a:hlinkClick r:id="rId2"/>
              </a:rPr>
              <a:t>Læs mere her.</a:t>
            </a:r>
            <a:endParaRPr lang="da-DK" dirty="0"/>
          </a:p>
          <a:p>
            <a:pPr marL="285750" indent="-285750">
              <a:buFont typeface="Arial" panose="020B0604020202020204" pitchFamily="34" charset="0"/>
              <a:buChar char="•"/>
            </a:pPr>
            <a:r>
              <a:rPr lang="da-DK" b="1" dirty="0"/>
              <a:t>VSME-standarden: </a:t>
            </a:r>
            <a:r>
              <a:rPr lang="da-DK" dirty="0"/>
              <a:t>Frivillig skabelon for SMV’er, som vil rapportere på ESG uden de mere omfattende CSRD-krav.</a:t>
            </a:r>
            <a:br>
              <a:rPr lang="da-DK" dirty="0"/>
            </a:br>
            <a:r>
              <a:rPr lang="da-DK" dirty="0">
                <a:hlinkClick r:id="rId3"/>
              </a:rPr>
              <a:t>Læs mere her.</a:t>
            </a:r>
            <a:endParaRPr lang="da-DK" dirty="0"/>
          </a:p>
          <a:p>
            <a:pPr marL="285750" indent="-285750">
              <a:buFont typeface="Arial" panose="020B0604020202020204" pitchFamily="34" charset="0"/>
              <a:buChar char="•"/>
            </a:pPr>
            <a:r>
              <a:rPr lang="da-DK" b="1" dirty="0"/>
              <a:t>Real ESG: </a:t>
            </a:r>
            <a:r>
              <a:rPr lang="da-DK" dirty="0"/>
              <a:t>Brancheværktøj for ejendomssektoren med skabeloner til enkel og standardiseret ESG-rapportering på tværs af porteføljer. </a:t>
            </a:r>
            <a:br>
              <a:rPr lang="da-DK" dirty="0"/>
            </a:br>
            <a:r>
              <a:rPr lang="da-DK" dirty="0">
                <a:hlinkClick r:id="rId4"/>
              </a:rPr>
              <a:t>Læs mere her.</a:t>
            </a:r>
            <a:endParaRPr lang="da-DK" dirty="0"/>
          </a:p>
        </p:txBody>
      </p:sp>
    </p:spTree>
    <p:extLst>
      <p:ext uri="{BB962C8B-B14F-4D97-AF65-F5344CB8AC3E}">
        <p14:creationId xmlns:p14="http://schemas.microsoft.com/office/powerpoint/2010/main" val="1638341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78A68EF7-8A2F-8DD8-15F4-56921DCD9D63}"/>
              </a:ext>
            </a:extLst>
          </p:cNvPr>
          <p:cNvSpPr txBox="1"/>
          <p:nvPr/>
        </p:nvSpPr>
        <p:spPr>
          <a:xfrm>
            <a:off x="2047141" y="1713202"/>
            <a:ext cx="9304026" cy="984757"/>
          </a:xfrm>
          <a:prstGeom prst="rect">
            <a:avLst/>
          </a:prstGeom>
          <a:noFill/>
        </p:spPr>
        <p:txBody>
          <a:bodyPr wrap="square" rtlCol="0">
            <a:spAutoFit/>
          </a:bodyPr>
          <a:lstStyle/>
          <a:p>
            <a:pPr>
              <a:lnSpc>
                <a:spcPct val="150000"/>
              </a:lnSpc>
            </a:pPr>
            <a:r>
              <a:rPr lang="da-DK" sz="4400" dirty="0">
                <a:solidFill>
                  <a:srgbClr val="F8FBF8"/>
                </a:solidFill>
                <a:latin typeface="+mj-lt"/>
                <a:cs typeface="Archivo Medium" pitchFamily="2" charset="0"/>
              </a:rPr>
              <a:t>Carlsbergs ESG-rapportering</a:t>
            </a:r>
          </a:p>
        </p:txBody>
      </p:sp>
      <p:sp>
        <p:nvSpPr>
          <p:cNvPr id="5" name="Tekstfelt 4">
            <a:extLst>
              <a:ext uri="{FF2B5EF4-FFF2-40B4-BE49-F238E27FC236}">
                <a16:creationId xmlns:a16="http://schemas.microsoft.com/office/drawing/2014/main" id="{F0841424-9020-B43B-7FC5-00086E0F8CC7}"/>
              </a:ext>
            </a:extLst>
          </p:cNvPr>
          <p:cNvSpPr txBox="1"/>
          <p:nvPr/>
        </p:nvSpPr>
        <p:spPr>
          <a:xfrm>
            <a:off x="2047141" y="2973775"/>
            <a:ext cx="7970918" cy="3323987"/>
          </a:xfrm>
          <a:prstGeom prst="rect">
            <a:avLst/>
          </a:prstGeom>
          <a:noFill/>
        </p:spPr>
        <p:txBody>
          <a:bodyPr wrap="square" rtlCol="0">
            <a:spAutoFit/>
          </a:bodyPr>
          <a:lstStyle/>
          <a:p>
            <a:r>
              <a:rPr lang="da-DK" sz="1400" dirty="0"/>
              <a:t>I Carlsbergs årsrapport fra 2024 finder man deres CSRD-rapportering og dobbeltvæsentlighedsanalyse. Rapporten er et godt eksempel på, hvordan rapportering ser ud i større virksomheder.</a:t>
            </a:r>
            <a:br>
              <a:rPr lang="da-DK" sz="1400" dirty="0"/>
            </a:br>
            <a:endParaRPr lang="da-DK" sz="1400" dirty="0"/>
          </a:p>
          <a:p>
            <a:r>
              <a:rPr lang="da-DK" sz="1400" b="1" dirty="0"/>
              <a:t>Carlsbergs tiltag:</a:t>
            </a:r>
          </a:p>
          <a:p>
            <a:pPr marL="285750" indent="-285750">
              <a:buFont typeface="Arial" panose="020B0604020202020204" pitchFamily="34" charset="0"/>
              <a:buChar char="•"/>
            </a:pPr>
            <a:r>
              <a:rPr lang="da-DK" sz="1400" dirty="0"/>
              <a:t>Udarbejdelse af en dobbelt væsentlighedsanalyse og CSRD-rapportering.</a:t>
            </a:r>
          </a:p>
          <a:p>
            <a:pPr marL="285750" indent="-285750">
              <a:buFont typeface="Arial" panose="020B0604020202020204" pitchFamily="34" charset="0"/>
              <a:buChar char="•"/>
            </a:pPr>
            <a:r>
              <a:rPr lang="da-DK" sz="1400" dirty="0"/>
              <a:t>Fokus på at forbedre datakvalitet og sikre konsistens i rapporteringen.</a:t>
            </a:r>
            <a:br>
              <a:rPr lang="da-DK" sz="1400" dirty="0"/>
            </a:br>
            <a:endParaRPr lang="da-DK" sz="1400" dirty="0"/>
          </a:p>
          <a:p>
            <a:r>
              <a:rPr lang="da-DK" sz="1400" b="1" dirty="0"/>
              <a:t>Resultater:</a:t>
            </a:r>
          </a:p>
          <a:p>
            <a:pPr marL="285750" indent="-285750">
              <a:buFont typeface="Arial" panose="020B0604020202020204" pitchFamily="34" charset="0"/>
              <a:buChar char="•"/>
            </a:pPr>
            <a:r>
              <a:rPr lang="da-DK" sz="1400" dirty="0"/>
              <a:t>Øger gennemsigtighed over for investorer og samarbejdspartnere.</a:t>
            </a:r>
          </a:p>
          <a:p>
            <a:pPr marL="285750" indent="-285750">
              <a:buFont typeface="Arial" panose="020B0604020202020204" pitchFamily="34" charset="0"/>
              <a:buChar char="•"/>
            </a:pPr>
            <a:r>
              <a:rPr lang="da-DK" sz="1400" dirty="0"/>
              <a:t>Understøtter en tættere kobling mellem bæredygtighed og Carlsbergs forretningsstrategi.</a:t>
            </a:r>
            <a:br>
              <a:rPr lang="da-DK" sz="1400" dirty="0"/>
            </a:br>
            <a:br>
              <a:rPr lang="da-DK" sz="1400" dirty="0"/>
            </a:br>
            <a:endParaRPr lang="da-DK" sz="1400" dirty="0"/>
          </a:p>
          <a:p>
            <a:r>
              <a:rPr lang="da-DK" sz="1400" dirty="0">
                <a:solidFill>
                  <a:srgbClr val="E1F4AD"/>
                </a:solidFill>
                <a:hlinkClick r:id="rId2">
                  <a:extLst>
                    <a:ext uri="{A12FA001-AC4F-418D-AE19-62706E023703}">
                      <ahyp:hlinkClr xmlns:ahyp="http://schemas.microsoft.com/office/drawing/2018/hyperlinkcolor" val="tx"/>
                    </a:ext>
                  </a:extLst>
                </a:hlinkClick>
              </a:rPr>
              <a:t>Læs CSRD-rappporteringen på s. 52</a:t>
            </a:r>
            <a:endParaRPr lang="da-DK" sz="1400" dirty="0">
              <a:solidFill>
                <a:srgbClr val="E1F4AD"/>
              </a:solidFill>
            </a:endParaRPr>
          </a:p>
        </p:txBody>
      </p:sp>
    </p:spTree>
    <p:extLst>
      <p:ext uri="{BB962C8B-B14F-4D97-AF65-F5344CB8AC3E}">
        <p14:creationId xmlns:p14="http://schemas.microsoft.com/office/powerpoint/2010/main" val="15490511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A7133C4B-739D-69E2-A3BF-3FBD73342DF6}"/>
              </a:ext>
            </a:extLst>
          </p:cNvPr>
          <p:cNvSpPr txBox="1"/>
          <p:nvPr/>
        </p:nvSpPr>
        <p:spPr>
          <a:xfrm>
            <a:off x="2047141" y="1713202"/>
            <a:ext cx="9304026" cy="802207"/>
          </a:xfrm>
          <a:prstGeom prst="rect">
            <a:avLst/>
          </a:prstGeom>
          <a:noFill/>
        </p:spPr>
        <p:txBody>
          <a:bodyPr wrap="square" rtlCol="0">
            <a:spAutoFit/>
          </a:bodyPr>
          <a:lstStyle/>
          <a:p>
            <a:pPr>
              <a:lnSpc>
                <a:spcPct val="150000"/>
              </a:lnSpc>
            </a:pPr>
            <a:r>
              <a:rPr lang="da-DK" sz="3500" dirty="0">
                <a:solidFill>
                  <a:srgbClr val="F8FBF8"/>
                </a:solidFill>
                <a:latin typeface="+mj-lt"/>
                <a:cs typeface="Archivo Medium" pitchFamily="2" charset="0"/>
              </a:rPr>
              <a:t>Københavns Kommune og DK2020 </a:t>
            </a:r>
          </a:p>
        </p:txBody>
      </p:sp>
      <p:sp>
        <p:nvSpPr>
          <p:cNvPr id="5" name="Tekstfelt 4">
            <a:extLst>
              <a:ext uri="{FF2B5EF4-FFF2-40B4-BE49-F238E27FC236}">
                <a16:creationId xmlns:a16="http://schemas.microsoft.com/office/drawing/2014/main" id="{4C64E9CE-B3CA-D33F-4D33-6527A3166443}"/>
              </a:ext>
            </a:extLst>
          </p:cNvPr>
          <p:cNvSpPr txBox="1"/>
          <p:nvPr/>
        </p:nvSpPr>
        <p:spPr>
          <a:xfrm>
            <a:off x="2047141" y="2788320"/>
            <a:ext cx="7876788" cy="2893100"/>
          </a:xfrm>
          <a:prstGeom prst="rect">
            <a:avLst/>
          </a:prstGeom>
          <a:noFill/>
        </p:spPr>
        <p:txBody>
          <a:bodyPr wrap="square" rtlCol="0">
            <a:spAutoFit/>
          </a:bodyPr>
          <a:lstStyle/>
          <a:p>
            <a:r>
              <a:rPr lang="da-DK" sz="1400" dirty="0"/>
              <a:t>Københavns Kommune har deltaget i DK2020-samarbejdet og udarbejdet en klimaplan godkendt af C40 og CONCITO. Kommunen har haft et mål om at blive CO</a:t>
            </a:r>
            <a:r>
              <a:rPr lang="da-DK" sz="1400" baseline="-25000" dirty="0"/>
              <a:t>2</a:t>
            </a:r>
            <a:r>
              <a:rPr lang="da-DK" sz="1400" dirty="0"/>
              <a:t>-neutrale i 2025, og har i klimaplanen arbejdet med fire spor:</a:t>
            </a:r>
            <a:br>
              <a:rPr lang="da-DK" sz="1400" dirty="0"/>
            </a:br>
            <a:endParaRPr lang="da-DK" sz="1400" dirty="0"/>
          </a:p>
          <a:p>
            <a:pPr marL="171450" indent="-171450">
              <a:buFont typeface="Arial" panose="020B0604020202020204" pitchFamily="34" charset="0"/>
              <a:buChar char="•"/>
            </a:pPr>
            <a:r>
              <a:rPr lang="da-DK" sz="1400" dirty="0"/>
              <a:t>Energiforbrug generelt i kommunen</a:t>
            </a:r>
          </a:p>
          <a:p>
            <a:pPr marL="171450" indent="-171450">
              <a:buFont typeface="Arial" panose="020B0604020202020204" pitchFamily="34" charset="0"/>
              <a:buChar char="•"/>
            </a:pPr>
            <a:r>
              <a:rPr lang="da-DK" sz="1400" dirty="0"/>
              <a:t>Energiproduktion generelt i kommunen</a:t>
            </a:r>
          </a:p>
          <a:p>
            <a:pPr marL="171450" indent="-171450">
              <a:buFont typeface="Arial" panose="020B0604020202020204" pitchFamily="34" charset="0"/>
              <a:buChar char="•"/>
            </a:pPr>
            <a:r>
              <a:rPr lang="da-DK" sz="1400" dirty="0"/>
              <a:t>Transport generelt i kommunen</a:t>
            </a:r>
          </a:p>
          <a:p>
            <a:pPr marL="171450" indent="-171450">
              <a:buFont typeface="Arial" panose="020B0604020202020204" pitchFamily="34" charset="0"/>
              <a:buChar char="•"/>
            </a:pPr>
            <a:r>
              <a:rPr lang="da-DK" sz="1400" dirty="0"/>
              <a:t>Københavns kommune som virksomhed</a:t>
            </a:r>
            <a:br>
              <a:rPr lang="da-DK" sz="1400" dirty="0"/>
            </a:br>
            <a:endParaRPr lang="da-DK" sz="1400" dirty="0"/>
          </a:p>
          <a:p>
            <a:r>
              <a:rPr lang="da-DK" sz="1400" dirty="0"/>
              <a:t>I perioden 2005 til 2023 er Københavns Kommune lykkes med at reducere deres samlede CO</a:t>
            </a:r>
            <a:r>
              <a:rPr lang="da-DK" sz="1400" baseline="-25000" dirty="0"/>
              <a:t>2</a:t>
            </a:r>
            <a:r>
              <a:rPr lang="da-DK" sz="1400" dirty="0"/>
              <a:t>-udledning med 78,6% ifølge sit klimaregnskab.</a:t>
            </a:r>
            <a:br>
              <a:rPr lang="da-DK" sz="1400" dirty="0"/>
            </a:br>
            <a:endParaRPr lang="da-DK" sz="1400" dirty="0">
              <a:solidFill>
                <a:srgbClr val="E1F4AD"/>
              </a:solidFill>
            </a:endParaRPr>
          </a:p>
          <a:p>
            <a:r>
              <a:rPr lang="da-DK" sz="1400" dirty="0">
                <a:solidFill>
                  <a:srgbClr val="E1F4AD"/>
                </a:solidFill>
                <a:hlinkClick r:id="rId2">
                  <a:extLst>
                    <a:ext uri="{A12FA001-AC4F-418D-AE19-62706E023703}">
                      <ahyp:hlinkClr xmlns:ahyp="http://schemas.microsoft.com/office/drawing/2018/hyperlinkcolor" val="tx"/>
                    </a:ext>
                  </a:extLst>
                </a:hlinkClick>
              </a:rPr>
              <a:t>Læs mere om casen her</a:t>
            </a:r>
            <a:endParaRPr lang="da-DK" sz="1400" dirty="0">
              <a:solidFill>
                <a:srgbClr val="E1F4AD"/>
              </a:solidFill>
            </a:endParaRPr>
          </a:p>
        </p:txBody>
      </p:sp>
    </p:spTree>
    <p:extLst>
      <p:ext uri="{BB962C8B-B14F-4D97-AF65-F5344CB8AC3E}">
        <p14:creationId xmlns:p14="http://schemas.microsoft.com/office/powerpoint/2010/main" val="5933997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A0D82B2-7BAE-26C3-7A45-9B14CEDD9FEE}"/>
              </a:ext>
            </a:extLst>
          </p:cNvPr>
          <p:cNvSpPr>
            <a:spLocks noGrp="1"/>
          </p:cNvSpPr>
          <p:nvPr>
            <p:ph type="body" sz="half" idx="15"/>
          </p:nvPr>
        </p:nvSpPr>
        <p:spPr/>
        <p:txBody>
          <a:bodyPr/>
          <a:lstStyle/>
          <a:p>
            <a:pPr>
              <a:lnSpc>
                <a:spcPct val="114000"/>
              </a:lnSpc>
            </a:pPr>
            <a:r>
              <a:rPr lang="da-DK" sz="1400" dirty="0">
                <a:solidFill>
                  <a:srgbClr val="F8FBF8"/>
                </a:solidFill>
              </a:rPr>
              <a:t>Hvordan kan FM aktivt bidrage til at styrke kvaliteten af rapporteringen i din organisation?</a:t>
            </a:r>
            <a:br>
              <a:rPr lang="da-DK" sz="1400" dirty="0">
                <a:solidFill>
                  <a:srgbClr val="F8FBF8"/>
                </a:solidFill>
              </a:rPr>
            </a:br>
            <a:endParaRPr lang="da-DK" sz="1400" dirty="0">
              <a:solidFill>
                <a:srgbClr val="F8FBF8"/>
              </a:solidFill>
            </a:endParaRPr>
          </a:p>
          <a:p>
            <a:pPr>
              <a:lnSpc>
                <a:spcPct val="114000"/>
              </a:lnSpc>
            </a:pPr>
            <a:r>
              <a:rPr lang="da-DK" sz="1400" dirty="0">
                <a:solidFill>
                  <a:srgbClr val="F8FBF8"/>
                </a:solidFill>
              </a:rPr>
              <a:t>Hvilke data har I allerede adgang til i dag? Rapporterer I på disse?</a:t>
            </a:r>
          </a:p>
        </p:txBody>
      </p:sp>
      <p:sp>
        <p:nvSpPr>
          <p:cNvPr id="3" name="Pladsholder til tekst 2">
            <a:extLst>
              <a:ext uri="{FF2B5EF4-FFF2-40B4-BE49-F238E27FC236}">
                <a16:creationId xmlns:a16="http://schemas.microsoft.com/office/drawing/2014/main" id="{708AC346-F2D3-ABCB-4212-5BB9F0342947}"/>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13120173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50A809-F04B-9122-84D3-6A5D4D7BBA82}"/>
              </a:ext>
            </a:extLst>
          </p:cNvPr>
          <p:cNvSpPr>
            <a:spLocks noGrp="1"/>
          </p:cNvSpPr>
          <p:nvPr>
            <p:ph type="title"/>
          </p:nvPr>
        </p:nvSpPr>
        <p:spPr/>
        <p:txBody>
          <a:bodyPr/>
          <a:lstStyle/>
          <a:p>
            <a:r>
              <a:rPr lang="da-DK" dirty="0">
                <a:cs typeface="Archivo Medium" pitchFamily="2" charset="77"/>
              </a:rPr>
              <a:t>FM og rapportering</a:t>
            </a:r>
            <a:endParaRPr lang="da-DK" dirty="0"/>
          </a:p>
        </p:txBody>
      </p:sp>
      <p:sp>
        <p:nvSpPr>
          <p:cNvPr id="3" name="Pladsholder til indhold 2">
            <a:extLst>
              <a:ext uri="{FF2B5EF4-FFF2-40B4-BE49-F238E27FC236}">
                <a16:creationId xmlns:a16="http://schemas.microsoft.com/office/drawing/2014/main" id="{C5F617F5-7C47-11E2-2284-DD83CB1600C5}"/>
              </a:ext>
            </a:extLst>
          </p:cNvPr>
          <p:cNvSpPr>
            <a:spLocks noGrp="1"/>
          </p:cNvSpPr>
          <p:nvPr>
            <p:ph idx="1"/>
          </p:nvPr>
        </p:nvSpPr>
        <p:spPr/>
        <p:txBody>
          <a:bodyPr/>
          <a:lstStyle/>
          <a:p>
            <a:r>
              <a:rPr lang="da-DK" dirty="0"/>
              <a:t>Tænk på et område inden for FM, som du arbejder med (eks. energiforbrug, affald eller vedligehold), og udfyld tabellen.</a:t>
            </a:r>
          </a:p>
        </p:txBody>
      </p:sp>
      <p:sp>
        <p:nvSpPr>
          <p:cNvPr id="5" name="Pladsholder til tekst 4">
            <a:extLst>
              <a:ext uri="{FF2B5EF4-FFF2-40B4-BE49-F238E27FC236}">
                <a16:creationId xmlns:a16="http://schemas.microsoft.com/office/drawing/2014/main" id="{0EF6F6CC-5AC1-D164-139F-E74D49E1C9C9}"/>
              </a:ext>
            </a:extLst>
          </p:cNvPr>
          <p:cNvSpPr>
            <a:spLocks noGrp="1"/>
          </p:cNvSpPr>
          <p:nvPr>
            <p:ph type="body" sz="half" idx="14"/>
          </p:nvPr>
        </p:nvSpPr>
        <p:spPr/>
        <p:txBody>
          <a:bodyPr/>
          <a:lstStyle/>
          <a:p>
            <a:r>
              <a:rPr lang="da-DK" dirty="0"/>
              <a:t>Øvelse 2.3</a:t>
            </a:r>
          </a:p>
        </p:txBody>
      </p:sp>
      <p:graphicFrame>
        <p:nvGraphicFramePr>
          <p:cNvPr id="6" name="Tabel 5">
            <a:extLst>
              <a:ext uri="{FF2B5EF4-FFF2-40B4-BE49-F238E27FC236}">
                <a16:creationId xmlns:a16="http://schemas.microsoft.com/office/drawing/2014/main" id="{DB8DA9AE-F28C-489E-16E1-7505B153C179}"/>
              </a:ext>
            </a:extLst>
          </p:cNvPr>
          <p:cNvGraphicFramePr>
            <a:graphicFrameLocks noGrp="1"/>
          </p:cNvGraphicFramePr>
          <p:nvPr>
            <p:extLst>
              <p:ext uri="{D42A27DB-BD31-4B8C-83A1-F6EECF244321}">
                <p14:modId xmlns:p14="http://schemas.microsoft.com/office/powerpoint/2010/main" val="896094818"/>
              </p:ext>
            </p:extLst>
          </p:nvPr>
        </p:nvGraphicFramePr>
        <p:xfrm>
          <a:off x="1399679" y="2631282"/>
          <a:ext cx="10183767" cy="3669134"/>
        </p:xfrm>
        <a:graphic>
          <a:graphicData uri="http://schemas.openxmlformats.org/drawingml/2006/table">
            <a:tbl>
              <a:tblPr firstRow="1" bandRow="1">
                <a:tableStyleId>{5C22544A-7EE6-4342-B048-85BDC9FD1C3A}</a:tableStyleId>
              </a:tblPr>
              <a:tblGrid>
                <a:gridCol w="5204600">
                  <a:extLst>
                    <a:ext uri="{9D8B030D-6E8A-4147-A177-3AD203B41FA5}">
                      <a16:colId xmlns:a16="http://schemas.microsoft.com/office/drawing/2014/main" val="2405037959"/>
                    </a:ext>
                  </a:extLst>
                </a:gridCol>
                <a:gridCol w="4979167">
                  <a:extLst>
                    <a:ext uri="{9D8B030D-6E8A-4147-A177-3AD203B41FA5}">
                      <a16:colId xmlns:a16="http://schemas.microsoft.com/office/drawing/2014/main" val="1430889203"/>
                    </a:ext>
                  </a:extLst>
                </a:gridCol>
              </a:tblGrid>
              <a:tr h="335338">
                <a:tc>
                  <a:txBody>
                    <a:bodyPr/>
                    <a:lstStyle/>
                    <a:p>
                      <a:r>
                        <a:rPr lang="da-DK" sz="1400" b="1" dirty="0">
                          <a:solidFill>
                            <a:schemeClr val="tx1"/>
                          </a:solidFill>
                          <a:latin typeface="+mn-lt"/>
                        </a:rPr>
                        <a:t>Spørgsmål</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1"/>
                          </a:solidFill>
                          <a:latin typeface="+mn-lt"/>
                        </a:rPr>
                        <a:t>Besvarelse</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518559">
                <a:tc>
                  <a:txBody>
                    <a:bodyPr/>
                    <a:lstStyle/>
                    <a:p>
                      <a:r>
                        <a:rPr lang="da-DK" sz="1400" dirty="0">
                          <a:solidFill>
                            <a:schemeClr val="tx1"/>
                          </a:solidFill>
                          <a:latin typeface="+mn-lt"/>
                        </a:rPr>
                        <a:t>Hvilken bygning, opgave, service eller andet tager du udgangspunkt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518559">
                <a:tc>
                  <a:txBody>
                    <a:bodyPr/>
                    <a:lstStyle/>
                    <a:p>
                      <a:r>
                        <a:rPr lang="da-DK" sz="1400">
                          <a:solidFill>
                            <a:schemeClr val="tx1"/>
                          </a:solidFill>
                          <a:latin typeface="+mn-lt"/>
                        </a:rPr>
                        <a:t>Hvilke data findes der på området i dag?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2332619"/>
                  </a:ext>
                </a:extLst>
              </a:tr>
              <a:tr h="518559">
                <a:tc>
                  <a:txBody>
                    <a:bodyPr/>
                    <a:lstStyle/>
                    <a:p>
                      <a:r>
                        <a:rPr lang="da-DK" sz="1400" dirty="0">
                          <a:solidFill>
                            <a:schemeClr val="tx1"/>
                          </a:solidFill>
                          <a:latin typeface="+mn-lt"/>
                        </a:rPr>
                        <a:t>Hvordan bliver disse data dokumenteret eller brugt i dag?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027426"/>
                  </a:ext>
                </a:extLst>
              </a:tr>
              <a:tr h="518559">
                <a:tc>
                  <a:txBody>
                    <a:bodyPr/>
                    <a:lstStyle/>
                    <a:p>
                      <a:r>
                        <a:rPr lang="da-DK" sz="1400">
                          <a:solidFill>
                            <a:schemeClr val="tx1"/>
                          </a:solidFill>
                          <a:latin typeface="+mn-lt"/>
                        </a:rPr>
                        <a:t>Hvilke rapporteringstyper kunne dataene være relevante for? (fx ESG, klimaregnskab, CSRD)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031045"/>
                  </a:ext>
                </a:extLst>
              </a:tr>
              <a:tr h="370700">
                <a:tc>
                  <a:txBody>
                    <a:bodyPr/>
                    <a:lstStyle/>
                    <a:p>
                      <a:r>
                        <a:rPr lang="da-DK" sz="1400">
                          <a:solidFill>
                            <a:schemeClr val="tx1"/>
                          </a:solidFill>
                          <a:latin typeface="+mn-lt"/>
                        </a:rPr>
                        <a:t>Hvordan kunne datakvaliteten forbedres?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2708591"/>
                  </a:ext>
                </a:extLst>
              </a:tr>
              <a:tr h="4750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a:solidFill>
                            <a:schemeClr val="tx1"/>
                          </a:solidFill>
                          <a:latin typeface="+mn-lt"/>
                        </a:rPr>
                        <a:t>Hvem i organisationen har brug for disse data – og i hvilken 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529776"/>
                  </a:ext>
                </a:extLst>
              </a:tr>
              <a:tr h="370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Hvad er FM’s rolle i at sikre gode data til rapportering?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310534"/>
                  </a:ext>
                </a:extLst>
              </a:tr>
            </a:tbl>
          </a:graphicData>
        </a:graphic>
      </p:graphicFrame>
    </p:spTree>
    <p:extLst>
      <p:ext uri="{BB962C8B-B14F-4D97-AF65-F5344CB8AC3E}">
        <p14:creationId xmlns:p14="http://schemas.microsoft.com/office/powerpoint/2010/main" val="21027691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50A809-F04B-9122-84D3-6A5D4D7BBA82}"/>
              </a:ext>
            </a:extLst>
          </p:cNvPr>
          <p:cNvSpPr>
            <a:spLocks noGrp="1"/>
          </p:cNvSpPr>
          <p:nvPr>
            <p:ph type="title"/>
          </p:nvPr>
        </p:nvSpPr>
        <p:spPr/>
        <p:txBody>
          <a:bodyPr/>
          <a:lstStyle/>
          <a:p>
            <a:r>
              <a:rPr lang="da-DK" dirty="0">
                <a:cs typeface="Archivo Medium" pitchFamily="2" charset="77"/>
              </a:rPr>
              <a:t>FM og rapportering</a:t>
            </a:r>
            <a:endParaRPr lang="da-DK" dirty="0"/>
          </a:p>
        </p:txBody>
      </p:sp>
      <p:sp>
        <p:nvSpPr>
          <p:cNvPr id="3" name="Pladsholder til indhold 2">
            <a:extLst>
              <a:ext uri="{FF2B5EF4-FFF2-40B4-BE49-F238E27FC236}">
                <a16:creationId xmlns:a16="http://schemas.microsoft.com/office/drawing/2014/main" id="{C5F617F5-7C47-11E2-2284-DD83CB1600C5}"/>
              </a:ext>
            </a:extLst>
          </p:cNvPr>
          <p:cNvSpPr>
            <a:spLocks noGrp="1"/>
          </p:cNvSpPr>
          <p:nvPr>
            <p:ph idx="1"/>
          </p:nvPr>
        </p:nvSpPr>
        <p:spPr/>
        <p:txBody>
          <a:bodyPr/>
          <a:lstStyle/>
          <a:p>
            <a:r>
              <a:rPr lang="da-DK" dirty="0">
                <a:solidFill>
                  <a:schemeClr val="accent1"/>
                </a:solidFill>
              </a:rPr>
              <a:t>Eksempel</a:t>
            </a:r>
            <a:endParaRPr lang="da-DK" dirty="0"/>
          </a:p>
        </p:txBody>
      </p:sp>
      <p:sp>
        <p:nvSpPr>
          <p:cNvPr id="5" name="Pladsholder til tekst 4">
            <a:extLst>
              <a:ext uri="{FF2B5EF4-FFF2-40B4-BE49-F238E27FC236}">
                <a16:creationId xmlns:a16="http://schemas.microsoft.com/office/drawing/2014/main" id="{0EF6F6CC-5AC1-D164-139F-E74D49E1C9C9}"/>
              </a:ext>
            </a:extLst>
          </p:cNvPr>
          <p:cNvSpPr>
            <a:spLocks noGrp="1"/>
          </p:cNvSpPr>
          <p:nvPr>
            <p:ph type="body" sz="half" idx="14"/>
          </p:nvPr>
        </p:nvSpPr>
        <p:spPr/>
        <p:txBody>
          <a:bodyPr/>
          <a:lstStyle/>
          <a:p>
            <a:r>
              <a:rPr lang="da-DK" dirty="0"/>
              <a:t>Øvelse 2.3</a:t>
            </a:r>
          </a:p>
        </p:txBody>
      </p:sp>
      <p:graphicFrame>
        <p:nvGraphicFramePr>
          <p:cNvPr id="6" name="Tabel 5">
            <a:extLst>
              <a:ext uri="{FF2B5EF4-FFF2-40B4-BE49-F238E27FC236}">
                <a16:creationId xmlns:a16="http://schemas.microsoft.com/office/drawing/2014/main" id="{DB8DA9AE-F28C-489E-16E1-7505B153C179}"/>
              </a:ext>
            </a:extLst>
          </p:cNvPr>
          <p:cNvGraphicFramePr>
            <a:graphicFrameLocks noGrp="1"/>
          </p:cNvGraphicFramePr>
          <p:nvPr>
            <p:extLst>
              <p:ext uri="{D42A27DB-BD31-4B8C-83A1-F6EECF244321}">
                <p14:modId xmlns:p14="http://schemas.microsoft.com/office/powerpoint/2010/main" val="236013809"/>
              </p:ext>
            </p:extLst>
          </p:nvPr>
        </p:nvGraphicFramePr>
        <p:xfrm>
          <a:off x="1399679" y="2374610"/>
          <a:ext cx="10183767" cy="3964054"/>
        </p:xfrm>
        <a:graphic>
          <a:graphicData uri="http://schemas.openxmlformats.org/drawingml/2006/table">
            <a:tbl>
              <a:tblPr firstRow="1" bandRow="1">
                <a:tableStyleId>{5C22544A-7EE6-4342-B048-85BDC9FD1C3A}</a:tableStyleId>
              </a:tblPr>
              <a:tblGrid>
                <a:gridCol w="5204600">
                  <a:extLst>
                    <a:ext uri="{9D8B030D-6E8A-4147-A177-3AD203B41FA5}">
                      <a16:colId xmlns:a16="http://schemas.microsoft.com/office/drawing/2014/main" val="2405037959"/>
                    </a:ext>
                  </a:extLst>
                </a:gridCol>
                <a:gridCol w="4979167">
                  <a:extLst>
                    <a:ext uri="{9D8B030D-6E8A-4147-A177-3AD203B41FA5}">
                      <a16:colId xmlns:a16="http://schemas.microsoft.com/office/drawing/2014/main" val="1430889203"/>
                    </a:ext>
                  </a:extLst>
                </a:gridCol>
              </a:tblGrid>
              <a:tr h="335338">
                <a:tc>
                  <a:txBody>
                    <a:bodyPr/>
                    <a:lstStyle/>
                    <a:p>
                      <a:r>
                        <a:rPr lang="da-DK" sz="1400" b="1" dirty="0">
                          <a:solidFill>
                            <a:schemeClr val="tx1"/>
                          </a:solidFill>
                          <a:latin typeface="+mn-lt"/>
                        </a:rPr>
                        <a:t>Spørgsmål</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1"/>
                          </a:solidFill>
                          <a:latin typeface="+mn-lt"/>
                        </a:rPr>
                        <a:t>Besvarelse</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518559">
                <a:tc>
                  <a:txBody>
                    <a:bodyPr/>
                    <a:lstStyle/>
                    <a:p>
                      <a:r>
                        <a:rPr lang="da-DK" sz="1400" dirty="0">
                          <a:solidFill>
                            <a:schemeClr val="tx1"/>
                          </a:solidFill>
                          <a:latin typeface="+mn-lt"/>
                        </a:rPr>
                        <a:t>Hvilken bygning, opgave, service eller andet tager du udgangspunkt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Energiforbrug i hovedkontoret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518559">
                <a:tc>
                  <a:txBody>
                    <a:bodyPr/>
                    <a:lstStyle/>
                    <a:p>
                      <a:r>
                        <a:rPr lang="da-DK" sz="1400">
                          <a:solidFill>
                            <a:schemeClr val="tx1"/>
                          </a:solidFill>
                          <a:latin typeface="+mn-lt"/>
                        </a:rPr>
                        <a:t>Hvilke data findes der på området i dag?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Månedlige el- og varmeforbrugsdata, BMS-data, forbrugsrapporter fra energileverandør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2332619"/>
                  </a:ext>
                </a:extLst>
              </a:tr>
              <a:tr h="518559">
                <a:tc>
                  <a:txBody>
                    <a:bodyPr/>
                    <a:lstStyle/>
                    <a:p>
                      <a:r>
                        <a:rPr lang="da-DK" sz="1400" dirty="0">
                          <a:solidFill>
                            <a:schemeClr val="tx1"/>
                          </a:solidFill>
                          <a:latin typeface="+mn-lt"/>
                        </a:rPr>
                        <a:t>Hvordan bliver disse data dokumenteret eller brugt i dag?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a:solidFill>
                            <a:schemeClr val="tx1"/>
                          </a:solidFill>
                          <a:latin typeface="+mn-lt"/>
                        </a:rPr>
                        <a:t>Bruges til budgetopfølgning og internt energistyringsværktøj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027426"/>
                  </a:ext>
                </a:extLst>
              </a:tr>
              <a:tr h="518559">
                <a:tc>
                  <a:txBody>
                    <a:bodyPr/>
                    <a:lstStyle/>
                    <a:p>
                      <a:r>
                        <a:rPr lang="da-DK" sz="1400">
                          <a:solidFill>
                            <a:schemeClr val="tx1"/>
                          </a:solidFill>
                          <a:latin typeface="+mn-lt"/>
                        </a:rPr>
                        <a:t>Hvilke rapporteringstyper kunne dataene være relevante for? (fx ESG, klimaregnskab, CSRD)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CSRD (E1 Klima), EU-taksonomien og klimaregnskab.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031045"/>
                  </a:ext>
                </a:extLst>
              </a:tr>
              <a:tr h="370700">
                <a:tc>
                  <a:txBody>
                    <a:bodyPr/>
                    <a:lstStyle/>
                    <a:p>
                      <a:r>
                        <a:rPr lang="da-DK" sz="1400">
                          <a:solidFill>
                            <a:schemeClr val="tx1"/>
                          </a:solidFill>
                          <a:latin typeface="+mn-lt"/>
                        </a:rPr>
                        <a:t>Hvordan kunne datakvaliteten forbedres?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a:solidFill>
                            <a:schemeClr val="tx1"/>
                          </a:solidFill>
                          <a:latin typeface="+mn-lt"/>
                        </a:rPr>
                        <a:t>Mere automatiseret udtræk, ensartet dataformat, bedre kobling til arealdata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2708591"/>
                  </a:ext>
                </a:extLst>
              </a:tr>
              <a:tr h="4750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a:solidFill>
                            <a:schemeClr val="tx1"/>
                          </a:solidFill>
                          <a:latin typeface="+mn-lt"/>
                        </a:rPr>
                        <a:t>Hvem i organisationen har brug for disse data – og i hvilken 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Bæredygtighedsteam (til ESG-rapport), økonomiafdeling (til nøgletal)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529776"/>
                  </a:ext>
                </a:extLst>
              </a:tr>
              <a:tr h="370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Hvad er FM’s rolle i at sikre gode data til rapportering?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1"/>
                          </a:solidFill>
                          <a:latin typeface="+mn-lt"/>
                        </a:rPr>
                        <a:t>FM opsamler, validerer og strukturerer energidata og kan foreslå forbedringer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310534"/>
                  </a:ext>
                </a:extLst>
              </a:tr>
            </a:tbl>
          </a:graphicData>
        </a:graphic>
      </p:graphicFrame>
    </p:spTree>
    <p:extLst>
      <p:ext uri="{BB962C8B-B14F-4D97-AF65-F5344CB8AC3E}">
        <p14:creationId xmlns:p14="http://schemas.microsoft.com/office/powerpoint/2010/main" val="2262278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B080AD-EDA1-AB43-FF17-19EF76AF2C40}"/>
              </a:ext>
            </a:extLst>
          </p:cNvPr>
          <p:cNvSpPr>
            <a:spLocks noGrp="1"/>
          </p:cNvSpPr>
          <p:nvPr>
            <p:ph type="title"/>
          </p:nvPr>
        </p:nvSpPr>
        <p:spPr/>
        <p:txBody>
          <a:bodyPr/>
          <a:lstStyle/>
          <a:p>
            <a:r>
              <a:rPr lang="da-DK" dirty="0"/>
              <a:t>2.4</a:t>
            </a:r>
          </a:p>
        </p:txBody>
      </p:sp>
      <p:sp>
        <p:nvSpPr>
          <p:cNvPr id="3" name="Pladsholder til tekst 2">
            <a:extLst>
              <a:ext uri="{FF2B5EF4-FFF2-40B4-BE49-F238E27FC236}">
                <a16:creationId xmlns:a16="http://schemas.microsoft.com/office/drawing/2014/main" id="{B700EB3F-AA7E-94B5-344E-358C4D2AD36A}"/>
              </a:ext>
            </a:extLst>
          </p:cNvPr>
          <p:cNvSpPr>
            <a:spLocks noGrp="1"/>
          </p:cNvSpPr>
          <p:nvPr>
            <p:ph type="body" sz="quarter" idx="10"/>
          </p:nvPr>
        </p:nvSpPr>
        <p:spPr/>
        <p:txBody>
          <a:bodyPr/>
          <a:lstStyle/>
          <a:p>
            <a:r>
              <a:rPr lang="da-DK" sz="4000" dirty="0">
                <a:solidFill>
                  <a:schemeClr val="accent6"/>
                </a:solidFill>
                <a:cs typeface="Archivo Medium" pitchFamily="2" charset="0"/>
              </a:rPr>
              <a:t>Certificeringer og standarder</a:t>
            </a:r>
          </a:p>
        </p:txBody>
      </p:sp>
      <p:sp>
        <p:nvSpPr>
          <p:cNvPr id="4" name="Pladsholder til tekst 3">
            <a:extLst>
              <a:ext uri="{FF2B5EF4-FFF2-40B4-BE49-F238E27FC236}">
                <a16:creationId xmlns:a16="http://schemas.microsoft.com/office/drawing/2014/main" id="{746C6283-8E17-5148-A4E8-27A2A0237943}"/>
              </a:ext>
            </a:extLst>
          </p:cNvPr>
          <p:cNvSpPr>
            <a:spLocks noGrp="1"/>
          </p:cNvSpPr>
          <p:nvPr>
            <p:ph type="body" sz="half" idx="13"/>
          </p:nvPr>
        </p:nvSpPr>
        <p:spPr/>
        <p:txBody>
          <a:bodyPr/>
          <a:lstStyle/>
          <a:p>
            <a:pPr>
              <a:lnSpc>
                <a:spcPct val="150000"/>
              </a:lnSpc>
            </a:pPr>
            <a:r>
              <a:rPr lang="da-DK" dirty="0"/>
              <a:t>Overblik over certificeringer som DGNB og Svanemærket samt standarder. Deres anvendelse i driften og bidrag til mere bæredygtighed.</a:t>
            </a:r>
            <a:endParaRPr lang="da-DK" dirty="0">
              <a:highlight>
                <a:srgbClr val="FFFF00"/>
              </a:highlight>
            </a:endParaRPr>
          </a:p>
          <a:p>
            <a:endParaRPr lang="da-DK" dirty="0"/>
          </a:p>
        </p:txBody>
      </p:sp>
    </p:spTree>
    <p:extLst>
      <p:ext uri="{BB962C8B-B14F-4D97-AF65-F5344CB8AC3E}">
        <p14:creationId xmlns:p14="http://schemas.microsoft.com/office/powerpoint/2010/main" val="16655148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B2F965-0F91-4578-7718-736BCC2BFC9F}"/>
              </a:ext>
            </a:extLst>
          </p:cNvPr>
          <p:cNvSpPr>
            <a:spLocks noGrp="1"/>
          </p:cNvSpPr>
          <p:nvPr>
            <p:ph type="title"/>
          </p:nvPr>
        </p:nvSpPr>
        <p:spPr/>
        <p:txBody>
          <a:bodyPr/>
          <a:lstStyle/>
          <a:p>
            <a:r>
              <a:rPr lang="da-DK" sz="5400" dirty="0">
                <a:solidFill>
                  <a:srgbClr val="013738"/>
                </a:solidFill>
                <a:cs typeface="Archivo Medium" pitchFamily="2" charset="0"/>
              </a:rPr>
              <a:t>Formål og indhold</a:t>
            </a:r>
            <a:endParaRPr lang="da-DK" dirty="0"/>
          </a:p>
        </p:txBody>
      </p:sp>
      <p:sp>
        <p:nvSpPr>
          <p:cNvPr id="4" name="Tekstfelt 3">
            <a:extLst>
              <a:ext uri="{FF2B5EF4-FFF2-40B4-BE49-F238E27FC236}">
                <a16:creationId xmlns:a16="http://schemas.microsoft.com/office/drawing/2014/main" id="{C282DEF7-C15F-EE9E-EC87-AFA3CFEABE51}"/>
              </a:ext>
            </a:extLst>
          </p:cNvPr>
          <p:cNvSpPr txBox="1"/>
          <p:nvPr/>
        </p:nvSpPr>
        <p:spPr>
          <a:xfrm>
            <a:off x="4532426" y="3290003"/>
            <a:ext cx="5836691" cy="2893100"/>
          </a:xfrm>
          <a:prstGeom prst="rect">
            <a:avLst/>
          </a:prstGeom>
          <a:noFill/>
        </p:spPr>
        <p:txBody>
          <a:bodyPr wrap="square" rtlCol="0">
            <a:spAutoFit/>
          </a:bodyPr>
          <a:lstStyle/>
          <a:p>
            <a:r>
              <a:rPr lang="da-DK" sz="1400" dirty="0"/>
              <a:t>Formålet med dette delmodul er at præsentere centrale bæredygtighedscertificeringer og standarder samt FM’s rolle i at opnå og fastholde dem.</a:t>
            </a:r>
          </a:p>
          <a:p>
            <a:endParaRPr lang="da-DK" sz="1400" b="1" dirty="0"/>
          </a:p>
          <a:p>
            <a:r>
              <a:rPr lang="da-DK" sz="1400" b="1" dirty="0"/>
              <a:t>Indhold:</a:t>
            </a:r>
          </a:p>
          <a:p>
            <a:pPr marL="285750" indent="-285750">
              <a:buFont typeface="Arial" panose="020B0604020202020204" pitchFamily="34" charset="0"/>
              <a:buChar char="•"/>
            </a:pPr>
            <a:r>
              <a:rPr lang="da-DK" sz="1400" dirty="0"/>
              <a:t>Overblik over certificeringer</a:t>
            </a:r>
          </a:p>
          <a:p>
            <a:pPr marL="285750" indent="-285750">
              <a:buFont typeface="Arial" panose="020B0604020202020204" pitchFamily="34" charset="0"/>
              <a:buChar char="•"/>
            </a:pPr>
            <a:r>
              <a:rPr lang="da-DK" sz="1400" dirty="0"/>
              <a:t>DGNB</a:t>
            </a:r>
          </a:p>
          <a:p>
            <a:pPr marL="285750" indent="-285750">
              <a:buFont typeface="Arial" panose="020B0604020202020204" pitchFamily="34" charset="0"/>
              <a:buChar char="•"/>
            </a:pPr>
            <a:r>
              <a:rPr lang="da-DK" sz="1400" dirty="0"/>
              <a:t>Svanemærket</a:t>
            </a:r>
          </a:p>
          <a:p>
            <a:pPr marL="285750" indent="-285750">
              <a:buFont typeface="Arial" panose="020B0604020202020204" pitchFamily="34" charset="0"/>
              <a:buChar char="•"/>
            </a:pPr>
            <a:r>
              <a:rPr lang="da-DK" sz="1400" dirty="0"/>
              <a:t>LEED</a:t>
            </a:r>
          </a:p>
          <a:p>
            <a:pPr marL="285750" indent="-285750">
              <a:buFont typeface="Arial" panose="020B0604020202020204" pitchFamily="34" charset="0"/>
              <a:buChar char="•"/>
            </a:pPr>
            <a:r>
              <a:rPr lang="da-DK" sz="1400" dirty="0"/>
              <a:t>BREEAM</a:t>
            </a:r>
          </a:p>
          <a:p>
            <a:pPr marL="285750" indent="-285750">
              <a:buFont typeface="Arial" panose="020B0604020202020204" pitchFamily="34" charset="0"/>
              <a:buChar char="•"/>
            </a:pPr>
            <a:r>
              <a:rPr lang="da-DK" sz="1400" dirty="0"/>
              <a:t>Kantinecertificeringer og -mærkninger</a:t>
            </a:r>
          </a:p>
          <a:p>
            <a:pPr marL="285750" indent="-285750">
              <a:buFont typeface="Arial" panose="020B0604020202020204" pitchFamily="34" charset="0"/>
              <a:buChar char="•"/>
            </a:pPr>
            <a:r>
              <a:rPr lang="da-DK" sz="1400" dirty="0"/>
              <a:t>Rengøringscertificeringer og -mærkninger</a:t>
            </a:r>
          </a:p>
          <a:p>
            <a:pPr marL="285750" indent="-285750">
              <a:buFont typeface="Arial" panose="020B0604020202020204" pitchFamily="34" charset="0"/>
              <a:buChar char="•"/>
            </a:pPr>
            <a:r>
              <a:rPr lang="da-DK" sz="1400" dirty="0"/>
              <a:t>Standarder</a:t>
            </a:r>
          </a:p>
        </p:txBody>
      </p:sp>
    </p:spTree>
    <p:extLst>
      <p:ext uri="{BB962C8B-B14F-4D97-AF65-F5344CB8AC3E}">
        <p14:creationId xmlns:p14="http://schemas.microsoft.com/office/powerpoint/2010/main" val="2259824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C1EC2B83-C7F4-E718-7667-03A16EDCB4D8}"/>
              </a:ext>
            </a:extLst>
          </p:cNvPr>
          <p:cNvSpPr>
            <a:spLocks noGrp="1"/>
          </p:cNvSpPr>
          <p:nvPr>
            <p:ph type="body" sz="quarter" idx="10"/>
          </p:nvPr>
        </p:nvSpPr>
        <p:spPr>
          <a:xfrm>
            <a:off x="734059" y="630067"/>
            <a:ext cx="10723882" cy="838200"/>
          </a:xfrm>
        </p:spPr>
        <p:txBody>
          <a:bodyPr/>
          <a:lstStyle/>
          <a:p>
            <a:pPr algn="ctr"/>
            <a:r>
              <a:rPr lang="da-DK" dirty="0">
                <a:cs typeface="Archivo Medium" pitchFamily="2" charset="77"/>
              </a:rPr>
              <a:t>Certificeringer</a:t>
            </a:r>
          </a:p>
        </p:txBody>
      </p:sp>
      <p:sp>
        <p:nvSpPr>
          <p:cNvPr id="4" name="Pladsholder til tekst 3">
            <a:extLst>
              <a:ext uri="{FF2B5EF4-FFF2-40B4-BE49-F238E27FC236}">
                <a16:creationId xmlns:a16="http://schemas.microsoft.com/office/drawing/2014/main" id="{8EF8CE2A-1230-B8A3-09FC-7A51567E4469}"/>
              </a:ext>
            </a:extLst>
          </p:cNvPr>
          <p:cNvSpPr>
            <a:spLocks noGrp="1"/>
          </p:cNvSpPr>
          <p:nvPr>
            <p:ph type="body" sz="half" idx="15"/>
          </p:nvPr>
        </p:nvSpPr>
        <p:spPr>
          <a:xfrm>
            <a:off x="838199" y="1902157"/>
            <a:ext cx="10723882" cy="359675"/>
          </a:xfrm>
        </p:spPr>
        <p:txBody>
          <a:bodyPr/>
          <a:lstStyle/>
          <a:p>
            <a:pPr algn="ctr"/>
            <a:r>
              <a:rPr lang="da-DK" dirty="0"/>
              <a:t>Overordnet er der fire bygningscertificeringer, som ofte anvendes i Danmark:</a:t>
            </a:r>
          </a:p>
        </p:txBody>
      </p:sp>
      <p:sp>
        <p:nvSpPr>
          <p:cNvPr id="5" name="Afrundet rektangel 4">
            <a:extLst>
              <a:ext uri="{FF2B5EF4-FFF2-40B4-BE49-F238E27FC236}">
                <a16:creationId xmlns:a16="http://schemas.microsoft.com/office/drawing/2014/main" id="{65960B73-CBE1-7DB7-71C9-0AB7DCD7C0CD}"/>
              </a:ext>
            </a:extLst>
          </p:cNvPr>
          <p:cNvSpPr/>
          <p:nvPr/>
        </p:nvSpPr>
        <p:spPr>
          <a:xfrm>
            <a:off x="508231" y="2457267"/>
            <a:ext cx="2653249" cy="3065868"/>
          </a:xfrm>
          <a:prstGeom prst="roundRect">
            <a:avLst>
              <a:gd name="adj" fmla="val 691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300" b="1">
                <a:solidFill>
                  <a:schemeClr val="tx1"/>
                </a:solidFill>
              </a:rPr>
              <a:t>DGNB Drift</a:t>
            </a:r>
          </a:p>
          <a:p>
            <a:pPr algn="ct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Certificering for bæredygtig bygningsdrift.</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Fokus på miljø, økonomi og sociale faktorer.</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Ser på energieffektivitet, lav CO₂-udledning og godt indeklima.</a:t>
            </a:r>
          </a:p>
        </p:txBody>
      </p:sp>
      <p:sp>
        <p:nvSpPr>
          <p:cNvPr id="6" name="Afrundet rektangel 5">
            <a:extLst>
              <a:ext uri="{FF2B5EF4-FFF2-40B4-BE49-F238E27FC236}">
                <a16:creationId xmlns:a16="http://schemas.microsoft.com/office/drawing/2014/main" id="{7070DB6A-7F28-1F83-5062-9AE59729D49F}"/>
              </a:ext>
            </a:extLst>
          </p:cNvPr>
          <p:cNvSpPr/>
          <p:nvPr/>
        </p:nvSpPr>
        <p:spPr>
          <a:xfrm>
            <a:off x="3308431" y="2457267"/>
            <a:ext cx="2653249" cy="3065868"/>
          </a:xfrm>
          <a:prstGeom prst="roundRect">
            <a:avLst>
              <a:gd name="adj" fmla="val 691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300" b="1">
                <a:solidFill>
                  <a:schemeClr val="tx1"/>
                </a:solidFill>
              </a:rPr>
              <a:t>Svanemærket Bygningsdrift</a:t>
            </a:r>
          </a:p>
          <a:p>
            <a:pPr algn="ctr"/>
            <a:endParaRPr lang="da-DK" sz="1300">
              <a:solidFill>
                <a:schemeClr val="tx1"/>
              </a:solidFill>
            </a:endParaRPr>
          </a:p>
          <a:p>
            <a:pPr marL="171450" indent="-171450">
              <a:buFont typeface="Arial" panose="020B0604020202020204" pitchFamily="34" charset="0"/>
              <a:buChar char="•"/>
            </a:pPr>
            <a:r>
              <a:rPr lang="da-DK" sz="1300">
                <a:solidFill>
                  <a:schemeClr val="tx1"/>
                </a:solidFill>
              </a:rPr>
              <a:t>Miljøcertificering for bæredygtig drift </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Krav til energiforbrug, kemikalier og affaldshåndtering.</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Fokus på lav miljøbelastning og høj driftskvalitet.</a:t>
            </a:r>
          </a:p>
        </p:txBody>
      </p:sp>
      <p:sp>
        <p:nvSpPr>
          <p:cNvPr id="7" name="Afrundet rektangel 6">
            <a:extLst>
              <a:ext uri="{FF2B5EF4-FFF2-40B4-BE49-F238E27FC236}">
                <a16:creationId xmlns:a16="http://schemas.microsoft.com/office/drawing/2014/main" id="{DBFB1337-2DC4-5A4F-B19E-E95515619EFF}"/>
              </a:ext>
            </a:extLst>
          </p:cNvPr>
          <p:cNvSpPr/>
          <p:nvPr/>
        </p:nvSpPr>
        <p:spPr>
          <a:xfrm>
            <a:off x="6108633" y="2439987"/>
            <a:ext cx="2653248" cy="3065868"/>
          </a:xfrm>
          <a:prstGeom prst="roundRect">
            <a:avLst>
              <a:gd name="adj" fmla="val 691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300" b="1" dirty="0">
                <a:solidFill>
                  <a:schemeClr val="tx1"/>
                </a:solidFill>
              </a:rPr>
              <a:t>LEED</a:t>
            </a:r>
            <a:endParaRPr lang="da-DK" sz="1300" dirty="0">
              <a:solidFill>
                <a:schemeClr val="tx1"/>
              </a:solidFill>
            </a:endParaRPr>
          </a:p>
          <a:p>
            <a:br>
              <a:rPr lang="da-DK" sz="1300" dirty="0">
                <a:solidFill>
                  <a:schemeClr val="tx1"/>
                </a:solidFill>
              </a:rPr>
            </a:br>
            <a:endParaRPr lang="da-DK" sz="1300" dirty="0">
              <a:solidFill>
                <a:schemeClr val="tx1"/>
              </a:solidFill>
            </a:endParaRPr>
          </a:p>
          <a:p>
            <a:pPr marL="171450" indent="-171450">
              <a:buFont typeface="Arial" panose="020B0604020202020204" pitchFamily="34" charset="0"/>
              <a:buChar char="•"/>
            </a:pPr>
            <a:r>
              <a:rPr lang="da-DK" sz="1300" dirty="0">
                <a:solidFill>
                  <a:schemeClr val="tx1"/>
                </a:solidFill>
              </a:rPr>
              <a:t>International certificering for bæredygtighed i bygninger.</a:t>
            </a:r>
            <a:br>
              <a:rPr lang="da-DK" sz="1300" dirty="0">
                <a:solidFill>
                  <a:schemeClr val="tx1"/>
                </a:solidFill>
              </a:rPr>
            </a:br>
            <a:endParaRPr lang="da-DK" sz="1300" dirty="0">
              <a:solidFill>
                <a:schemeClr val="tx1"/>
              </a:solidFill>
            </a:endParaRPr>
          </a:p>
          <a:p>
            <a:pPr marL="171450" indent="-171450">
              <a:buFont typeface="Arial" panose="020B0604020202020204" pitchFamily="34" charset="0"/>
              <a:buChar char="•"/>
            </a:pPr>
            <a:r>
              <a:rPr lang="da-DK" sz="1300" dirty="0">
                <a:solidFill>
                  <a:schemeClr val="tx1"/>
                </a:solidFill>
              </a:rPr>
              <a:t>Ser på energieffektivitet, vandforbrug, materialer og indeklima.</a:t>
            </a:r>
            <a:br>
              <a:rPr lang="da-DK" sz="1300" dirty="0">
                <a:solidFill>
                  <a:schemeClr val="tx1"/>
                </a:solidFill>
              </a:rPr>
            </a:br>
            <a:endParaRPr lang="da-DK" sz="1300" dirty="0">
              <a:solidFill>
                <a:schemeClr val="tx1"/>
              </a:solidFill>
            </a:endParaRPr>
          </a:p>
          <a:p>
            <a:pPr marL="171450" indent="-171450">
              <a:buFont typeface="Arial" panose="020B0604020202020204" pitchFamily="34" charset="0"/>
              <a:buChar char="•"/>
            </a:pPr>
            <a:r>
              <a:rPr lang="da-DK" sz="1300" dirty="0" err="1">
                <a:solidFill>
                  <a:schemeClr val="tx1"/>
                </a:solidFill>
              </a:rPr>
              <a:t>Pointsbaseret</a:t>
            </a:r>
            <a:r>
              <a:rPr lang="da-DK" sz="1300" dirty="0">
                <a:solidFill>
                  <a:schemeClr val="tx1"/>
                </a:solidFill>
              </a:rPr>
              <a:t> og globalt anerkendt certificering.</a:t>
            </a:r>
          </a:p>
        </p:txBody>
      </p:sp>
      <p:sp>
        <p:nvSpPr>
          <p:cNvPr id="8" name="Afrundet rektangel 7">
            <a:extLst>
              <a:ext uri="{FF2B5EF4-FFF2-40B4-BE49-F238E27FC236}">
                <a16:creationId xmlns:a16="http://schemas.microsoft.com/office/drawing/2014/main" id="{2EBCCA89-5D89-1A3C-6591-650727F990DB}"/>
              </a:ext>
            </a:extLst>
          </p:cNvPr>
          <p:cNvSpPr/>
          <p:nvPr/>
        </p:nvSpPr>
        <p:spPr>
          <a:xfrm>
            <a:off x="8908833" y="2450130"/>
            <a:ext cx="2653248" cy="3065868"/>
          </a:xfrm>
          <a:prstGeom prst="roundRect">
            <a:avLst>
              <a:gd name="adj" fmla="val 691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da-DK" sz="1300" b="1">
                <a:solidFill>
                  <a:schemeClr val="tx1"/>
                </a:solidFill>
              </a:rPr>
              <a:t>BREEAM</a:t>
            </a:r>
          </a:p>
          <a:p>
            <a:pPr algn="ctr"/>
            <a:endParaRPr lang="da-DK" sz="1300" b="1">
              <a:solidFill>
                <a:schemeClr val="tx1"/>
              </a:solidFill>
            </a:endParaRPr>
          </a:p>
          <a:p>
            <a:pPr algn="ctr"/>
            <a:endParaRPr lang="da-DK" sz="1300">
              <a:solidFill>
                <a:schemeClr val="tx1"/>
              </a:solidFill>
            </a:endParaRPr>
          </a:p>
          <a:p>
            <a:pPr marL="171450" indent="-171450">
              <a:buFont typeface="Arial" panose="020B0604020202020204" pitchFamily="34" charset="0"/>
              <a:buChar char="•"/>
            </a:pPr>
            <a:r>
              <a:rPr lang="da-DK" sz="1300">
                <a:solidFill>
                  <a:schemeClr val="tx1"/>
                </a:solidFill>
              </a:rPr>
              <a:t>Europæisk certificering for bygningers bæredygtighed.</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Fokus på energi, sundhed, materialer og økologi.</a:t>
            </a:r>
            <a:br>
              <a:rPr lang="da-DK" sz="1300">
                <a:solidFill>
                  <a:schemeClr val="tx1"/>
                </a:solidFill>
              </a:rPr>
            </a:br>
            <a:endParaRPr lang="da-DK" sz="1300">
              <a:solidFill>
                <a:schemeClr val="tx1"/>
              </a:solidFill>
            </a:endParaRPr>
          </a:p>
          <a:p>
            <a:pPr marL="171450" indent="-171450">
              <a:buFont typeface="Arial" panose="020B0604020202020204" pitchFamily="34" charset="0"/>
              <a:buChar char="•"/>
            </a:pPr>
            <a:r>
              <a:rPr lang="da-DK" sz="1300">
                <a:solidFill>
                  <a:schemeClr val="tx1"/>
                </a:solidFill>
              </a:rPr>
              <a:t>Tilpasses lokale krav og anvendes bredt i EU.</a:t>
            </a:r>
          </a:p>
        </p:txBody>
      </p:sp>
      <p:sp>
        <p:nvSpPr>
          <p:cNvPr id="10" name="Tekstfelt 9">
            <a:extLst>
              <a:ext uri="{FF2B5EF4-FFF2-40B4-BE49-F238E27FC236}">
                <a16:creationId xmlns:a16="http://schemas.microsoft.com/office/drawing/2014/main" id="{2D4F11FD-90C0-BEE4-D4AF-9B3E71905148}"/>
              </a:ext>
            </a:extLst>
          </p:cNvPr>
          <p:cNvSpPr txBox="1"/>
          <p:nvPr/>
        </p:nvSpPr>
        <p:spPr>
          <a:xfrm>
            <a:off x="508231" y="5950934"/>
            <a:ext cx="10374534" cy="276999"/>
          </a:xfrm>
          <a:prstGeom prst="rect">
            <a:avLst/>
          </a:prstGeom>
          <a:noFill/>
        </p:spPr>
        <p:txBody>
          <a:bodyPr wrap="square">
            <a:spAutoFit/>
          </a:bodyPr>
          <a:lstStyle/>
          <a:p>
            <a:r>
              <a:rPr lang="da-DK" sz="1200" dirty="0"/>
              <a:t>I dette modul lægges mest vægt på DGNB Drift og Svanemærket Bygningsdrift, da de er særligt relevante i en dansk kontekst. </a:t>
            </a:r>
          </a:p>
        </p:txBody>
      </p:sp>
      <p:sp>
        <p:nvSpPr>
          <p:cNvPr id="2" name="Pladsholder til tekst 2">
            <a:extLst>
              <a:ext uri="{FF2B5EF4-FFF2-40B4-BE49-F238E27FC236}">
                <a16:creationId xmlns:a16="http://schemas.microsoft.com/office/drawing/2014/main" id="{318FE5B5-C5D5-4651-F138-64BC525BE0B3}"/>
              </a:ext>
            </a:extLst>
          </p:cNvPr>
          <p:cNvSpPr txBox="1">
            <a:spLocks/>
          </p:cNvSpPr>
          <p:nvPr/>
        </p:nvSpPr>
        <p:spPr>
          <a:xfrm>
            <a:off x="734059" y="1173989"/>
            <a:ext cx="10723882"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a-DK" sz="1500" dirty="0">
                <a:solidFill>
                  <a:srgbClr val="7AB77F"/>
                </a:solidFill>
                <a:latin typeface="+mn-lt"/>
              </a:rPr>
              <a:t>Bygningsdrift</a:t>
            </a:r>
          </a:p>
        </p:txBody>
      </p:sp>
    </p:spTree>
    <p:extLst>
      <p:ext uri="{BB962C8B-B14F-4D97-AF65-F5344CB8AC3E}">
        <p14:creationId xmlns:p14="http://schemas.microsoft.com/office/powerpoint/2010/main" val="22244839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D1B05DCE-EFE5-F129-B0EA-E5498964CD86}"/>
              </a:ext>
            </a:extLst>
          </p:cNvPr>
          <p:cNvSpPr>
            <a:spLocks noGrp="1"/>
          </p:cNvSpPr>
          <p:nvPr>
            <p:ph type="body" sz="half" idx="4294967295"/>
          </p:nvPr>
        </p:nvSpPr>
        <p:spPr>
          <a:xfrm>
            <a:off x="4126920" y="2468420"/>
            <a:ext cx="7186945" cy="1554872"/>
          </a:xfrm>
        </p:spPr>
        <p:txBody>
          <a:bodyPr/>
          <a:lstStyle/>
          <a:p>
            <a:r>
              <a:rPr lang="da-DK" b="1" dirty="0">
                <a:solidFill>
                  <a:srgbClr val="000000"/>
                </a:solidFill>
              </a:rPr>
              <a:t>DGNB Drift</a:t>
            </a:r>
            <a:r>
              <a:rPr lang="da-DK" dirty="0">
                <a:solidFill>
                  <a:srgbClr val="000000"/>
                </a:solidFill>
              </a:rPr>
              <a:t> er en europæisk anerkendt certificeringsordning, der fokuserer på at fremme bæredygtighed i eksisterende bygninger. I Danmark står Rådet for Bæredygtigt Byggeri for certificeringen.</a:t>
            </a:r>
          </a:p>
          <a:p>
            <a:r>
              <a:rPr lang="da-DK" dirty="0">
                <a:solidFill>
                  <a:srgbClr val="000000"/>
                </a:solidFill>
              </a:rPr>
              <a:t>Kendetegn for certificeringen:</a:t>
            </a:r>
          </a:p>
          <a:p>
            <a:pPr>
              <a:lnSpc>
                <a:spcPct val="100000"/>
              </a:lnSpc>
            </a:pPr>
            <a:r>
              <a:rPr lang="da-DK" b="1" dirty="0"/>
              <a:t>Helhedsorienteret bæredygtighed</a:t>
            </a:r>
          </a:p>
          <a:p>
            <a:pPr marL="742950" lvl="1" indent="-285750">
              <a:lnSpc>
                <a:spcPct val="100000"/>
              </a:lnSpc>
              <a:buFont typeface="Arial" panose="020B0604020202020204" pitchFamily="34" charset="0"/>
              <a:buChar char="•"/>
            </a:pPr>
            <a:r>
              <a:rPr lang="da-DK" dirty="0">
                <a:latin typeface="Quicksand" pitchFamily="2" charset="77"/>
                <a:cs typeface="Archivo" pitchFamily="2" charset="77"/>
              </a:rPr>
              <a:t>Vurderer bygningers miljømæssige, økonomiske og sociale ydeevne.</a:t>
            </a:r>
          </a:p>
          <a:p>
            <a:pPr marL="742950" lvl="1" indent="-285750">
              <a:lnSpc>
                <a:spcPct val="100000"/>
              </a:lnSpc>
              <a:buFont typeface="Arial" panose="020B0604020202020204" pitchFamily="34" charset="0"/>
              <a:buChar char="•"/>
            </a:pPr>
            <a:r>
              <a:rPr lang="da-DK" dirty="0">
                <a:latin typeface="Quicksand" pitchFamily="2" charset="77"/>
                <a:cs typeface="Archivo" pitchFamily="2" charset="77"/>
              </a:rPr>
              <a:t>Fokus på energieffektivitet, ressourceforbrug og indeklima.</a:t>
            </a:r>
          </a:p>
          <a:p>
            <a:r>
              <a:rPr lang="da-DK" b="1" dirty="0"/>
              <a:t>Måling og udviklingsplaner</a:t>
            </a:r>
          </a:p>
          <a:p>
            <a:pPr marL="742950" lvl="1" indent="-285750">
              <a:lnSpc>
                <a:spcPct val="100000"/>
              </a:lnSpc>
              <a:buFont typeface="Arial" panose="020B0604020202020204" pitchFamily="34" charset="0"/>
              <a:buChar char="•"/>
            </a:pPr>
            <a:r>
              <a:rPr lang="da-DK" dirty="0">
                <a:latin typeface="Quicksand" pitchFamily="2" charset="77"/>
                <a:cs typeface="Archivo" pitchFamily="2" charset="77"/>
              </a:rPr>
              <a:t>Indsamler data om bygningens drift og bæredygtighedsperformance.</a:t>
            </a:r>
          </a:p>
          <a:p>
            <a:pPr marL="742950" lvl="1" indent="-285750">
              <a:lnSpc>
                <a:spcPct val="100000"/>
              </a:lnSpc>
              <a:buFont typeface="Arial" panose="020B0604020202020204" pitchFamily="34" charset="0"/>
              <a:buChar char="•"/>
            </a:pPr>
            <a:r>
              <a:rPr lang="da-DK" dirty="0">
                <a:latin typeface="Quicksand" pitchFamily="2" charset="77"/>
                <a:cs typeface="Archivo" pitchFamily="2" charset="77"/>
              </a:rPr>
              <a:t>Udarbejder planer for forbedringer og optimeringer</a:t>
            </a:r>
          </a:p>
          <a:p>
            <a:r>
              <a:rPr lang="da-DK" b="1" dirty="0"/>
              <a:t>Tredjepartsverificeret certificering</a:t>
            </a:r>
          </a:p>
          <a:p>
            <a:pPr marL="742950" lvl="1" indent="-285750">
              <a:lnSpc>
                <a:spcPct val="100000"/>
              </a:lnSpc>
              <a:buFont typeface="Arial" panose="020B0604020202020204" pitchFamily="34" charset="0"/>
              <a:buChar char="•"/>
            </a:pPr>
            <a:r>
              <a:rPr lang="da-DK" dirty="0">
                <a:latin typeface="Quicksand" pitchFamily="2" charset="77"/>
                <a:cs typeface="Archivo" pitchFamily="2" charset="77"/>
              </a:rPr>
              <a:t>Bygger på dokumentation og vurdering af driftsorganisationens bæredygtighed.</a:t>
            </a:r>
          </a:p>
        </p:txBody>
      </p:sp>
      <p:sp>
        <p:nvSpPr>
          <p:cNvPr id="4" name="Pladsholder til tekst 3">
            <a:extLst>
              <a:ext uri="{FF2B5EF4-FFF2-40B4-BE49-F238E27FC236}">
                <a16:creationId xmlns:a16="http://schemas.microsoft.com/office/drawing/2014/main" id="{21B5393B-3334-745D-7C6B-4EDF871682B9}"/>
              </a:ext>
            </a:extLst>
          </p:cNvPr>
          <p:cNvSpPr>
            <a:spLocks noGrp="1"/>
          </p:cNvSpPr>
          <p:nvPr>
            <p:ph type="body" sz="half" idx="4294967295"/>
          </p:nvPr>
        </p:nvSpPr>
        <p:spPr>
          <a:xfrm>
            <a:off x="7122161" y="6349993"/>
            <a:ext cx="4439920" cy="315157"/>
          </a:xfrm>
        </p:spPr>
        <p:txBody>
          <a:bodyPr/>
          <a:lstStyle/>
          <a:p>
            <a:pPr algn="r"/>
            <a:r>
              <a:rPr lang="da-DK" sz="1000" dirty="0">
                <a:solidFill>
                  <a:srgbClr val="013738"/>
                </a:solidFill>
                <a:cs typeface="Archivo Light" pitchFamily="2" charset="77"/>
                <a:hlinkClick r:id="rId2"/>
              </a:rPr>
              <a:t>(Rådet for Bæredygtigt Byggeri, 2025)</a:t>
            </a:r>
            <a:endParaRPr lang="da-DK" sz="1000" dirty="0">
              <a:solidFill>
                <a:srgbClr val="013738"/>
              </a:solidFill>
              <a:cs typeface="Archivo Light" pitchFamily="2" charset="77"/>
            </a:endParaRPr>
          </a:p>
        </p:txBody>
      </p:sp>
      <p:sp>
        <p:nvSpPr>
          <p:cNvPr id="5" name="Pladsholder til tekst 1">
            <a:extLst>
              <a:ext uri="{FF2B5EF4-FFF2-40B4-BE49-F238E27FC236}">
                <a16:creationId xmlns:a16="http://schemas.microsoft.com/office/drawing/2014/main" id="{CD2B9FAB-0C7C-CBCC-2516-3CC34CF13BD5}"/>
              </a:ext>
            </a:extLst>
          </p:cNvPr>
          <p:cNvSpPr txBox="1">
            <a:spLocks/>
          </p:cNvSpPr>
          <p:nvPr/>
        </p:nvSpPr>
        <p:spPr>
          <a:xfrm>
            <a:off x="4126920" y="2024875"/>
            <a:ext cx="7186945" cy="315157"/>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500" dirty="0">
                <a:solidFill>
                  <a:srgbClr val="7AB77F"/>
                </a:solidFill>
                <a:latin typeface="+mn-lt"/>
              </a:rPr>
              <a:t>(Deutsche </a:t>
            </a:r>
            <a:r>
              <a:rPr lang="da-DK" sz="1500" dirty="0" err="1">
                <a:solidFill>
                  <a:srgbClr val="7AB77F"/>
                </a:solidFill>
                <a:latin typeface="+mn-lt"/>
              </a:rPr>
              <a:t>Gesellschaft</a:t>
            </a:r>
            <a:r>
              <a:rPr lang="da-DK" sz="1500" dirty="0">
                <a:solidFill>
                  <a:srgbClr val="7AB77F"/>
                </a:solidFill>
                <a:latin typeface="+mn-lt"/>
              </a:rPr>
              <a:t> </a:t>
            </a:r>
            <a:r>
              <a:rPr lang="da-DK" sz="1500" dirty="0" err="1">
                <a:solidFill>
                  <a:srgbClr val="7AB77F"/>
                </a:solidFill>
                <a:latin typeface="+mn-lt"/>
              </a:rPr>
              <a:t>für</a:t>
            </a:r>
            <a:r>
              <a:rPr lang="da-DK" sz="1500" dirty="0">
                <a:solidFill>
                  <a:srgbClr val="7AB77F"/>
                </a:solidFill>
                <a:latin typeface="+mn-lt"/>
              </a:rPr>
              <a:t> </a:t>
            </a:r>
            <a:r>
              <a:rPr lang="da-DK" sz="1500" dirty="0" err="1">
                <a:solidFill>
                  <a:srgbClr val="7AB77F"/>
                </a:solidFill>
                <a:latin typeface="+mn-lt"/>
              </a:rPr>
              <a:t>Nachhaltiges</a:t>
            </a:r>
            <a:r>
              <a:rPr lang="da-DK" sz="1500" dirty="0">
                <a:solidFill>
                  <a:srgbClr val="7AB77F"/>
                </a:solidFill>
                <a:latin typeface="+mn-lt"/>
              </a:rPr>
              <a:t> </a:t>
            </a:r>
            <a:r>
              <a:rPr lang="da-DK" sz="1500" dirty="0" err="1">
                <a:solidFill>
                  <a:srgbClr val="7AB77F"/>
                </a:solidFill>
                <a:latin typeface="+mn-lt"/>
              </a:rPr>
              <a:t>Bauen</a:t>
            </a:r>
            <a:r>
              <a:rPr lang="da-DK" sz="1500" dirty="0">
                <a:solidFill>
                  <a:srgbClr val="7AB77F"/>
                </a:solidFill>
                <a:latin typeface="+mn-lt"/>
              </a:rPr>
              <a:t>)</a:t>
            </a:r>
          </a:p>
        </p:txBody>
      </p:sp>
      <p:sp>
        <p:nvSpPr>
          <p:cNvPr id="6" name="Titel 1">
            <a:extLst>
              <a:ext uri="{FF2B5EF4-FFF2-40B4-BE49-F238E27FC236}">
                <a16:creationId xmlns:a16="http://schemas.microsoft.com/office/drawing/2014/main" id="{B6BEE6AB-6981-BAC5-0DD4-1B10596E6724}"/>
              </a:ext>
            </a:extLst>
          </p:cNvPr>
          <p:cNvSpPr txBox="1">
            <a:spLocks/>
          </p:cNvSpPr>
          <p:nvPr/>
        </p:nvSpPr>
        <p:spPr>
          <a:xfrm>
            <a:off x="4126920" y="1152398"/>
            <a:ext cx="5853284" cy="11876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5400" dirty="0">
                <a:solidFill>
                  <a:srgbClr val="013738"/>
                </a:solidFill>
                <a:cs typeface="Archivo Medium" pitchFamily="2" charset="0"/>
              </a:rPr>
              <a:t>DGNB Drift</a:t>
            </a:r>
            <a:endParaRPr lang="da-DK" dirty="0"/>
          </a:p>
        </p:txBody>
      </p:sp>
    </p:spTree>
    <p:extLst>
      <p:ext uri="{BB962C8B-B14F-4D97-AF65-F5344CB8AC3E}">
        <p14:creationId xmlns:p14="http://schemas.microsoft.com/office/powerpoint/2010/main" val="9185183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CD90E0B-03A5-651B-5A29-AD5C8D6E3360}"/>
              </a:ext>
            </a:extLst>
          </p:cNvPr>
          <p:cNvSpPr>
            <a:spLocks noGrp="1"/>
          </p:cNvSpPr>
          <p:nvPr>
            <p:ph type="body" sz="half" idx="14"/>
          </p:nvPr>
        </p:nvSpPr>
        <p:spPr/>
        <p:txBody>
          <a:bodyPr/>
          <a:lstStyle/>
          <a:p>
            <a:pPr algn="r"/>
            <a:r>
              <a:rPr lang="da-DK" sz="1000" dirty="0">
                <a:solidFill>
                  <a:srgbClr val="013738"/>
                </a:solidFill>
                <a:cs typeface="Archivo Light" pitchFamily="2" charset="77"/>
                <a:hlinkClick r:id="rId2"/>
              </a:rPr>
              <a:t>(Rådet for Bæredygtigt Byggeri, 2026)</a:t>
            </a:r>
            <a:endParaRPr lang="da-DK" sz="1000" dirty="0">
              <a:solidFill>
                <a:srgbClr val="013738"/>
              </a:solidFill>
              <a:cs typeface="Archivo Light" pitchFamily="2" charset="77"/>
            </a:endParaRPr>
          </a:p>
        </p:txBody>
      </p:sp>
      <p:sp>
        <p:nvSpPr>
          <p:cNvPr id="3" name="Pladsholder til tekst 2">
            <a:extLst>
              <a:ext uri="{FF2B5EF4-FFF2-40B4-BE49-F238E27FC236}">
                <a16:creationId xmlns:a16="http://schemas.microsoft.com/office/drawing/2014/main" id="{036B9FA4-221C-A64B-F949-D4A1577CB42F}"/>
              </a:ext>
            </a:extLst>
          </p:cNvPr>
          <p:cNvSpPr>
            <a:spLocks noGrp="1"/>
          </p:cNvSpPr>
          <p:nvPr>
            <p:ph type="body" sz="quarter" idx="10"/>
          </p:nvPr>
        </p:nvSpPr>
        <p:spPr>
          <a:xfrm>
            <a:off x="838199" y="600140"/>
            <a:ext cx="10723882" cy="838200"/>
          </a:xfrm>
        </p:spPr>
        <p:txBody>
          <a:bodyPr/>
          <a:lstStyle/>
          <a:p>
            <a:pPr algn="ctr"/>
            <a:r>
              <a:rPr lang="da-DK" dirty="0">
                <a:cs typeface="Archivo Medium" pitchFamily="2" charset="77"/>
              </a:rPr>
              <a:t>DGNB Drift</a:t>
            </a:r>
          </a:p>
        </p:txBody>
      </p:sp>
      <p:sp>
        <p:nvSpPr>
          <p:cNvPr id="4" name="Pladsholder til tekst 3">
            <a:extLst>
              <a:ext uri="{FF2B5EF4-FFF2-40B4-BE49-F238E27FC236}">
                <a16:creationId xmlns:a16="http://schemas.microsoft.com/office/drawing/2014/main" id="{A2404163-FFB4-D97D-BE59-CF872D6F64E5}"/>
              </a:ext>
            </a:extLst>
          </p:cNvPr>
          <p:cNvSpPr>
            <a:spLocks noGrp="1"/>
          </p:cNvSpPr>
          <p:nvPr>
            <p:ph type="body" sz="half" idx="15"/>
          </p:nvPr>
        </p:nvSpPr>
        <p:spPr>
          <a:xfrm>
            <a:off x="1453475" y="1532469"/>
            <a:ext cx="9285049" cy="1175823"/>
          </a:xfrm>
        </p:spPr>
        <p:txBody>
          <a:bodyPr/>
          <a:lstStyle/>
          <a:p>
            <a:pPr algn="ctr">
              <a:lnSpc>
                <a:spcPct val="100000"/>
              </a:lnSpc>
            </a:pPr>
            <a:r>
              <a:rPr lang="da-DK" dirty="0">
                <a:latin typeface="Quicksand" pitchFamily="2" charset="77"/>
              </a:rPr>
              <a:t>Der kan opnås forskellige niveauer af certificeringen. Det laveste niveau er </a:t>
            </a:r>
            <a:r>
              <a:rPr lang="da-DK" b="1" dirty="0">
                <a:latin typeface="Quicksand" pitchFamily="2" charset="77"/>
              </a:rPr>
              <a:t>bronze og det højeste er platin</a:t>
            </a:r>
            <a:r>
              <a:rPr lang="da-DK" dirty="0">
                <a:latin typeface="Quicksand" pitchFamily="2" charset="77"/>
              </a:rPr>
              <a:t>. Mange starter på bronze og arbejder sig op til et højere niveau over tid. </a:t>
            </a:r>
          </a:p>
          <a:p>
            <a:pPr algn="ctr">
              <a:lnSpc>
                <a:spcPct val="100000"/>
              </a:lnSpc>
            </a:pPr>
            <a:r>
              <a:rPr lang="da-DK" dirty="0"/>
              <a:t>Nedenfor ses overblikket over kriterier, som man kan opnå point på. Derudover kan man få bonuspoint på kriterier inden for innovation, Verdensmål og cirkulær økonomi.</a:t>
            </a:r>
          </a:p>
        </p:txBody>
      </p:sp>
      <p:graphicFrame>
        <p:nvGraphicFramePr>
          <p:cNvPr id="5" name="Tabel 4">
            <a:extLst>
              <a:ext uri="{FF2B5EF4-FFF2-40B4-BE49-F238E27FC236}">
                <a16:creationId xmlns:a16="http://schemas.microsoft.com/office/drawing/2014/main" id="{D382C101-4400-4DE9-F1CF-D758BCAAA5B0}"/>
              </a:ext>
            </a:extLst>
          </p:cNvPr>
          <p:cNvGraphicFramePr>
            <a:graphicFrameLocks noGrp="1"/>
          </p:cNvGraphicFramePr>
          <p:nvPr/>
        </p:nvGraphicFramePr>
        <p:xfrm>
          <a:off x="1331018" y="2659573"/>
          <a:ext cx="9529962" cy="3598287"/>
        </p:xfrm>
        <a:graphic>
          <a:graphicData uri="http://schemas.openxmlformats.org/drawingml/2006/table">
            <a:tbl>
              <a:tblPr firstRow="1" bandRow="1">
                <a:tableStyleId>{5C22544A-7EE6-4342-B048-85BDC9FD1C3A}</a:tableStyleId>
              </a:tblPr>
              <a:tblGrid>
                <a:gridCol w="2364347">
                  <a:extLst>
                    <a:ext uri="{9D8B030D-6E8A-4147-A177-3AD203B41FA5}">
                      <a16:colId xmlns:a16="http://schemas.microsoft.com/office/drawing/2014/main" val="2924218950"/>
                    </a:ext>
                  </a:extLst>
                </a:gridCol>
                <a:gridCol w="4678425">
                  <a:extLst>
                    <a:ext uri="{9D8B030D-6E8A-4147-A177-3AD203B41FA5}">
                      <a16:colId xmlns:a16="http://schemas.microsoft.com/office/drawing/2014/main" val="1321439343"/>
                    </a:ext>
                  </a:extLst>
                </a:gridCol>
                <a:gridCol w="2487190">
                  <a:extLst>
                    <a:ext uri="{9D8B030D-6E8A-4147-A177-3AD203B41FA5}">
                      <a16:colId xmlns:a16="http://schemas.microsoft.com/office/drawing/2014/main" val="1905829676"/>
                    </a:ext>
                  </a:extLst>
                </a:gridCol>
              </a:tblGrid>
              <a:tr h="327117">
                <a:tc>
                  <a:txBody>
                    <a:bodyPr/>
                    <a:lstStyle/>
                    <a:p>
                      <a:r>
                        <a:rPr lang="da-DK" sz="1400" b="1" dirty="0">
                          <a:latin typeface="+mn-lt"/>
                          <a:cs typeface="Archivo" pitchFamily="2" charset="77"/>
                        </a:rPr>
                        <a:t>Kvalitet</a:t>
                      </a:r>
                      <a:endParaRPr lang="da-DK" sz="1400" dirty="0">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b="1" dirty="0">
                          <a:latin typeface="+mn-lt"/>
                          <a:cs typeface="Archivo" pitchFamily="2" charset="77"/>
                        </a:rPr>
                        <a:t>Kriterienavn</a:t>
                      </a:r>
                      <a:endParaRPr lang="da-DK" sz="1400" dirty="0">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b="1">
                          <a:latin typeface="+mn-lt"/>
                          <a:cs typeface="Archivo" pitchFamily="2" charset="77"/>
                        </a:rPr>
                        <a:t>Vægtning ift. point</a:t>
                      </a:r>
                      <a:endParaRPr lang="da-DK" sz="1400">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78245139"/>
                  </a:ext>
                </a:extLst>
              </a:tr>
              <a:tr h="327117">
                <a:tc rowSpan="4">
                  <a:txBody>
                    <a:bodyPr/>
                    <a:lstStyle/>
                    <a:p>
                      <a:pPr algn="ctr"/>
                      <a:r>
                        <a:rPr lang="da-DK" sz="1400" b="1" dirty="0">
                          <a:solidFill>
                            <a:schemeClr val="bg1"/>
                          </a:solidFill>
                          <a:latin typeface="+mn-lt"/>
                          <a:cs typeface="Archivo" pitchFamily="2" charset="77"/>
                        </a:rPr>
                        <a:t>Miljøkvalitet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r>
                        <a:rPr lang="da-DK" sz="1400" dirty="0">
                          <a:latin typeface="+mn-lt"/>
                          <a:cs typeface="Archivo" pitchFamily="2" charset="77"/>
                        </a:rPr>
                        <a:t>Klimaindsats og energi</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30%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7505063"/>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dirty="0">
                          <a:latin typeface="+mn-lt"/>
                          <a:cs typeface="Archivo" pitchFamily="2" charset="77"/>
                        </a:rPr>
                        <a:t>Vand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30918"/>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dirty="0">
                          <a:latin typeface="+mn-lt"/>
                          <a:cs typeface="Archivo" pitchFamily="2" charset="77"/>
                        </a:rPr>
                        <a:t>Affaldshåndtering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8550818"/>
                  </a:ext>
                </a:extLst>
              </a:tr>
              <a:tr h="327117">
                <a:tc vMerge="1">
                  <a:txBody>
                    <a:bodyPr/>
                    <a:lstStyle/>
                    <a:p>
                      <a:pPr algn="ctr"/>
                      <a:endParaRPr lang="da-DK" sz="1400" b="1" dirty="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r>
                        <a:rPr lang="da-DK" sz="1400" dirty="0">
                          <a:latin typeface="+mn-lt"/>
                          <a:cs typeface="Archivo" pitchFamily="2" charset="77"/>
                        </a:rPr>
                        <a:t>Biodiversitet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0379462"/>
                  </a:ext>
                </a:extLst>
              </a:tr>
              <a:tr h="327117">
                <a:tc rowSpan="3">
                  <a:txBody>
                    <a:bodyPr/>
                    <a:lstStyle/>
                    <a:p>
                      <a:pPr algn="ctr"/>
                      <a:r>
                        <a:rPr lang="da-DK" sz="1400" b="1">
                          <a:solidFill>
                            <a:schemeClr val="bg1"/>
                          </a:solidFill>
                          <a:latin typeface="+mn-lt"/>
                          <a:cs typeface="Archivo" pitchFamily="2" charset="77"/>
                        </a:rPr>
                        <a:t>Økonomisk kvalitet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dirty="0">
                          <a:latin typeface="+mn-lt"/>
                          <a:cs typeface="Archivo" pitchFamily="2" charset="77"/>
                        </a:rPr>
                        <a:t>Driftsomkostninger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6840926"/>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dirty="0">
                          <a:latin typeface="+mn-lt"/>
                          <a:cs typeface="Archivo" pitchFamily="2" charset="77"/>
                        </a:rPr>
                        <a:t>Risikostyring og værdibevarelse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15%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1258761"/>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a:latin typeface="+mn-lt"/>
                          <a:cs typeface="Archivo" pitchFamily="2" charset="77"/>
                        </a:rPr>
                        <a:t>Indkøb og drift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5%</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1357977"/>
                  </a:ext>
                </a:extLst>
              </a:tr>
              <a:tr h="327117">
                <a:tc rowSpan="3">
                  <a:txBody>
                    <a:bodyPr/>
                    <a:lstStyle/>
                    <a:p>
                      <a:pPr algn="ctr"/>
                      <a:r>
                        <a:rPr lang="da-DK" sz="1400" b="1">
                          <a:solidFill>
                            <a:schemeClr val="tx2"/>
                          </a:solidFill>
                          <a:latin typeface="+mn-lt"/>
                          <a:cs typeface="Archivo" pitchFamily="2" charset="77"/>
                        </a:rPr>
                        <a:t>Social kvalitet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3"/>
                    </a:solidFill>
                  </a:tcPr>
                </a:tc>
                <a:tc>
                  <a:txBody>
                    <a:bodyPr/>
                    <a:lstStyle/>
                    <a:p>
                      <a:r>
                        <a:rPr lang="da-DK" sz="1400" dirty="0">
                          <a:latin typeface="+mn-lt"/>
                          <a:cs typeface="Archivo" pitchFamily="2" charset="77"/>
                        </a:rPr>
                        <a:t>Indeklima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7071931"/>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a:latin typeface="+mn-lt"/>
                          <a:cs typeface="Archivo" pitchFamily="2" charset="77"/>
                        </a:rPr>
                        <a:t>Brugertilfredshed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306856"/>
                  </a:ext>
                </a:extLst>
              </a:tr>
              <a:tr h="327117">
                <a:tc vMerge="1">
                  <a:txBody>
                    <a:bodyPr/>
                    <a:lstStyle/>
                    <a:p>
                      <a:endParaRPr lang="da-DK" sz="1400" dirty="0">
                        <a:solidFill>
                          <a:schemeClr val="bg1"/>
                        </a:solidFill>
                        <a:latin typeface="Archivo" pitchFamily="2" charset="77"/>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dirty="0">
                          <a:latin typeface="+mn-lt"/>
                          <a:cs typeface="Archivo" pitchFamily="2" charset="77"/>
                        </a:rPr>
                        <a:t>Mobilitet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10%</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8315690"/>
                  </a:ext>
                </a:extLst>
              </a:tr>
            </a:tbl>
          </a:graphicData>
        </a:graphic>
      </p:graphicFrame>
    </p:spTree>
    <p:extLst>
      <p:ext uri="{BB962C8B-B14F-4D97-AF65-F5344CB8AC3E}">
        <p14:creationId xmlns:p14="http://schemas.microsoft.com/office/powerpoint/2010/main" val="3914587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F8ED8748-266C-0313-17FB-C08096CB0D7C}"/>
              </a:ext>
            </a:extLst>
          </p:cNvPr>
          <p:cNvSpPr txBox="1"/>
          <p:nvPr/>
        </p:nvSpPr>
        <p:spPr>
          <a:xfrm>
            <a:off x="765944" y="767081"/>
            <a:ext cx="9355335" cy="984757"/>
          </a:xfrm>
          <a:prstGeom prst="rect">
            <a:avLst/>
          </a:prstGeom>
          <a:noFill/>
        </p:spPr>
        <p:txBody>
          <a:bodyPr wrap="square" rtlCol="0">
            <a:spAutoFit/>
          </a:bodyPr>
          <a:lstStyle/>
          <a:p>
            <a:pPr>
              <a:lnSpc>
                <a:spcPct val="150000"/>
              </a:lnSpc>
            </a:pPr>
            <a:r>
              <a:rPr lang="da-DK" sz="4400" dirty="0">
                <a:solidFill>
                  <a:srgbClr val="013738"/>
                </a:solidFill>
                <a:latin typeface="+mj-lt"/>
                <a:cs typeface="Archivo Medium" pitchFamily="2" charset="0"/>
              </a:rPr>
              <a:t>Svanemærket Bygningsdrift</a:t>
            </a:r>
          </a:p>
        </p:txBody>
      </p:sp>
      <p:sp>
        <p:nvSpPr>
          <p:cNvPr id="6" name="Tekstfelt 5">
            <a:extLst>
              <a:ext uri="{FF2B5EF4-FFF2-40B4-BE49-F238E27FC236}">
                <a16:creationId xmlns:a16="http://schemas.microsoft.com/office/drawing/2014/main" id="{CB7B68D6-77BD-500E-7691-5CE5EBF4A208}"/>
              </a:ext>
            </a:extLst>
          </p:cNvPr>
          <p:cNvSpPr txBox="1"/>
          <p:nvPr/>
        </p:nvSpPr>
        <p:spPr>
          <a:xfrm>
            <a:off x="765944" y="1955065"/>
            <a:ext cx="6159291" cy="4185761"/>
          </a:xfrm>
          <a:prstGeom prst="rect">
            <a:avLst/>
          </a:prstGeom>
          <a:noFill/>
        </p:spPr>
        <p:txBody>
          <a:bodyPr wrap="square" rtlCol="0">
            <a:spAutoFit/>
          </a:bodyPr>
          <a:lstStyle/>
          <a:p>
            <a:r>
              <a:rPr lang="da-DK" sz="1400" dirty="0"/>
              <a:t>Svanemærket Drift er en nordisk miljøcertificering for bygningsdrift, der bygger på faste miljøkrav til drift og vedligehold af bygninger. </a:t>
            </a:r>
            <a:br>
              <a:rPr lang="da-DK" sz="1400" dirty="0"/>
            </a:br>
            <a:endParaRPr lang="da-DK" sz="1400" dirty="0"/>
          </a:p>
          <a:p>
            <a:r>
              <a:rPr lang="da-DK" sz="1400" dirty="0"/>
              <a:t>Kendetegn for certificeringen:</a:t>
            </a:r>
            <a:br>
              <a:rPr lang="da-DK" sz="1400" dirty="0"/>
            </a:br>
            <a:endParaRPr lang="da-DK" sz="1400" dirty="0"/>
          </a:p>
          <a:p>
            <a:pPr marL="285750" indent="-285750">
              <a:buFont typeface="Arial" panose="020B0604020202020204" pitchFamily="34" charset="0"/>
              <a:buChar char="•"/>
            </a:pPr>
            <a:r>
              <a:rPr lang="da-DK" sz="1400" b="1" dirty="0"/>
              <a:t>Miljøorienteret driftscertificering</a:t>
            </a:r>
            <a:endParaRPr lang="da-DK" sz="1400" dirty="0"/>
          </a:p>
          <a:p>
            <a:pPr marL="742950" lvl="1" indent="-285750">
              <a:buFont typeface="Arial" panose="020B0604020202020204" pitchFamily="34" charset="0"/>
              <a:buChar char="•"/>
            </a:pPr>
            <a:r>
              <a:rPr lang="da-DK" sz="1400" dirty="0"/>
              <a:t>Omfatter mange driftsaktiviteter – energi, rengøring, affald mm.</a:t>
            </a:r>
          </a:p>
          <a:p>
            <a:pPr marL="742950" lvl="1" indent="-285750">
              <a:buFont typeface="Arial" panose="020B0604020202020204" pitchFamily="34" charset="0"/>
              <a:buChar char="•"/>
            </a:pPr>
            <a:r>
              <a:rPr lang="da-DK" sz="1400" dirty="0"/>
              <a:t>Sætter krav til både interne processer og leverandører.</a:t>
            </a:r>
            <a:br>
              <a:rPr lang="da-DK" sz="1400" dirty="0"/>
            </a:br>
            <a:endParaRPr lang="da-DK" sz="1400" b="1" dirty="0"/>
          </a:p>
          <a:p>
            <a:pPr marL="285750" indent="-285750">
              <a:buFont typeface="Arial" panose="020B0604020202020204" pitchFamily="34" charset="0"/>
              <a:buChar char="•"/>
            </a:pPr>
            <a:r>
              <a:rPr lang="da-DK" sz="1400" b="1" dirty="0"/>
              <a:t>Faste miljøkrav til drift</a:t>
            </a:r>
            <a:endParaRPr lang="da-DK" sz="1400" dirty="0"/>
          </a:p>
          <a:p>
            <a:pPr marL="742950" lvl="1" indent="-285750">
              <a:buFont typeface="Arial" panose="020B0604020202020204" pitchFamily="34" charset="0"/>
              <a:buChar char="•"/>
            </a:pPr>
            <a:r>
              <a:rPr lang="da-DK" sz="1400" dirty="0"/>
              <a:t>Krav til energiforbrug, affaldshåndtering og brug af </a:t>
            </a:r>
            <a:br>
              <a:rPr lang="da-DK" sz="1400" dirty="0"/>
            </a:br>
            <a:r>
              <a:rPr lang="da-DK" sz="1400" dirty="0"/>
              <a:t>kemikalier.</a:t>
            </a:r>
          </a:p>
          <a:p>
            <a:pPr marL="742950" lvl="1" indent="-285750">
              <a:buFont typeface="Arial" panose="020B0604020202020204" pitchFamily="34" charset="0"/>
              <a:buChar char="•"/>
            </a:pPr>
            <a:r>
              <a:rPr lang="da-DK" sz="1400" dirty="0"/>
              <a:t>Ingen pointmodel – alle krav er obligatoriske.</a:t>
            </a:r>
            <a:br>
              <a:rPr lang="da-DK" sz="1400" dirty="0"/>
            </a:br>
            <a:endParaRPr lang="da-DK" sz="1400" dirty="0"/>
          </a:p>
          <a:p>
            <a:pPr marL="285750" indent="-285750">
              <a:buFont typeface="Arial" panose="020B0604020202020204" pitchFamily="34" charset="0"/>
              <a:buChar char="•"/>
            </a:pPr>
            <a:r>
              <a:rPr lang="da-DK" sz="1400" b="1" dirty="0"/>
              <a:t>Dokumenteret bæredygtighed</a:t>
            </a:r>
            <a:endParaRPr lang="da-DK" sz="1400" dirty="0"/>
          </a:p>
          <a:p>
            <a:pPr marL="742950" lvl="1" indent="-285750">
              <a:buFont typeface="Arial" panose="020B0604020202020204" pitchFamily="34" charset="0"/>
              <a:buChar char="•"/>
            </a:pPr>
            <a:r>
              <a:rPr lang="da-DK" sz="1400" dirty="0"/>
              <a:t>Løbende dokumentation og fysiske inspektioner.</a:t>
            </a:r>
          </a:p>
          <a:p>
            <a:pPr marL="742950" lvl="1" indent="-285750">
              <a:buFont typeface="Arial" panose="020B0604020202020204" pitchFamily="34" charset="0"/>
              <a:buChar char="•"/>
            </a:pPr>
            <a:r>
              <a:rPr lang="da-DK" sz="1400" dirty="0"/>
              <a:t>Understøtter organisationens ESG-rapportering og </a:t>
            </a:r>
            <a:br>
              <a:rPr lang="da-DK" sz="1400" dirty="0"/>
            </a:br>
            <a:r>
              <a:rPr lang="da-DK" sz="1400" dirty="0"/>
              <a:t>dokumenterer miljøindsats</a:t>
            </a:r>
            <a:endParaRPr lang="da-DK" sz="1400" dirty="0">
              <a:solidFill>
                <a:srgbClr val="000000"/>
              </a:solidFill>
            </a:endParaRPr>
          </a:p>
        </p:txBody>
      </p:sp>
      <p:sp>
        <p:nvSpPr>
          <p:cNvPr id="7" name="Pladsholder til tekst 3">
            <a:extLst>
              <a:ext uri="{FF2B5EF4-FFF2-40B4-BE49-F238E27FC236}">
                <a16:creationId xmlns:a16="http://schemas.microsoft.com/office/drawing/2014/main" id="{6BBAAF43-712E-8FA6-1186-ECD38E3886C6}"/>
              </a:ext>
            </a:extLst>
          </p:cNvPr>
          <p:cNvSpPr txBox="1">
            <a:spLocks/>
          </p:cNvSpPr>
          <p:nvPr/>
        </p:nvSpPr>
        <p:spPr>
          <a:xfrm>
            <a:off x="765944" y="6234816"/>
            <a:ext cx="4439920" cy="315157"/>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solidFill>
                  <a:srgbClr val="013738"/>
                </a:solidFill>
                <a:cs typeface="Archivo Light" pitchFamily="2" charset="77"/>
                <a:hlinkClick r:id="rId2"/>
              </a:rPr>
              <a:t>(Svanemærket, 2025a)</a:t>
            </a:r>
            <a:endParaRPr lang="da-DK" sz="1000" dirty="0">
              <a:solidFill>
                <a:srgbClr val="013738"/>
              </a:solidFill>
              <a:cs typeface="Archivo Light" pitchFamily="2" charset="77"/>
            </a:endParaRPr>
          </a:p>
        </p:txBody>
      </p:sp>
    </p:spTree>
    <p:extLst>
      <p:ext uri="{BB962C8B-B14F-4D97-AF65-F5344CB8AC3E}">
        <p14:creationId xmlns:p14="http://schemas.microsoft.com/office/powerpoint/2010/main" val="26240790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AB9DF1DE-21B3-BB8F-4E58-639EE1030B83}"/>
              </a:ext>
            </a:extLst>
          </p:cNvPr>
          <p:cNvSpPr>
            <a:spLocks noGrp="1"/>
          </p:cNvSpPr>
          <p:nvPr>
            <p:ph type="body" sz="half" idx="4294967295"/>
          </p:nvPr>
        </p:nvSpPr>
        <p:spPr>
          <a:xfrm>
            <a:off x="3960667" y="2522207"/>
            <a:ext cx="7186945" cy="3827785"/>
          </a:xfrm>
        </p:spPr>
        <p:txBody>
          <a:bodyPr/>
          <a:lstStyle/>
          <a:p>
            <a:pPr>
              <a:lnSpc>
                <a:spcPct val="100000"/>
              </a:lnSpc>
            </a:pPr>
            <a:r>
              <a:rPr lang="da-DK" b="1" dirty="0"/>
              <a:t>Svanemærkets krav til bygningsdrift har fokus på miljømæssige faktorer, og er er opdelt i:</a:t>
            </a:r>
          </a:p>
          <a:p>
            <a:pPr marL="342900" indent="-342900">
              <a:lnSpc>
                <a:spcPct val="100000"/>
              </a:lnSpc>
              <a:buFont typeface="+mj-lt"/>
              <a:buAutoNum type="arabicPeriod"/>
            </a:pPr>
            <a:r>
              <a:rPr lang="da-DK" dirty="0"/>
              <a:t>Energi</a:t>
            </a:r>
          </a:p>
          <a:p>
            <a:pPr marL="342900" indent="-342900">
              <a:lnSpc>
                <a:spcPct val="100000"/>
              </a:lnSpc>
              <a:buFont typeface="+mj-lt"/>
              <a:buAutoNum type="arabicPeriod"/>
            </a:pPr>
            <a:r>
              <a:rPr lang="da-DK" dirty="0"/>
              <a:t>Klimaforandringer</a:t>
            </a:r>
          </a:p>
          <a:p>
            <a:pPr marL="342900" indent="-342900">
              <a:lnSpc>
                <a:spcPct val="100000"/>
              </a:lnSpc>
              <a:buFont typeface="+mj-lt"/>
              <a:buAutoNum type="arabicPeriod"/>
            </a:pPr>
            <a:r>
              <a:rPr lang="da-DK" dirty="0"/>
              <a:t>Indeklima</a:t>
            </a:r>
          </a:p>
          <a:p>
            <a:pPr marL="342900" indent="-342900">
              <a:lnSpc>
                <a:spcPct val="100000"/>
              </a:lnSpc>
              <a:buFont typeface="+mj-lt"/>
              <a:buAutoNum type="arabicPeriod"/>
            </a:pPr>
            <a:r>
              <a:rPr lang="da-DK" dirty="0"/>
              <a:t>Vand</a:t>
            </a:r>
          </a:p>
          <a:p>
            <a:pPr marL="342900" indent="-342900">
              <a:lnSpc>
                <a:spcPct val="100000"/>
              </a:lnSpc>
              <a:buFont typeface="+mj-lt"/>
              <a:buAutoNum type="arabicPeriod"/>
            </a:pPr>
            <a:r>
              <a:rPr lang="da-DK" dirty="0"/>
              <a:t>Genanvendelse, genbrug og affaldshåndtering</a:t>
            </a:r>
          </a:p>
          <a:p>
            <a:pPr marL="342900" indent="-342900">
              <a:lnSpc>
                <a:spcPct val="100000"/>
              </a:lnSpc>
              <a:buFont typeface="+mj-lt"/>
              <a:buAutoNum type="arabicPeriod"/>
            </a:pPr>
            <a:r>
              <a:rPr lang="da-DK" dirty="0"/>
              <a:t>Udemiljø og biodiversitet</a:t>
            </a:r>
          </a:p>
          <a:p>
            <a:pPr marL="342900" indent="-342900">
              <a:lnSpc>
                <a:spcPct val="100000"/>
              </a:lnSpc>
              <a:buFont typeface="+mj-lt"/>
              <a:buAutoNum type="arabicPeriod"/>
            </a:pPr>
            <a:r>
              <a:rPr lang="da-DK" dirty="0"/>
              <a:t>Services og produkter til daglig drift, vedligeholdelse og bygningsforbedringer</a:t>
            </a:r>
          </a:p>
          <a:p>
            <a:pPr marL="342900" indent="-342900">
              <a:lnSpc>
                <a:spcPct val="100000"/>
              </a:lnSpc>
              <a:buFont typeface="+mj-lt"/>
              <a:buAutoNum type="arabicPeriod"/>
            </a:pPr>
            <a:r>
              <a:rPr lang="da-DK" dirty="0"/>
              <a:t>Generelle krav</a:t>
            </a:r>
          </a:p>
          <a:p>
            <a:pPr marL="342900" indent="-342900">
              <a:lnSpc>
                <a:spcPct val="100000"/>
              </a:lnSpc>
              <a:buFont typeface="+mj-lt"/>
              <a:buAutoNum type="arabicPeriod"/>
            </a:pPr>
            <a:r>
              <a:rPr lang="da-DK" dirty="0"/>
              <a:t>Management</a:t>
            </a:r>
          </a:p>
        </p:txBody>
      </p:sp>
      <p:sp>
        <p:nvSpPr>
          <p:cNvPr id="4" name="Pladsholder til tekst 3">
            <a:extLst>
              <a:ext uri="{FF2B5EF4-FFF2-40B4-BE49-F238E27FC236}">
                <a16:creationId xmlns:a16="http://schemas.microsoft.com/office/drawing/2014/main" id="{40C1BD68-FE4A-D3E5-F204-DD0A93FA1715}"/>
              </a:ext>
            </a:extLst>
          </p:cNvPr>
          <p:cNvSpPr>
            <a:spLocks noGrp="1"/>
          </p:cNvSpPr>
          <p:nvPr>
            <p:ph type="body" sz="half" idx="4294967295"/>
          </p:nvPr>
        </p:nvSpPr>
        <p:spPr>
          <a:xfrm>
            <a:off x="7122161" y="6349993"/>
            <a:ext cx="4439920" cy="315157"/>
          </a:xfrm>
        </p:spPr>
        <p:txBody>
          <a:bodyPr/>
          <a:lstStyle/>
          <a:p>
            <a:pPr algn="r"/>
            <a:r>
              <a:rPr lang="da-DK" sz="1000" dirty="0">
                <a:solidFill>
                  <a:srgbClr val="013738"/>
                </a:solidFill>
                <a:cs typeface="Archivo Light" pitchFamily="2" charset="77"/>
                <a:hlinkClick r:id="rId2"/>
              </a:rPr>
              <a:t>(Svanemærket, 2025a)</a:t>
            </a:r>
            <a:endParaRPr lang="da-DK" sz="1000" dirty="0">
              <a:solidFill>
                <a:srgbClr val="013738"/>
              </a:solidFill>
              <a:cs typeface="Archivo Light" pitchFamily="2" charset="77"/>
            </a:endParaRPr>
          </a:p>
        </p:txBody>
      </p:sp>
      <p:sp>
        <p:nvSpPr>
          <p:cNvPr id="5" name="Titel 1">
            <a:extLst>
              <a:ext uri="{FF2B5EF4-FFF2-40B4-BE49-F238E27FC236}">
                <a16:creationId xmlns:a16="http://schemas.microsoft.com/office/drawing/2014/main" id="{84ABE4F1-10CA-89CE-4B53-DE26163172BD}"/>
              </a:ext>
            </a:extLst>
          </p:cNvPr>
          <p:cNvSpPr txBox="1">
            <a:spLocks/>
          </p:cNvSpPr>
          <p:nvPr/>
        </p:nvSpPr>
        <p:spPr>
          <a:xfrm>
            <a:off x="3960667" y="1684006"/>
            <a:ext cx="7103818" cy="838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000" dirty="0">
                <a:solidFill>
                  <a:srgbClr val="013738"/>
                </a:solidFill>
                <a:cs typeface="Archivo Medium" pitchFamily="2" charset="0"/>
              </a:rPr>
              <a:t>Svanemærket bygningsdrift</a:t>
            </a:r>
            <a:endParaRPr lang="da-DK" sz="3200" dirty="0"/>
          </a:p>
        </p:txBody>
      </p:sp>
    </p:spTree>
    <p:extLst>
      <p:ext uri="{BB962C8B-B14F-4D97-AF65-F5344CB8AC3E}">
        <p14:creationId xmlns:p14="http://schemas.microsoft.com/office/powerpoint/2010/main" val="2140873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4AAE0CC-2CAA-8811-31D8-042B63B43326}"/>
              </a:ext>
            </a:extLst>
          </p:cNvPr>
          <p:cNvSpPr txBox="1"/>
          <p:nvPr/>
        </p:nvSpPr>
        <p:spPr>
          <a:xfrm>
            <a:off x="2047141" y="1713202"/>
            <a:ext cx="9304026" cy="1169551"/>
          </a:xfrm>
          <a:prstGeom prst="rect">
            <a:avLst/>
          </a:prstGeom>
          <a:noFill/>
        </p:spPr>
        <p:txBody>
          <a:bodyPr wrap="square" rtlCol="0">
            <a:spAutoFit/>
          </a:bodyPr>
          <a:lstStyle/>
          <a:p>
            <a:r>
              <a:rPr lang="da-DK" sz="3500" dirty="0">
                <a:solidFill>
                  <a:srgbClr val="F8FBF8"/>
                </a:solidFill>
                <a:latin typeface="+mj-lt"/>
                <a:cs typeface="Archivo Medium" pitchFamily="2" charset="0"/>
              </a:rPr>
              <a:t>Svanemærket Driftscertificering </a:t>
            </a:r>
            <a:br>
              <a:rPr lang="da-DK" sz="3500" dirty="0">
                <a:solidFill>
                  <a:srgbClr val="F8FBF8"/>
                </a:solidFill>
                <a:latin typeface="+mj-lt"/>
                <a:cs typeface="Archivo Medium" pitchFamily="2" charset="0"/>
              </a:rPr>
            </a:br>
            <a:r>
              <a:rPr lang="da-DK" sz="3500" dirty="0">
                <a:solidFill>
                  <a:srgbClr val="F8FBF8"/>
                </a:solidFill>
                <a:latin typeface="+mj-lt"/>
                <a:cs typeface="Archivo Medium" pitchFamily="2" charset="0"/>
              </a:rPr>
              <a:t>og PKA Ejendomme </a:t>
            </a:r>
          </a:p>
        </p:txBody>
      </p:sp>
      <p:sp>
        <p:nvSpPr>
          <p:cNvPr id="5" name="Tekstfelt 4">
            <a:extLst>
              <a:ext uri="{FF2B5EF4-FFF2-40B4-BE49-F238E27FC236}">
                <a16:creationId xmlns:a16="http://schemas.microsoft.com/office/drawing/2014/main" id="{8CA73E1A-A586-6830-F6C7-0332B7569460}"/>
              </a:ext>
            </a:extLst>
          </p:cNvPr>
          <p:cNvSpPr txBox="1"/>
          <p:nvPr/>
        </p:nvSpPr>
        <p:spPr>
          <a:xfrm>
            <a:off x="2047141" y="2945487"/>
            <a:ext cx="7876788" cy="3539430"/>
          </a:xfrm>
          <a:prstGeom prst="rect">
            <a:avLst/>
          </a:prstGeom>
          <a:noFill/>
        </p:spPr>
        <p:txBody>
          <a:bodyPr wrap="square" rtlCol="0">
            <a:spAutoFit/>
          </a:bodyPr>
          <a:lstStyle/>
          <a:p>
            <a:r>
              <a:rPr lang="da-DK" sz="1400" dirty="0"/>
              <a:t>PKA Ejendomme er de første i Danmark til at opnå Svanemærket Bygningsdriftscertificering i 2025 på ejendommene Sygeplejerskernes Hus og deres hovedkontor. </a:t>
            </a:r>
            <a:br>
              <a:rPr lang="da-DK" sz="1400" dirty="0"/>
            </a:br>
            <a:endParaRPr lang="da-DK" sz="1400" dirty="0"/>
          </a:p>
          <a:p>
            <a:r>
              <a:rPr lang="da-DK" sz="1400" b="1" dirty="0"/>
              <a:t>Tiltag:</a:t>
            </a:r>
          </a:p>
          <a:p>
            <a:pPr marL="285750" indent="-285750">
              <a:buFont typeface="Arial" panose="020B0604020202020204" pitchFamily="34" charset="0"/>
              <a:buChar char="•"/>
            </a:pPr>
            <a:r>
              <a:rPr lang="da-DK" sz="1400" dirty="0"/>
              <a:t>Optimeret ressourceforbrug og energieffektiv drift.</a:t>
            </a:r>
          </a:p>
          <a:p>
            <a:pPr marL="285750" indent="-285750">
              <a:buFont typeface="Arial" panose="020B0604020202020204" pitchFamily="34" charset="0"/>
              <a:buChar char="•"/>
            </a:pPr>
            <a:r>
              <a:rPr lang="da-DK" sz="1400" dirty="0"/>
              <a:t>Øget fokus på bæredygtig vedligeholdelse.</a:t>
            </a:r>
          </a:p>
          <a:p>
            <a:pPr marL="285750" indent="-285750">
              <a:buFont typeface="Arial" panose="020B0604020202020204" pitchFamily="34" charset="0"/>
              <a:buChar char="•"/>
            </a:pPr>
            <a:r>
              <a:rPr lang="da-DK" sz="1400" dirty="0"/>
              <a:t>Certificeringen danner grundlag for udrulning til flere ejendomme i porteføljen.</a:t>
            </a:r>
            <a:br>
              <a:rPr lang="da-DK" sz="1400" dirty="0"/>
            </a:br>
            <a:endParaRPr lang="da-DK" sz="1400" dirty="0"/>
          </a:p>
          <a:p>
            <a:r>
              <a:rPr lang="da-DK" sz="1400" b="1" dirty="0"/>
              <a:t>Resultater:</a:t>
            </a:r>
          </a:p>
          <a:p>
            <a:pPr marL="285750" indent="-285750">
              <a:buFont typeface="Arial" panose="020B0604020202020204" pitchFamily="34" charset="0"/>
              <a:buChar char="•"/>
            </a:pPr>
            <a:r>
              <a:rPr lang="da-DK" sz="1400" dirty="0"/>
              <a:t>Styrket grøn profil og ansvarlighed i ejendomsdriften.</a:t>
            </a:r>
          </a:p>
          <a:p>
            <a:pPr marL="285750" indent="-285750">
              <a:buFont typeface="Arial" panose="020B0604020202020204" pitchFamily="34" charset="0"/>
              <a:buChar char="•"/>
            </a:pPr>
            <a:r>
              <a:rPr lang="da-DK" sz="1400" dirty="0"/>
              <a:t>Dokumenteret certificeringen inden for bæredygtighed og understøtter ESG-rapportering.</a:t>
            </a:r>
            <a:br>
              <a:rPr lang="da-DK" sz="1400" dirty="0"/>
            </a:br>
            <a:br>
              <a:rPr lang="da-DK" sz="1400" dirty="0"/>
            </a:br>
            <a:endParaRPr lang="da-DK" sz="1400" dirty="0"/>
          </a:p>
          <a:p>
            <a:r>
              <a:rPr lang="da-DK" sz="1400" dirty="0">
                <a:solidFill>
                  <a:srgbClr val="E1F4AD"/>
                </a:solidFill>
                <a:hlinkClick r:id="rId2">
                  <a:extLst>
                    <a:ext uri="{A12FA001-AC4F-418D-AE19-62706E023703}">
                      <ahyp:hlinkClr xmlns:ahyp="http://schemas.microsoft.com/office/drawing/2018/hyperlinkcolor" val="tx"/>
                    </a:ext>
                  </a:extLst>
                </a:hlinkClick>
              </a:rPr>
              <a:t>Læs mere her</a:t>
            </a:r>
            <a:endParaRPr lang="da-DK" sz="1400" dirty="0">
              <a:solidFill>
                <a:srgbClr val="E1F4AD"/>
              </a:solidFill>
            </a:endParaRPr>
          </a:p>
        </p:txBody>
      </p:sp>
    </p:spTree>
    <p:extLst>
      <p:ext uri="{BB962C8B-B14F-4D97-AF65-F5344CB8AC3E}">
        <p14:creationId xmlns:p14="http://schemas.microsoft.com/office/powerpoint/2010/main" val="34380182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49CF857-2A02-C628-912A-A9C7DBA9D28B}"/>
              </a:ext>
            </a:extLst>
          </p:cNvPr>
          <p:cNvSpPr>
            <a:spLocks noGrp="1"/>
          </p:cNvSpPr>
          <p:nvPr>
            <p:ph type="body" sz="half" idx="14"/>
          </p:nvPr>
        </p:nvSpPr>
        <p:spPr/>
        <p:txBody>
          <a:bodyPr/>
          <a:lstStyle/>
          <a:p>
            <a:r>
              <a:rPr lang="da-DK" dirty="0">
                <a:solidFill>
                  <a:srgbClr val="013738"/>
                </a:solidFill>
              </a:rPr>
              <a:t> </a:t>
            </a:r>
            <a:r>
              <a:rPr lang="da-DK" sz="1000" dirty="0">
                <a:solidFill>
                  <a:srgbClr val="013738"/>
                </a:solidFill>
              </a:rPr>
              <a:t>(Dyring, 2025)</a:t>
            </a:r>
          </a:p>
        </p:txBody>
      </p:sp>
      <p:sp>
        <p:nvSpPr>
          <p:cNvPr id="3" name="Pladsholder til tekst 2">
            <a:extLst>
              <a:ext uri="{FF2B5EF4-FFF2-40B4-BE49-F238E27FC236}">
                <a16:creationId xmlns:a16="http://schemas.microsoft.com/office/drawing/2014/main" id="{81D8CC93-745D-64E2-56FC-4C9BBAA7480C}"/>
              </a:ext>
            </a:extLst>
          </p:cNvPr>
          <p:cNvSpPr>
            <a:spLocks noGrp="1"/>
          </p:cNvSpPr>
          <p:nvPr>
            <p:ph type="body" sz="quarter" idx="10"/>
          </p:nvPr>
        </p:nvSpPr>
        <p:spPr>
          <a:xfrm>
            <a:off x="846411" y="671326"/>
            <a:ext cx="10723882" cy="838200"/>
          </a:xfrm>
        </p:spPr>
        <p:txBody>
          <a:bodyPr/>
          <a:lstStyle/>
          <a:p>
            <a:pPr>
              <a:lnSpc>
                <a:spcPct val="150000"/>
              </a:lnSpc>
            </a:pPr>
            <a:r>
              <a:rPr lang="da-DK" sz="5400" dirty="0">
                <a:solidFill>
                  <a:srgbClr val="043838"/>
                </a:solidFill>
                <a:cs typeface="Archivo Medium" pitchFamily="2" charset="0"/>
              </a:rPr>
              <a:t>Overordnet forskelle</a:t>
            </a:r>
          </a:p>
        </p:txBody>
      </p:sp>
      <p:graphicFrame>
        <p:nvGraphicFramePr>
          <p:cNvPr id="5" name="Tabel 4">
            <a:extLst>
              <a:ext uri="{FF2B5EF4-FFF2-40B4-BE49-F238E27FC236}">
                <a16:creationId xmlns:a16="http://schemas.microsoft.com/office/drawing/2014/main" id="{E804F085-39E1-F1A3-5CD4-199EC2536D19}"/>
              </a:ext>
            </a:extLst>
          </p:cNvPr>
          <p:cNvGraphicFramePr>
            <a:graphicFrameLocks noGrp="1"/>
          </p:cNvGraphicFramePr>
          <p:nvPr>
            <p:extLst>
              <p:ext uri="{D42A27DB-BD31-4B8C-83A1-F6EECF244321}">
                <p14:modId xmlns:p14="http://schemas.microsoft.com/office/powerpoint/2010/main" val="155183655"/>
              </p:ext>
            </p:extLst>
          </p:nvPr>
        </p:nvGraphicFramePr>
        <p:xfrm>
          <a:off x="940346" y="1949954"/>
          <a:ext cx="10621735" cy="4450080"/>
        </p:xfrm>
        <a:graphic>
          <a:graphicData uri="http://schemas.openxmlformats.org/drawingml/2006/table">
            <a:tbl>
              <a:tblPr firstRow="1" bandRow="1">
                <a:tableStyleId>{5C22544A-7EE6-4342-B048-85BDC9FD1C3A}</a:tableStyleId>
              </a:tblPr>
              <a:tblGrid>
                <a:gridCol w="2347603">
                  <a:extLst>
                    <a:ext uri="{9D8B030D-6E8A-4147-A177-3AD203B41FA5}">
                      <a16:colId xmlns:a16="http://schemas.microsoft.com/office/drawing/2014/main" val="2924218950"/>
                    </a:ext>
                  </a:extLst>
                </a:gridCol>
                <a:gridCol w="4137066">
                  <a:extLst>
                    <a:ext uri="{9D8B030D-6E8A-4147-A177-3AD203B41FA5}">
                      <a16:colId xmlns:a16="http://schemas.microsoft.com/office/drawing/2014/main" val="1321439343"/>
                    </a:ext>
                  </a:extLst>
                </a:gridCol>
                <a:gridCol w="4137066">
                  <a:extLst>
                    <a:ext uri="{9D8B030D-6E8A-4147-A177-3AD203B41FA5}">
                      <a16:colId xmlns:a16="http://schemas.microsoft.com/office/drawing/2014/main" val="1905829676"/>
                    </a:ext>
                  </a:extLst>
                </a:gridCol>
              </a:tblGrid>
              <a:tr h="238384">
                <a:tc>
                  <a:txBody>
                    <a:bodyPr/>
                    <a:lstStyle/>
                    <a:p>
                      <a:r>
                        <a:rPr lang="da-DK" sz="1400" b="1">
                          <a:latin typeface="+mn-lt"/>
                          <a:cs typeface="Archivo" pitchFamily="2" charset="77"/>
                        </a:rPr>
                        <a:t>Kategori</a:t>
                      </a:r>
                      <a:endParaRPr lang="da-DK" sz="1400">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b="1">
                          <a:latin typeface="+mn-lt"/>
                          <a:cs typeface="Archivo" pitchFamily="2" charset="77"/>
                        </a:rPr>
                        <a:t>DGNB Drift</a:t>
                      </a:r>
                      <a:endParaRPr lang="da-DK" sz="1400">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b="1" dirty="0">
                          <a:latin typeface="+mn-lt"/>
                          <a:cs typeface="Archivo" pitchFamily="2" charset="77"/>
                        </a:rPr>
                        <a:t>Svanemærket Bygningsdrift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378245139"/>
                  </a:ext>
                </a:extLst>
              </a:tr>
              <a:tr h="405252">
                <a:tc>
                  <a:txBody>
                    <a:bodyPr/>
                    <a:lstStyle/>
                    <a:p>
                      <a:r>
                        <a:rPr lang="da-DK" sz="1400" b="1">
                          <a:solidFill>
                            <a:schemeClr val="bg1"/>
                          </a:solidFill>
                          <a:latin typeface="+mn-lt"/>
                          <a:cs typeface="Archivo" pitchFamily="2" charset="77"/>
                        </a:rPr>
                        <a:t>Fokusområde</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dirty="0">
                          <a:latin typeface="+mn-lt"/>
                          <a:cs typeface="Archivo" pitchFamily="2" charset="77"/>
                        </a:rPr>
                        <a:t>Bredt fokus på miljø, økonomi og sociale faktorer. Fokus er på management fremfor bygningsperformance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400" dirty="0">
                          <a:latin typeface="+mn-lt"/>
                          <a:cs typeface="Archivo" pitchFamily="2" charset="77"/>
                        </a:rPr>
                        <a:t>Fokus på miljømæssige krav til bygningsdrift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67505063"/>
                  </a:ext>
                </a:extLst>
              </a:tr>
              <a:tr h="405252">
                <a:tc>
                  <a:txBody>
                    <a:bodyPr/>
                    <a:lstStyle/>
                    <a:p>
                      <a:r>
                        <a:rPr lang="da-DK" sz="1400" b="1">
                          <a:solidFill>
                            <a:schemeClr val="bg1"/>
                          </a:solidFill>
                          <a:latin typeface="+mn-lt"/>
                          <a:cs typeface="Archivo" pitchFamily="2" charset="77"/>
                        </a:rPr>
                        <a:t>Energikrav</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dirty="0">
                          <a:latin typeface="+mn-lt"/>
                          <a:cs typeface="Archivo" pitchFamily="2" charset="77"/>
                        </a:rPr>
                        <a:t>Fokus på energieffektivitet, men fleksibel tilgang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a:latin typeface="+mn-lt"/>
                          <a:cs typeface="Archivo" pitchFamily="2" charset="77"/>
                        </a:rPr>
                        <a:t>Krav til energiforbrug og energimærkning (min. C)</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30918"/>
                  </a:ext>
                </a:extLst>
              </a:tr>
              <a:tr h="405252">
                <a:tc>
                  <a:txBody>
                    <a:bodyPr/>
                    <a:lstStyle/>
                    <a:p>
                      <a:r>
                        <a:rPr lang="da-DK" sz="1400" b="1">
                          <a:solidFill>
                            <a:schemeClr val="bg1"/>
                          </a:solidFill>
                          <a:latin typeface="+mn-lt"/>
                          <a:cs typeface="Archivo" pitchFamily="2" charset="77"/>
                        </a:rPr>
                        <a:t>Materialer</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Vurderer materialers livscyklus og miljøpåvirkning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400">
                          <a:latin typeface="+mn-lt"/>
                          <a:cs typeface="Archivo" pitchFamily="2" charset="77"/>
                        </a:rPr>
                        <a:t>Krav til miljøvenlige produkter og genanvendelighed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928550818"/>
                  </a:ext>
                </a:extLst>
              </a:tr>
              <a:tr h="405252">
                <a:tc>
                  <a:txBody>
                    <a:bodyPr/>
                    <a:lstStyle/>
                    <a:p>
                      <a:r>
                        <a:rPr lang="da-DK" sz="1400" b="1">
                          <a:solidFill>
                            <a:schemeClr val="bg1"/>
                          </a:solidFill>
                          <a:latin typeface="+mn-lt"/>
                          <a:cs typeface="Archivo" pitchFamily="2" charset="77"/>
                        </a:rPr>
                        <a:t>Driftsoptimering</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Bæredygtighed i drift, men uden fastsat tidsramme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a:latin typeface="+mn-lt"/>
                          <a:cs typeface="Archivo" pitchFamily="2" charset="77"/>
                        </a:rPr>
                        <a:t>Krav om 30-års vedligeholdelsesplan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56840926"/>
                  </a:ext>
                </a:extLst>
              </a:tr>
              <a:tr h="405252">
                <a:tc>
                  <a:txBody>
                    <a:bodyPr/>
                    <a:lstStyle/>
                    <a:p>
                      <a:r>
                        <a:rPr lang="da-DK" sz="1400" b="1">
                          <a:solidFill>
                            <a:schemeClr val="bg1"/>
                          </a:solidFill>
                          <a:latin typeface="+mn-lt"/>
                          <a:cs typeface="Archivo" pitchFamily="2" charset="77"/>
                        </a:rPr>
                        <a:t>Krav til dokumentation</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Dokumentation baseres på selvrapportering og auditering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400">
                          <a:latin typeface="+mn-lt"/>
                          <a:cs typeface="Archivo" pitchFamily="2" charset="77"/>
                        </a:rPr>
                        <a:t>Obligatoriske krav til løbende rapportering og fysisk inspektion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391258761"/>
                  </a:ext>
                </a:extLst>
              </a:tr>
              <a:tr h="289468">
                <a:tc>
                  <a:txBody>
                    <a:bodyPr/>
                    <a:lstStyle/>
                    <a:p>
                      <a:r>
                        <a:rPr lang="da-DK" sz="1400" b="1">
                          <a:solidFill>
                            <a:schemeClr val="bg1"/>
                          </a:solidFill>
                          <a:latin typeface="+mn-lt"/>
                          <a:cs typeface="Archivo" pitchFamily="2" charset="77"/>
                        </a:rPr>
                        <a:t>Certificeringsproces</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Certificering sker via pointmodel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a:latin typeface="+mn-lt"/>
                          <a:cs typeface="Archivo" pitchFamily="2" charset="77"/>
                        </a:rPr>
                        <a:t>Kravene er obligatoriske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71357977"/>
                  </a:ext>
                </a:extLst>
              </a:tr>
              <a:tr h="405252">
                <a:tc>
                  <a:txBody>
                    <a:bodyPr/>
                    <a:lstStyle/>
                    <a:p>
                      <a:r>
                        <a:rPr lang="da-DK" sz="1400" b="1">
                          <a:solidFill>
                            <a:schemeClr val="bg1"/>
                          </a:solidFill>
                          <a:latin typeface="+mn-lt"/>
                          <a:cs typeface="Archivo" pitchFamily="2" charset="77"/>
                        </a:rPr>
                        <a:t>Re-certificering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3 årig re-certificering med mulighed for forbedring af score.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tc>
                  <a:txBody>
                    <a:bodyPr/>
                    <a:lstStyle/>
                    <a:p>
                      <a:r>
                        <a:rPr lang="da-DK" sz="1400">
                          <a:latin typeface="+mn-lt"/>
                          <a:cs typeface="Archivo" pitchFamily="2" charset="77"/>
                        </a:rPr>
                        <a:t>Årlig re-certificering/ indsendelse af bestemte kriterier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737071931"/>
                  </a:ext>
                </a:extLst>
              </a:tr>
              <a:tr h="405252">
                <a:tc>
                  <a:txBody>
                    <a:bodyPr/>
                    <a:lstStyle/>
                    <a:p>
                      <a:r>
                        <a:rPr lang="da-DK" sz="1400" b="1">
                          <a:solidFill>
                            <a:schemeClr val="bg1"/>
                          </a:solidFill>
                          <a:latin typeface="+mn-lt"/>
                          <a:cs typeface="Archivo" pitchFamily="2" charset="77"/>
                        </a:rPr>
                        <a:t>Fordele</a:t>
                      </a:r>
                      <a:endParaRPr lang="da-DK" sz="140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da-DK" sz="1400">
                          <a:latin typeface="+mn-lt"/>
                          <a:cs typeface="Archivo" pitchFamily="2" charset="77"/>
                        </a:rPr>
                        <a:t>Fleksibel certificering tilpasset forskellige bygningstyper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da-DK" sz="1400" dirty="0">
                          <a:latin typeface="+mn-lt"/>
                          <a:cs typeface="Archivo" pitchFamily="2" charset="77"/>
                        </a:rPr>
                        <a:t>Enkel tilgang med høje miljøkrav</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9306856"/>
                  </a:ext>
                </a:extLst>
              </a:tr>
            </a:tbl>
          </a:graphicData>
        </a:graphic>
      </p:graphicFrame>
    </p:spTree>
    <p:extLst>
      <p:ext uri="{BB962C8B-B14F-4D97-AF65-F5344CB8AC3E}">
        <p14:creationId xmlns:p14="http://schemas.microsoft.com/office/powerpoint/2010/main" val="14908917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8FBF8"/>
        </a:soli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CDDB34FE-0E95-76EB-4F7B-F5AB4E44DE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95803" y="3941037"/>
            <a:ext cx="4076528" cy="3244997"/>
          </a:xfrm>
          <a:prstGeom prst="rect">
            <a:avLst/>
          </a:prstGeom>
        </p:spPr>
      </p:pic>
      <p:pic>
        <p:nvPicPr>
          <p:cNvPr id="3" name="Grafik 2">
            <a:extLst>
              <a:ext uri="{FF2B5EF4-FFF2-40B4-BE49-F238E27FC236}">
                <a16:creationId xmlns:a16="http://schemas.microsoft.com/office/drawing/2014/main" id="{19F6385B-5DBF-609F-EC85-0443591357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3074" y="328034"/>
            <a:ext cx="11485852" cy="6238875"/>
          </a:xfrm>
          <a:prstGeom prst="rect">
            <a:avLst/>
          </a:prstGeom>
        </p:spPr>
      </p:pic>
      <p:sp>
        <p:nvSpPr>
          <p:cNvPr id="6" name="Tekstfelt 5">
            <a:extLst>
              <a:ext uri="{FF2B5EF4-FFF2-40B4-BE49-F238E27FC236}">
                <a16:creationId xmlns:a16="http://schemas.microsoft.com/office/drawing/2014/main" id="{C1F58CD6-2B4F-EDA7-63AA-A1E80F8984C4}"/>
              </a:ext>
            </a:extLst>
          </p:cNvPr>
          <p:cNvSpPr txBox="1"/>
          <p:nvPr/>
        </p:nvSpPr>
        <p:spPr>
          <a:xfrm>
            <a:off x="904771" y="724722"/>
            <a:ext cx="6286142" cy="923330"/>
          </a:xfrm>
          <a:prstGeom prst="rect">
            <a:avLst/>
          </a:prstGeom>
          <a:noFill/>
        </p:spPr>
        <p:txBody>
          <a:bodyPr wrap="square" rtlCol="0">
            <a:spAutoFit/>
          </a:bodyPr>
          <a:lstStyle/>
          <a:p>
            <a:r>
              <a:rPr lang="da-DK" sz="5400" dirty="0">
                <a:latin typeface="+mj-lt"/>
                <a:cs typeface="Archivo Medium" pitchFamily="2" charset="77"/>
              </a:rPr>
              <a:t>LEED</a:t>
            </a:r>
          </a:p>
        </p:txBody>
      </p:sp>
      <p:sp>
        <p:nvSpPr>
          <p:cNvPr id="8" name="Tekstfelt 7">
            <a:extLst>
              <a:ext uri="{FF2B5EF4-FFF2-40B4-BE49-F238E27FC236}">
                <a16:creationId xmlns:a16="http://schemas.microsoft.com/office/drawing/2014/main" id="{A3117009-E658-0A07-C67C-02D00439E958}"/>
              </a:ext>
            </a:extLst>
          </p:cNvPr>
          <p:cNvSpPr txBox="1"/>
          <p:nvPr/>
        </p:nvSpPr>
        <p:spPr>
          <a:xfrm>
            <a:off x="904770" y="2044740"/>
            <a:ext cx="6095999" cy="3754874"/>
          </a:xfrm>
          <a:prstGeom prst="rect">
            <a:avLst/>
          </a:prstGeom>
          <a:noFill/>
        </p:spPr>
        <p:txBody>
          <a:bodyPr wrap="square" rtlCol="0">
            <a:spAutoFit/>
          </a:bodyPr>
          <a:lstStyle/>
          <a:p>
            <a:r>
              <a:rPr lang="da-DK" sz="1400" dirty="0"/>
              <a:t>LEED er en internationalt anerkendt amerikansk certificering, der vurderer bygningers bæredygtighed ud fra et pointsystem.</a:t>
            </a:r>
            <a:br>
              <a:rPr lang="da-DK" sz="1400" dirty="0"/>
            </a:br>
            <a:endParaRPr lang="da-DK" sz="1400" dirty="0"/>
          </a:p>
          <a:p>
            <a:r>
              <a:rPr lang="da-DK" sz="1400" b="1" dirty="0"/>
              <a:t>Pointbaseret certificering</a:t>
            </a:r>
          </a:p>
          <a:p>
            <a:pPr marL="742950" lvl="1" indent="-285750">
              <a:buFont typeface="Arial" panose="020B0604020202020204" pitchFamily="34" charset="0"/>
              <a:buChar char="•"/>
            </a:pPr>
            <a:r>
              <a:rPr lang="da-DK" sz="1400" dirty="0">
                <a:cs typeface="Archivo" pitchFamily="2" charset="77"/>
              </a:rPr>
              <a:t>Bygninger tildeles niveauerne </a:t>
            </a:r>
            <a:r>
              <a:rPr lang="da-DK" sz="1400" dirty="0" err="1">
                <a:cs typeface="Archivo" pitchFamily="2" charset="77"/>
              </a:rPr>
              <a:t>Certified</a:t>
            </a:r>
            <a:r>
              <a:rPr lang="da-DK" sz="1400" dirty="0">
                <a:cs typeface="Archivo" pitchFamily="2" charset="77"/>
              </a:rPr>
              <a:t>, Silver, Gold eller Platinum.</a:t>
            </a:r>
          </a:p>
          <a:p>
            <a:pPr marL="742950" lvl="1" indent="-285750">
              <a:buFont typeface="Arial" panose="020B0604020202020204" pitchFamily="34" charset="0"/>
              <a:buChar char="•"/>
            </a:pPr>
            <a:r>
              <a:rPr lang="da-DK" sz="1400" dirty="0">
                <a:cs typeface="Archivo" pitchFamily="2" charset="77"/>
              </a:rPr>
              <a:t>Fokus på energi, materialer, vandforbrug og innovation.</a:t>
            </a:r>
            <a:br>
              <a:rPr lang="da-DK" sz="1400" dirty="0">
                <a:cs typeface="Archivo" pitchFamily="2" charset="77"/>
              </a:rPr>
            </a:br>
            <a:endParaRPr lang="da-DK" sz="1400" dirty="0">
              <a:cs typeface="Archivo" pitchFamily="2" charset="77"/>
            </a:endParaRPr>
          </a:p>
          <a:p>
            <a:r>
              <a:rPr lang="da-DK" sz="1400" b="1" dirty="0"/>
              <a:t>Global anerkendelse</a:t>
            </a:r>
          </a:p>
          <a:p>
            <a:pPr marL="742950" lvl="1" indent="-285750">
              <a:buFont typeface="Arial" panose="020B0604020202020204" pitchFamily="34" charset="0"/>
              <a:buChar char="•"/>
            </a:pPr>
            <a:r>
              <a:rPr lang="da-DK" sz="1400" dirty="0">
                <a:cs typeface="Archivo" pitchFamily="2" charset="77"/>
              </a:rPr>
              <a:t>Bruges bredt i internationale virksomheder og ejendomsprojekter.</a:t>
            </a:r>
          </a:p>
          <a:p>
            <a:pPr marL="742950" lvl="1" indent="-285750">
              <a:buFont typeface="Arial" panose="020B0604020202020204" pitchFamily="34" charset="0"/>
              <a:buChar char="•"/>
            </a:pPr>
            <a:r>
              <a:rPr lang="da-DK" sz="1400" dirty="0">
                <a:cs typeface="Archivo" pitchFamily="2" charset="77"/>
              </a:rPr>
              <a:t>Øger bygningens markedsværdi og konkurrenceevne.</a:t>
            </a:r>
            <a:br>
              <a:rPr lang="da-DK" sz="1400" dirty="0">
                <a:cs typeface="Archivo" pitchFamily="2" charset="77"/>
              </a:rPr>
            </a:br>
            <a:endParaRPr lang="da-DK" sz="1400" dirty="0">
              <a:cs typeface="Archivo" pitchFamily="2" charset="77"/>
            </a:endParaRPr>
          </a:p>
          <a:p>
            <a:r>
              <a:rPr lang="da-DK" sz="1400" b="1" dirty="0"/>
              <a:t>CO₂-reduktion og energieffektivitet</a:t>
            </a:r>
          </a:p>
          <a:p>
            <a:pPr marL="742950" lvl="1" indent="-285750">
              <a:buFont typeface="Arial" panose="020B0604020202020204" pitchFamily="34" charset="0"/>
              <a:buChar char="•"/>
            </a:pPr>
            <a:r>
              <a:rPr lang="da-DK" sz="1400" dirty="0">
                <a:cs typeface="Archivo" pitchFamily="2" charset="77"/>
              </a:rPr>
              <a:t>Stærkt fokus på optimering af bygningers energiforbrug.</a:t>
            </a:r>
          </a:p>
          <a:p>
            <a:pPr marL="742950" lvl="1" indent="-285750">
              <a:buFont typeface="Arial" panose="020B0604020202020204" pitchFamily="34" charset="0"/>
              <a:buChar char="•"/>
            </a:pPr>
            <a:r>
              <a:rPr lang="da-DK" sz="1400" dirty="0">
                <a:cs typeface="Archivo" pitchFamily="2" charset="77"/>
              </a:rPr>
              <a:t>Krav om lav miljøpåvirkning og </a:t>
            </a:r>
            <a:br>
              <a:rPr lang="da-DK" sz="1400" dirty="0">
                <a:cs typeface="Archivo" pitchFamily="2" charset="77"/>
              </a:rPr>
            </a:br>
            <a:r>
              <a:rPr lang="da-DK" sz="1400" dirty="0">
                <a:cs typeface="Archivo" pitchFamily="2" charset="77"/>
              </a:rPr>
              <a:t>bæredygtige materialer.</a:t>
            </a:r>
          </a:p>
        </p:txBody>
      </p:sp>
      <p:pic>
        <p:nvPicPr>
          <p:cNvPr id="11" name="Grafik 10">
            <a:extLst>
              <a:ext uri="{FF2B5EF4-FFF2-40B4-BE49-F238E27FC236}">
                <a16:creationId xmlns:a16="http://schemas.microsoft.com/office/drawing/2014/main" id="{BBD7D749-66A7-57E2-39FF-74686D32C12B}"/>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570293" y="354668"/>
            <a:ext cx="233121" cy="233121"/>
          </a:xfrm>
          <a:prstGeom prst="rect">
            <a:avLst/>
          </a:prstGeom>
        </p:spPr>
      </p:pic>
      <p:sp>
        <p:nvSpPr>
          <p:cNvPr id="2" name="Tekstfelt 1">
            <a:extLst>
              <a:ext uri="{FF2B5EF4-FFF2-40B4-BE49-F238E27FC236}">
                <a16:creationId xmlns:a16="http://schemas.microsoft.com/office/drawing/2014/main" id="{F5CFC1AA-9367-0FEF-488F-66DD9284498A}"/>
              </a:ext>
            </a:extLst>
          </p:cNvPr>
          <p:cNvSpPr txBox="1"/>
          <p:nvPr/>
        </p:nvSpPr>
        <p:spPr>
          <a:xfrm>
            <a:off x="904771" y="1634449"/>
            <a:ext cx="6096000" cy="323165"/>
          </a:xfrm>
          <a:prstGeom prst="rect">
            <a:avLst/>
          </a:prstGeom>
          <a:noFill/>
        </p:spPr>
        <p:txBody>
          <a:bodyPr wrap="square">
            <a:spAutoFit/>
          </a:bodyPr>
          <a:lstStyle/>
          <a:p>
            <a:r>
              <a:rPr lang="da-DK" sz="1500" dirty="0">
                <a:solidFill>
                  <a:srgbClr val="7AB77F"/>
                </a:solidFill>
                <a:cs typeface="Archivo" pitchFamily="2" charset="77"/>
              </a:rPr>
              <a:t>(</a:t>
            </a:r>
            <a:r>
              <a:rPr lang="da-DK" sz="1500" dirty="0" err="1">
                <a:solidFill>
                  <a:srgbClr val="7AB77F"/>
                </a:solidFill>
                <a:cs typeface="Archivo" pitchFamily="2" charset="77"/>
              </a:rPr>
              <a:t>Leadership</a:t>
            </a:r>
            <a:r>
              <a:rPr lang="da-DK" sz="1500" dirty="0">
                <a:solidFill>
                  <a:srgbClr val="7AB77F"/>
                </a:solidFill>
                <a:cs typeface="Archivo" pitchFamily="2" charset="77"/>
              </a:rPr>
              <a:t> in Energy and Environmental Design)</a:t>
            </a:r>
          </a:p>
        </p:txBody>
      </p:sp>
      <p:sp>
        <p:nvSpPr>
          <p:cNvPr id="4" name="Pladsholder til tekst 3">
            <a:extLst>
              <a:ext uri="{FF2B5EF4-FFF2-40B4-BE49-F238E27FC236}">
                <a16:creationId xmlns:a16="http://schemas.microsoft.com/office/drawing/2014/main" id="{1E7A2686-3E81-D142-09F2-2118FB9C6564}"/>
              </a:ext>
            </a:extLst>
          </p:cNvPr>
          <p:cNvSpPr txBox="1">
            <a:spLocks/>
          </p:cNvSpPr>
          <p:nvPr/>
        </p:nvSpPr>
        <p:spPr>
          <a:xfrm>
            <a:off x="904771" y="6102184"/>
            <a:ext cx="3742680" cy="326951"/>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solidFill>
                  <a:srgbClr val="013738"/>
                </a:solidFill>
                <a:cs typeface="Archivo Light" pitchFamily="2" charset="77"/>
                <a:hlinkClick r:id="rId8"/>
              </a:rPr>
              <a:t>(LEED, 2025)</a:t>
            </a:r>
            <a:endParaRPr lang="da-DK" sz="1000" dirty="0">
              <a:solidFill>
                <a:srgbClr val="013738"/>
              </a:solidFill>
              <a:cs typeface="Archivo Light" pitchFamily="2" charset="77"/>
            </a:endParaRPr>
          </a:p>
        </p:txBody>
      </p:sp>
    </p:spTree>
    <p:extLst>
      <p:ext uri="{BB962C8B-B14F-4D97-AF65-F5344CB8AC3E}">
        <p14:creationId xmlns:p14="http://schemas.microsoft.com/office/powerpoint/2010/main" val="23955447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21C1ECF0-7976-4844-EE17-C81148E8BC41}"/>
              </a:ext>
            </a:extLst>
          </p:cNvPr>
          <p:cNvSpPr txBox="1"/>
          <p:nvPr/>
        </p:nvSpPr>
        <p:spPr>
          <a:xfrm>
            <a:off x="904771" y="724722"/>
            <a:ext cx="6676759" cy="923330"/>
          </a:xfrm>
          <a:prstGeom prst="rect">
            <a:avLst/>
          </a:prstGeom>
          <a:noFill/>
        </p:spPr>
        <p:txBody>
          <a:bodyPr wrap="square" rtlCol="0">
            <a:spAutoFit/>
          </a:bodyPr>
          <a:lstStyle/>
          <a:p>
            <a:r>
              <a:rPr lang="da-DK" sz="5400" dirty="0">
                <a:latin typeface="+mj-lt"/>
                <a:cs typeface="Archivo Medium" pitchFamily="2" charset="77"/>
              </a:rPr>
              <a:t>BREEAM</a:t>
            </a:r>
          </a:p>
        </p:txBody>
      </p:sp>
      <p:sp>
        <p:nvSpPr>
          <p:cNvPr id="6" name="Tekstfelt 5">
            <a:extLst>
              <a:ext uri="{FF2B5EF4-FFF2-40B4-BE49-F238E27FC236}">
                <a16:creationId xmlns:a16="http://schemas.microsoft.com/office/drawing/2014/main" id="{35771B40-F74E-84F9-3820-3C842A2A48F7}"/>
              </a:ext>
            </a:extLst>
          </p:cNvPr>
          <p:cNvSpPr txBox="1"/>
          <p:nvPr/>
        </p:nvSpPr>
        <p:spPr>
          <a:xfrm>
            <a:off x="904771" y="2084811"/>
            <a:ext cx="5589836" cy="3754874"/>
          </a:xfrm>
          <a:prstGeom prst="rect">
            <a:avLst/>
          </a:prstGeom>
          <a:noFill/>
        </p:spPr>
        <p:txBody>
          <a:bodyPr wrap="square" rtlCol="0">
            <a:spAutoFit/>
          </a:bodyPr>
          <a:lstStyle/>
          <a:p>
            <a:r>
              <a:rPr lang="da-DK" sz="1400" dirty="0">
                <a:solidFill>
                  <a:srgbClr val="000000"/>
                </a:solidFill>
              </a:rPr>
              <a:t>BREEAM er en europæisk certificeringsordning, der vurderer bygningers bæredygtighed ud fra en helhedsorienteret tilgang.</a:t>
            </a:r>
            <a:br>
              <a:rPr lang="da-DK" sz="1400" dirty="0">
                <a:solidFill>
                  <a:srgbClr val="000000"/>
                </a:solidFill>
              </a:rPr>
            </a:br>
            <a:endParaRPr lang="da-DK" sz="1400" dirty="0">
              <a:solidFill>
                <a:srgbClr val="000000"/>
              </a:solidFill>
            </a:endParaRPr>
          </a:p>
          <a:p>
            <a:r>
              <a:rPr lang="da-DK" sz="1400" b="1" dirty="0"/>
              <a:t>Helhedsorienteret vurdering</a:t>
            </a:r>
          </a:p>
          <a:p>
            <a:pPr marL="742950" lvl="1" indent="-285750">
              <a:buFont typeface="Arial" panose="020B0604020202020204" pitchFamily="34" charset="0"/>
              <a:buChar char="•"/>
            </a:pPr>
            <a:r>
              <a:rPr lang="da-DK" sz="1400" dirty="0">
                <a:cs typeface="Archivo" pitchFamily="2" charset="77"/>
              </a:rPr>
              <a:t>Omfatter energi, materialer, transport, sundhed og økologi.</a:t>
            </a:r>
          </a:p>
          <a:p>
            <a:pPr marL="742950" lvl="1" indent="-285750">
              <a:buFont typeface="Arial" panose="020B0604020202020204" pitchFamily="34" charset="0"/>
              <a:buChar char="•"/>
            </a:pPr>
            <a:r>
              <a:rPr lang="da-DK" sz="1400" dirty="0">
                <a:cs typeface="Archivo" pitchFamily="2" charset="77"/>
              </a:rPr>
              <a:t>Bruger en skala fra "</a:t>
            </a:r>
            <a:r>
              <a:rPr lang="da-DK" sz="1400" dirty="0" err="1">
                <a:cs typeface="Archivo" pitchFamily="2" charset="77"/>
              </a:rPr>
              <a:t>Pass</a:t>
            </a:r>
            <a:r>
              <a:rPr lang="da-DK" sz="1400" dirty="0">
                <a:cs typeface="Archivo" pitchFamily="2" charset="77"/>
              </a:rPr>
              <a:t>" til "</a:t>
            </a:r>
            <a:r>
              <a:rPr lang="da-DK" sz="1400" dirty="0" err="1">
                <a:cs typeface="Archivo" pitchFamily="2" charset="77"/>
              </a:rPr>
              <a:t>Outstanding</a:t>
            </a:r>
            <a:r>
              <a:rPr lang="da-DK" sz="1400" dirty="0">
                <a:cs typeface="Archivo" pitchFamily="2" charset="77"/>
              </a:rPr>
              <a:t>".</a:t>
            </a:r>
          </a:p>
          <a:p>
            <a:r>
              <a:rPr lang="da-DK" sz="1400" b="1" dirty="0"/>
              <a:t>Fleksibel tilpasning</a:t>
            </a:r>
          </a:p>
          <a:p>
            <a:pPr marL="742950" lvl="1" indent="-285750">
              <a:buFont typeface="Arial" panose="020B0604020202020204" pitchFamily="34" charset="0"/>
              <a:buChar char="•"/>
            </a:pPr>
            <a:r>
              <a:rPr lang="da-DK" sz="1400" dirty="0">
                <a:cs typeface="Archivo" pitchFamily="2" charset="77"/>
              </a:rPr>
              <a:t>Kan anvendes til forskellige bygningstyper og lokationer.</a:t>
            </a:r>
          </a:p>
          <a:p>
            <a:pPr marL="742950" lvl="1" indent="-285750">
              <a:buFont typeface="Arial" panose="020B0604020202020204" pitchFamily="34" charset="0"/>
              <a:buChar char="•"/>
            </a:pPr>
            <a:r>
              <a:rPr lang="da-DK" sz="1400" dirty="0">
                <a:cs typeface="Archivo" pitchFamily="2" charset="77"/>
              </a:rPr>
              <a:t>Tillader tilpasning til lokale miljøkrav og lovgivning.</a:t>
            </a:r>
          </a:p>
          <a:p>
            <a:r>
              <a:rPr lang="da-DK" sz="1400" b="1" dirty="0"/>
              <a:t>Indeklima og trivsel</a:t>
            </a:r>
          </a:p>
          <a:p>
            <a:pPr marL="742950" lvl="1" indent="-285750">
              <a:buFont typeface="Arial" panose="020B0604020202020204" pitchFamily="34" charset="0"/>
              <a:buChar char="•"/>
            </a:pPr>
            <a:r>
              <a:rPr lang="da-DK" sz="1400" dirty="0">
                <a:cs typeface="Archivo" pitchFamily="2" charset="77"/>
              </a:rPr>
              <a:t>Vurderer bygningers indvirkning på brugernes sundhed og komfort.</a:t>
            </a:r>
          </a:p>
          <a:p>
            <a:pPr marL="742950" lvl="1" indent="-285750">
              <a:buFont typeface="Arial" panose="020B0604020202020204" pitchFamily="34" charset="0"/>
              <a:buChar char="•"/>
            </a:pPr>
            <a:r>
              <a:rPr lang="da-DK" sz="1400" dirty="0">
                <a:cs typeface="Archivo" pitchFamily="2" charset="77"/>
              </a:rPr>
              <a:t>Forudsætninger for bedre arbejdsmiljø og trivsel </a:t>
            </a:r>
            <a:br>
              <a:rPr lang="da-DK" sz="1400" dirty="0">
                <a:cs typeface="Archivo" pitchFamily="2" charset="77"/>
              </a:rPr>
            </a:br>
            <a:r>
              <a:rPr lang="da-DK" sz="1400" dirty="0">
                <a:cs typeface="Archivo" pitchFamily="2" charset="77"/>
              </a:rPr>
              <a:t>for beboere og medarbejdere.</a:t>
            </a:r>
          </a:p>
        </p:txBody>
      </p:sp>
      <p:sp>
        <p:nvSpPr>
          <p:cNvPr id="7" name="Tekstfelt 6">
            <a:extLst>
              <a:ext uri="{FF2B5EF4-FFF2-40B4-BE49-F238E27FC236}">
                <a16:creationId xmlns:a16="http://schemas.microsoft.com/office/drawing/2014/main" id="{EE186199-7525-E9F3-9259-DCAAC5168A48}"/>
              </a:ext>
            </a:extLst>
          </p:cNvPr>
          <p:cNvSpPr txBox="1"/>
          <p:nvPr/>
        </p:nvSpPr>
        <p:spPr>
          <a:xfrm>
            <a:off x="904771" y="1593203"/>
            <a:ext cx="6920568" cy="323165"/>
          </a:xfrm>
          <a:prstGeom prst="rect">
            <a:avLst/>
          </a:prstGeom>
          <a:noFill/>
        </p:spPr>
        <p:txBody>
          <a:bodyPr wrap="square">
            <a:spAutoFit/>
          </a:bodyPr>
          <a:lstStyle/>
          <a:p>
            <a:r>
              <a:rPr lang="da-DK" sz="1500" dirty="0">
                <a:solidFill>
                  <a:srgbClr val="7AB77F"/>
                </a:solidFill>
                <a:cs typeface="Archivo" pitchFamily="2" charset="77"/>
              </a:rPr>
              <a:t>(Building Research Establishment Environmental </a:t>
            </a:r>
            <a:r>
              <a:rPr lang="da-DK" sz="1500" dirty="0" err="1">
                <a:solidFill>
                  <a:srgbClr val="7AB77F"/>
                </a:solidFill>
                <a:cs typeface="Archivo" pitchFamily="2" charset="77"/>
              </a:rPr>
              <a:t>Assessment</a:t>
            </a:r>
            <a:r>
              <a:rPr lang="da-DK" sz="1500" dirty="0">
                <a:solidFill>
                  <a:srgbClr val="7AB77F"/>
                </a:solidFill>
                <a:cs typeface="Archivo" pitchFamily="2" charset="77"/>
              </a:rPr>
              <a:t> Method)</a:t>
            </a:r>
          </a:p>
        </p:txBody>
      </p:sp>
      <p:sp>
        <p:nvSpPr>
          <p:cNvPr id="8" name="Pladsholder til tekst 3">
            <a:extLst>
              <a:ext uri="{FF2B5EF4-FFF2-40B4-BE49-F238E27FC236}">
                <a16:creationId xmlns:a16="http://schemas.microsoft.com/office/drawing/2014/main" id="{A0E8A28C-E349-89E7-FAA1-91997DAC1E33}"/>
              </a:ext>
            </a:extLst>
          </p:cNvPr>
          <p:cNvSpPr txBox="1">
            <a:spLocks/>
          </p:cNvSpPr>
          <p:nvPr/>
        </p:nvSpPr>
        <p:spPr>
          <a:xfrm>
            <a:off x="904771" y="5806327"/>
            <a:ext cx="3742680" cy="326951"/>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solidFill>
                  <a:srgbClr val="013738"/>
                </a:solidFill>
                <a:cs typeface="Archivo Light" pitchFamily="2" charset="77"/>
                <a:hlinkClick r:id="rId2"/>
              </a:rPr>
              <a:t>(BREEAM, 2025)</a:t>
            </a:r>
            <a:endParaRPr lang="da-DK" sz="1000" dirty="0">
              <a:solidFill>
                <a:srgbClr val="013738"/>
              </a:solidFill>
              <a:cs typeface="Archivo Light" pitchFamily="2" charset="77"/>
            </a:endParaRPr>
          </a:p>
        </p:txBody>
      </p:sp>
    </p:spTree>
    <p:extLst>
      <p:ext uri="{BB962C8B-B14F-4D97-AF65-F5344CB8AC3E}">
        <p14:creationId xmlns:p14="http://schemas.microsoft.com/office/powerpoint/2010/main" val="17171293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1A831-535F-BFE2-9D10-56D765DB8BBA}"/>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B9535177-7463-967F-10DA-BC40E596C9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4718" y="764081"/>
            <a:ext cx="4076528" cy="3244997"/>
          </a:xfrm>
          <a:prstGeom prst="rect">
            <a:avLst/>
          </a:prstGeom>
        </p:spPr>
      </p:pic>
      <p:sp>
        <p:nvSpPr>
          <p:cNvPr id="8" name="Tekstfelt 7">
            <a:extLst>
              <a:ext uri="{FF2B5EF4-FFF2-40B4-BE49-F238E27FC236}">
                <a16:creationId xmlns:a16="http://schemas.microsoft.com/office/drawing/2014/main" id="{D5B8411F-6AA8-E62B-2772-0DBB378B3215}"/>
              </a:ext>
            </a:extLst>
          </p:cNvPr>
          <p:cNvSpPr txBox="1"/>
          <p:nvPr/>
        </p:nvSpPr>
        <p:spPr>
          <a:xfrm>
            <a:off x="5162873" y="2789144"/>
            <a:ext cx="6797720" cy="3539430"/>
          </a:xfrm>
          <a:prstGeom prst="rect">
            <a:avLst/>
          </a:prstGeom>
          <a:noFill/>
        </p:spPr>
        <p:txBody>
          <a:bodyPr wrap="square" rtlCol="0">
            <a:spAutoFit/>
          </a:bodyPr>
          <a:lstStyle/>
          <a:p>
            <a:r>
              <a:rPr lang="da-DK" sz="1400" b="1" dirty="0">
                <a:solidFill>
                  <a:srgbClr val="013738"/>
                </a:solidFill>
                <a:cs typeface="Archivo" pitchFamily="2" charset="77"/>
              </a:rPr>
              <a:t>Her er et par af de mest anvendte certificeringer inden for kantinedrift:</a:t>
            </a:r>
          </a:p>
          <a:p>
            <a:r>
              <a:rPr lang="da-DK" sz="1400" b="1" dirty="0">
                <a:solidFill>
                  <a:srgbClr val="013738"/>
                </a:solidFill>
                <a:cs typeface="Archivo" pitchFamily="2" charset="77"/>
              </a:rPr>
              <a:t>01. Svanemærket for kantiner, konferencesteder og andre spisesteder</a:t>
            </a:r>
            <a:br>
              <a:rPr lang="da-DK" sz="1400" b="1" dirty="0">
                <a:solidFill>
                  <a:srgbClr val="013738"/>
                </a:solidFill>
                <a:cs typeface="Archivo" pitchFamily="2" charset="77"/>
              </a:rPr>
            </a:br>
            <a:r>
              <a:rPr lang="da-DK" sz="1400" dirty="0">
                <a:solidFill>
                  <a:srgbClr val="013738"/>
                </a:solidFill>
                <a:cs typeface="Archivo" pitchFamily="2" charset="77"/>
              </a:rPr>
              <a:t>-</a:t>
            </a:r>
            <a:r>
              <a:rPr lang="da-DK" sz="1400" b="1" dirty="0">
                <a:solidFill>
                  <a:srgbClr val="013738"/>
                </a:solidFill>
                <a:cs typeface="Archivo" pitchFamily="2" charset="77"/>
              </a:rPr>
              <a:t> </a:t>
            </a:r>
            <a:r>
              <a:rPr lang="da-DK" sz="1400" dirty="0">
                <a:cs typeface="Archivo" pitchFamily="2" charset="77"/>
              </a:rPr>
              <a:t>Miljømærkning som peger på bæredygtig fødevareindkøb, energiforbrug og affaldshåndtering.</a:t>
            </a:r>
            <a:br>
              <a:rPr lang="da-DK" sz="1400" dirty="0">
                <a:cs typeface="Archivo" pitchFamily="2" charset="77"/>
              </a:rPr>
            </a:br>
            <a:r>
              <a:rPr lang="da-DK" sz="1400" dirty="0">
                <a:cs typeface="Archivo" pitchFamily="2" charset="77"/>
              </a:rPr>
              <a:t>- Krav til økologiske fødevarer, madspild og begrænset brug af engangsplast.</a:t>
            </a:r>
          </a:p>
          <a:p>
            <a:br>
              <a:rPr lang="da-DK" sz="1400" b="1" dirty="0">
                <a:solidFill>
                  <a:srgbClr val="013738"/>
                </a:solidFill>
                <a:cs typeface="Archivo" pitchFamily="2" charset="77"/>
              </a:rPr>
            </a:br>
            <a:r>
              <a:rPr lang="da-DK" sz="1400" b="1" dirty="0">
                <a:solidFill>
                  <a:srgbClr val="013738"/>
                </a:solidFill>
                <a:cs typeface="Archivo" pitchFamily="2" charset="77"/>
              </a:rPr>
              <a:t>02. Det Økologiske Spisemærke</a:t>
            </a:r>
            <a:br>
              <a:rPr lang="da-DK" sz="1400" b="1" dirty="0">
                <a:solidFill>
                  <a:srgbClr val="013738"/>
                </a:solidFill>
                <a:cs typeface="Archivo" pitchFamily="2" charset="77"/>
              </a:rPr>
            </a:br>
            <a:r>
              <a:rPr lang="da-DK" sz="1400" dirty="0">
                <a:solidFill>
                  <a:srgbClr val="013738"/>
                </a:solidFill>
                <a:cs typeface="Archivo" pitchFamily="2" charset="77"/>
              </a:rPr>
              <a:t>-</a:t>
            </a:r>
            <a:r>
              <a:rPr lang="da-DK" sz="1400" b="1" dirty="0">
                <a:solidFill>
                  <a:srgbClr val="013738"/>
                </a:solidFill>
                <a:cs typeface="Archivo" pitchFamily="2" charset="77"/>
              </a:rPr>
              <a:t> </a:t>
            </a:r>
            <a:r>
              <a:rPr lang="da-DK" sz="1400" dirty="0">
                <a:solidFill>
                  <a:srgbClr val="000000"/>
                </a:solidFill>
                <a:cs typeface="Archivo" pitchFamily="2" charset="77"/>
              </a:rPr>
              <a:t>Officiel certificering </a:t>
            </a:r>
            <a:r>
              <a:rPr lang="da-DK" sz="1400" dirty="0">
                <a:solidFill>
                  <a:srgbClr val="000000"/>
                </a:solidFill>
              </a:rPr>
              <a:t>til </a:t>
            </a:r>
            <a:r>
              <a:rPr lang="da-DK" sz="1400" dirty="0">
                <a:solidFill>
                  <a:srgbClr val="000000"/>
                </a:solidFill>
                <a:cs typeface="Archivo" pitchFamily="2" charset="77"/>
              </a:rPr>
              <a:t>kantiner, der bruger en høj andel økologiske fødevarer.</a:t>
            </a:r>
            <a:br>
              <a:rPr lang="da-DK" sz="1400" dirty="0">
                <a:solidFill>
                  <a:srgbClr val="000000"/>
                </a:solidFill>
                <a:cs typeface="Archivo" pitchFamily="2" charset="77"/>
              </a:rPr>
            </a:br>
            <a:r>
              <a:rPr lang="da-DK" sz="1400" dirty="0">
                <a:solidFill>
                  <a:srgbClr val="000000"/>
                </a:solidFill>
                <a:cs typeface="Archivo" pitchFamily="2" charset="77"/>
              </a:rPr>
              <a:t>- Niveauer: Bronze (30-60% økologi), Sølv (60-90% økologi) og Guld (90-100% økologi).</a:t>
            </a:r>
            <a:br>
              <a:rPr lang="da-DK" sz="1400" dirty="0">
                <a:solidFill>
                  <a:srgbClr val="000000"/>
                </a:solidFill>
                <a:cs typeface="Archivo" pitchFamily="2" charset="77"/>
              </a:rPr>
            </a:br>
            <a:endParaRPr lang="da-DK" sz="1400" dirty="0">
              <a:solidFill>
                <a:srgbClr val="000000"/>
              </a:solidFill>
              <a:cs typeface="Archivo" pitchFamily="2" charset="77"/>
            </a:endParaRPr>
          </a:p>
          <a:p>
            <a:r>
              <a:rPr lang="da-DK" sz="1400" b="1" dirty="0">
                <a:solidFill>
                  <a:srgbClr val="013738"/>
                </a:solidFill>
                <a:cs typeface="Archivo" pitchFamily="2" charset="77"/>
              </a:rPr>
              <a:t>03. REFOOD-mærket</a:t>
            </a:r>
            <a:br>
              <a:rPr lang="da-DK" sz="1400" b="1" dirty="0">
                <a:solidFill>
                  <a:srgbClr val="013738"/>
                </a:solidFill>
                <a:cs typeface="Archivo" pitchFamily="2" charset="77"/>
              </a:rPr>
            </a:br>
            <a:r>
              <a:rPr lang="da-DK" sz="1400" dirty="0">
                <a:solidFill>
                  <a:srgbClr val="013738"/>
                </a:solidFill>
                <a:cs typeface="Archivo" pitchFamily="2" charset="77"/>
              </a:rPr>
              <a:t>-</a:t>
            </a:r>
            <a:r>
              <a:rPr lang="da-DK" sz="1400" b="1" dirty="0">
                <a:solidFill>
                  <a:srgbClr val="013738"/>
                </a:solidFill>
                <a:cs typeface="Archivo" pitchFamily="2" charset="77"/>
              </a:rPr>
              <a:t> </a:t>
            </a:r>
            <a:r>
              <a:rPr lang="da-DK" sz="1400" dirty="0">
                <a:cs typeface="Archivo" pitchFamily="2" charset="77"/>
              </a:rPr>
              <a:t>Fokus på reducering af madspild og ansvarlig håndtering af fødevarer.</a:t>
            </a:r>
            <a:br>
              <a:rPr lang="da-DK" sz="1400" dirty="0">
                <a:cs typeface="Archivo" pitchFamily="2" charset="77"/>
              </a:rPr>
            </a:br>
            <a:r>
              <a:rPr lang="da-DK" sz="1400" dirty="0"/>
              <a:t>- F</a:t>
            </a:r>
            <a:r>
              <a:rPr lang="da-DK" sz="1400" dirty="0">
                <a:cs typeface="Archivo" pitchFamily="2" charset="77"/>
              </a:rPr>
              <a:t>orpligter sig til at forebygge madspild og genanvende organisk affald</a:t>
            </a:r>
            <a:endParaRPr lang="da-DK" sz="1400" dirty="0">
              <a:solidFill>
                <a:srgbClr val="013738"/>
              </a:solidFill>
              <a:latin typeface="Quicksand" pitchFamily="2" charset="0"/>
            </a:endParaRPr>
          </a:p>
        </p:txBody>
      </p:sp>
      <p:pic>
        <p:nvPicPr>
          <p:cNvPr id="4" name="Grafik 3">
            <a:extLst>
              <a:ext uri="{FF2B5EF4-FFF2-40B4-BE49-F238E27FC236}">
                <a16:creationId xmlns:a16="http://schemas.microsoft.com/office/drawing/2014/main" id="{3720C605-99E4-2AB9-6598-6272DD7A8B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pic>
        <p:nvPicPr>
          <p:cNvPr id="9" name="Grafik 8">
            <a:extLst>
              <a:ext uri="{FF2B5EF4-FFF2-40B4-BE49-F238E27FC236}">
                <a16:creationId xmlns:a16="http://schemas.microsoft.com/office/drawing/2014/main" id="{CA1F1F7E-E806-2058-C077-C371BBEB502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570293" y="354668"/>
            <a:ext cx="233121" cy="233121"/>
          </a:xfrm>
          <a:prstGeom prst="rect">
            <a:avLst/>
          </a:prstGeom>
        </p:spPr>
      </p:pic>
      <p:sp>
        <p:nvSpPr>
          <p:cNvPr id="3" name="Tekstfelt 2">
            <a:extLst>
              <a:ext uri="{FF2B5EF4-FFF2-40B4-BE49-F238E27FC236}">
                <a16:creationId xmlns:a16="http://schemas.microsoft.com/office/drawing/2014/main" id="{0DE606F8-6A59-11C8-5CA8-221BDE24AF54}"/>
              </a:ext>
            </a:extLst>
          </p:cNvPr>
          <p:cNvSpPr txBox="1"/>
          <p:nvPr/>
        </p:nvSpPr>
        <p:spPr>
          <a:xfrm>
            <a:off x="4192380" y="6297290"/>
            <a:ext cx="7611034" cy="295145"/>
          </a:xfrm>
          <a:prstGeom prst="rect">
            <a:avLst/>
          </a:prstGeom>
          <a:noFill/>
        </p:spPr>
        <p:txBody>
          <a:bodyPr wrap="square">
            <a:spAutoFit/>
          </a:bodyPr>
          <a:lstStyle/>
          <a:p>
            <a:pPr algn="r">
              <a:lnSpc>
                <a:spcPct val="150000"/>
              </a:lnSpc>
            </a:pPr>
            <a:r>
              <a:rPr lang="da-DK" sz="1000" dirty="0">
                <a:solidFill>
                  <a:srgbClr val="013738"/>
                </a:solidFill>
                <a:cs typeface="Archivo Light" pitchFamily="2" charset="77"/>
                <a:hlinkClick r:id="rId8"/>
              </a:rPr>
              <a:t>(Svanemærket, 2025b)</a:t>
            </a:r>
            <a:r>
              <a:rPr lang="da-DK" sz="1000" dirty="0">
                <a:solidFill>
                  <a:srgbClr val="013738"/>
                </a:solidFill>
                <a:cs typeface="Archivo Light" pitchFamily="2" charset="77"/>
              </a:rPr>
              <a:t>, </a:t>
            </a:r>
            <a:r>
              <a:rPr lang="da-DK" sz="1000" dirty="0">
                <a:solidFill>
                  <a:srgbClr val="013738"/>
                </a:solidFill>
                <a:cs typeface="Archivo Light" pitchFamily="2" charset="77"/>
                <a:hlinkClick r:id="rId9"/>
              </a:rPr>
              <a:t>(Fødevarestyrelsen, 2025)</a:t>
            </a:r>
            <a:r>
              <a:rPr lang="da-DK" sz="1000" dirty="0">
                <a:solidFill>
                  <a:srgbClr val="013738"/>
                </a:solidFill>
                <a:cs typeface="Archivo Light" pitchFamily="2" charset="77"/>
              </a:rPr>
              <a:t>, </a:t>
            </a:r>
            <a:r>
              <a:rPr lang="da-DK" sz="1000" dirty="0">
                <a:solidFill>
                  <a:srgbClr val="013738"/>
                </a:solidFill>
                <a:cs typeface="Archivo Light" pitchFamily="2" charset="77"/>
                <a:hlinkClick r:id="rId10"/>
              </a:rPr>
              <a:t>(REFOOD, 2025)</a:t>
            </a:r>
            <a:endParaRPr lang="da-DK" sz="1000" dirty="0">
              <a:solidFill>
                <a:srgbClr val="013738"/>
              </a:solidFill>
              <a:cs typeface="Archivo Light" pitchFamily="2" charset="77"/>
            </a:endParaRPr>
          </a:p>
        </p:txBody>
      </p:sp>
      <p:sp>
        <p:nvSpPr>
          <p:cNvPr id="2" name="Tekstfelt 1">
            <a:extLst>
              <a:ext uri="{FF2B5EF4-FFF2-40B4-BE49-F238E27FC236}">
                <a16:creationId xmlns:a16="http://schemas.microsoft.com/office/drawing/2014/main" id="{8E155C7B-99B8-11F4-F9DE-E3AD4EE30047}"/>
              </a:ext>
            </a:extLst>
          </p:cNvPr>
          <p:cNvSpPr txBox="1"/>
          <p:nvPr/>
        </p:nvSpPr>
        <p:spPr>
          <a:xfrm>
            <a:off x="5162873" y="1050206"/>
            <a:ext cx="6017120" cy="1585049"/>
          </a:xfrm>
          <a:prstGeom prst="rect">
            <a:avLst/>
          </a:prstGeom>
          <a:noFill/>
        </p:spPr>
        <p:txBody>
          <a:bodyPr wrap="square" rtlCol="0">
            <a:spAutoFit/>
          </a:bodyPr>
          <a:lstStyle/>
          <a:p>
            <a:r>
              <a:rPr lang="da-DK" sz="4000" dirty="0">
                <a:solidFill>
                  <a:srgbClr val="013738"/>
                </a:solidFill>
                <a:latin typeface="+mj-lt"/>
                <a:cs typeface="Archivo Medium" pitchFamily="2" charset="0"/>
              </a:rPr>
              <a:t>Certificeringer og mærkninger          </a:t>
            </a:r>
            <a:br>
              <a:rPr lang="da-DK" sz="4500" dirty="0">
                <a:solidFill>
                  <a:srgbClr val="013738"/>
                </a:solidFill>
                <a:latin typeface="+mj-lt"/>
                <a:cs typeface="Archivo Medium" pitchFamily="2" charset="0"/>
              </a:rPr>
            </a:br>
            <a:r>
              <a:rPr lang="da-DK" sz="1700" dirty="0">
                <a:solidFill>
                  <a:srgbClr val="7AB77F"/>
                </a:solidFill>
                <a:latin typeface="+mj-lt"/>
                <a:cs typeface="Archivo Medium" pitchFamily="2" charset="0"/>
              </a:rPr>
              <a:t>Kantine</a:t>
            </a:r>
          </a:p>
        </p:txBody>
      </p:sp>
    </p:spTree>
    <p:extLst>
      <p:ext uri="{BB962C8B-B14F-4D97-AF65-F5344CB8AC3E}">
        <p14:creationId xmlns:p14="http://schemas.microsoft.com/office/powerpoint/2010/main" val="19003035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8FBF8"/>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D2BC232-2FEB-11B3-9869-544E9900A5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4718" y="764081"/>
            <a:ext cx="4076528" cy="3244997"/>
          </a:xfrm>
          <a:prstGeom prst="rect">
            <a:avLst/>
          </a:prstGeom>
        </p:spPr>
      </p:pic>
      <p:sp>
        <p:nvSpPr>
          <p:cNvPr id="8" name="Tekstfelt 7">
            <a:extLst>
              <a:ext uri="{FF2B5EF4-FFF2-40B4-BE49-F238E27FC236}">
                <a16:creationId xmlns:a16="http://schemas.microsoft.com/office/drawing/2014/main" id="{A3117009-E658-0A07-C67C-02D00439E958}"/>
              </a:ext>
            </a:extLst>
          </p:cNvPr>
          <p:cNvSpPr txBox="1"/>
          <p:nvPr/>
        </p:nvSpPr>
        <p:spPr>
          <a:xfrm>
            <a:off x="5162873" y="3248529"/>
            <a:ext cx="6797720" cy="2462213"/>
          </a:xfrm>
          <a:prstGeom prst="rect">
            <a:avLst/>
          </a:prstGeom>
          <a:noFill/>
        </p:spPr>
        <p:txBody>
          <a:bodyPr wrap="square" rtlCol="0">
            <a:spAutoFit/>
          </a:bodyPr>
          <a:lstStyle/>
          <a:p>
            <a:r>
              <a:rPr lang="da-DK" sz="1400" b="1" dirty="0">
                <a:solidFill>
                  <a:srgbClr val="013738"/>
                </a:solidFill>
                <a:cs typeface="Archivo" pitchFamily="2" charset="77"/>
              </a:rPr>
              <a:t>Her er et par af de mest anvendte certificeringer inden for rengøring:</a:t>
            </a:r>
            <a:br>
              <a:rPr lang="da-DK" sz="1400" b="1" dirty="0">
                <a:solidFill>
                  <a:srgbClr val="013738"/>
                </a:solidFill>
                <a:cs typeface="Archivo" pitchFamily="2" charset="77"/>
              </a:rPr>
            </a:br>
            <a:endParaRPr lang="da-DK" sz="1400" b="1" dirty="0">
              <a:solidFill>
                <a:srgbClr val="013738"/>
              </a:solidFill>
              <a:cs typeface="Archivo" pitchFamily="2" charset="77"/>
            </a:endParaRPr>
          </a:p>
          <a:p>
            <a:r>
              <a:rPr lang="da-DK" sz="1400" b="1" dirty="0">
                <a:solidFill>
                  <a:srgbClr val="013738"/>
                </a:solidFill>
                <a:cs typeface="Archivo" pitchFamily="2" charset="77"/>
              </a:rPr>
              <a:t>01. Svanemærket for rengøringsservice</a:t>
            </a:r>
            <a:br>
              <a:rPr lang="da-DK" sz="1400" b="1" dirty="0">
                <a:solidFill>
                  <a:srgbClr val="013738"/>
                </a:solidFill>
                <a:cs typeface="Archivo" pitchFamily="2" charset="77"/>
              </a:rPr>
            </a:br>
            <a:r>
              <a:rPr lang="da-DK" sz="1400" dirty="0">
                <a:solidFill>
                  <a:srgbClr val="013738"/>
                </a:solidFill>
                <a:cs typeface="Archivo" pitchFamily="2" charset="77"/>
              </a:rPr>
              <a:t>-</a:t>
            </a:r>
            <a:r>
              <a:rPr lang="da-DK" sz="1400" b="1" dirty="0">
                <a:solidFill>
                  <a:srgbClr val="013738"/>
                </a:solidFill>
                <a:cs typeface="Archivo" pitchFamily="2" charset="77"/>
              </a:rPr>
              <a:t> </a:t>
            </a:r>
            <a:r>
              <a:rPr lang="da-DK" sz="1400" dirty="0">
                <a:cs typeface="Archivo" pitchFamily="2" charset="77"/>
              </a:rPr>
              <a:t>Certificering der stiller krav til kemikalieforbrug, dosering, vandforbrug og arbejdsforhold.</a:t>
            </a:r>
            <a:br>
              <a:rPr lang="da-DK" sz="1400" dirty="0">
                <a:cs typeface="Archivo" pitchFamily="2" charset="77"/>
              </a:rPr>
            </a:br>
            <a:r>
              <a:rPr lang="da-DK" sz="1400" dirty="0">
                <a:cs typeface="Archivo" pitchFamily="2" charset="77"/>
              </a:rPr>
              <a:t>- Fokus på rengøringsmidler der er miljøvenlige og skånsomme.</a:t>
            </a:r>
            <a:br>
              <a:rPr lang="da-DK" sz="1400" dirty="0">
                <a:cs typeface="Archivo" pitchFamily="2" charset="77"/>
              </a:rPr>
            </a:br>
            <a:endParaRPr lang="da-DK" sz="1400" dirty="0">
              <a:cs typeface="Archivo" pitchFamily="2" charset="77"/>
            </a:endParaRPr>
          </a:p>
          <a:p>
            <a:r>
              <a:rPr lang="da-DK" sz="1400" b="1" dirty="0">
                <a:solidFill>
                  <a:srgbClr val="013738"/>
                </a:solidFill>
                <a:cs typeface="Archivo" pitchFamily="2" charset="77"/>
              </a:rPr>
              <a:t>02. EU-Blomsten</a:t>
            </a:r>
            <a:br>
              <a:rPr lang="da-DK" sz="1400" b="1" dirty="0">
                <a:solidFill>
                  <a:srgbClr val="013738"/>
                </a:solidFill>
                <a:cs typeface="Archivo" pitchFamily="2" charset="77"/>
              </a:rPr>
            </a:br>
            <a:r>
              <a:rPr lang="da-DK" sz="1400" dirty="0">
                <a:cs typeface="Archivo" pitchFamily="2" charset="77"/>
              </a:rPr>
              <a:t>- Europæisk miljømærkning for rengøringsprodukter.</a:t>
            </a:r>
            <a:br>
              <a:rPr lang="da-DK" sz="1400" dirty="0">
                <a:cs typeface="Archivo" pitchFamily="2" charset="77"/>
              </a:rPr>
            </a:br>
            <a:r>
              <a:rPr lang="da-DK" sz="1400" dirty="0">
                <a:cs typeface="Archivo" pitchFamily="2" charset="77"/>
              </a:rPr>
              <a:t>- Fokus på lav miljøbelastning fra rengøringsmidler, papirprodukter og vaskeprocesser.</a:t>
            </a:r>
            <a:endParaRPr lang="da-DK" sz="1400" dirty="0">
              <a:solidFill>
                <a:srgbClr val="013738"/>
              </a:solidFill>
            </a:endParaRPr>
          </a:p>
        </p:txBody>
      </p:sp>
      <p:pic>
        <p:nvPicPr>
          <p:cNvPr id="4" name="Grafik 3">
            <a:extLst>
              <a:ext uri="{FF2B5EF4-FFF2-40B4-BE49-F238E27FC236}">
                <a16:creationId xmlns:a16="http://schemas.microsoft.com/office/drawing/2014/main" id="{C5ED8287-95CF-D66B-27D2-7C4B81BA35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pic>
        <p:nvPicPr>
          <p:cNvPr id="9" name="Grafik 8">
            <a:extLst>
              <a:ext uri="{FF2B5EF4-FFF2-40B4-BE49-F238E27FC236}">
                <a16:creationId xmlns:a16="http://schemas.microsoft.com/office/drawing/2014/main" id="{3C1A53E3-333B-A4F3-E6C2-E531D0CAB30B}"/>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570293" y="354668"/>
            <a:ext cx="233121" cy="233121"/>
          </a:xfrm>
          <a:prstGeom prst="rect">
            <a:avLst/>
          </a:prstGeom>
        </p:spPr>
      </p:pic>
      <p:sp>
        <p:nvSpPr>
          <p:cNvPr id="3" name="Tekstfelt 2">
            <a:extLst>
              <a:ext uri="{FF2B5EF4-FFF2-40B4-BE49-F238E27FC236}">
                <a16:creationId xmlns:a16="http://schemas.microsoft.com/office/drawing/2014/main" id="{B48D3D35-271A-A78D-E7C9-098E2BFD9C68}"/>
              </a:ext>
            </a:extLst>
          </p:cNvPr>
          <p:cNvSpPr txBox="1"/>
          <p:nvPr/>
        </p:nvSpPr>
        <p:spPr>
          <a:xfrm>
            <a:off x="4192380" y="6297290"/>
            <a:ext cx="7611034" cy="295145"/>
          </a:xfrm>
          <a:prstGeom prst="rect">
            <a:avLst/>
          </a:prstGeom>
          <a:noFill/>
        </p:spPr>
        <p:txBody>
          <a:bodyPr wrap="square">
            <a:spAutoFit/>
          </a:bodyPr>
          <a:lstStyle/>
          <a:p>
            <a:pPr algn="r">
              <a:lnSpc>
                <a:spcPct val="150000"/>
              </a:lnSpc>
            </a:pPr>
            <a:r>
              <a:rPr lang="da-DK" sz="1000" dirty="0">
                <a:solidFill>
                  <a:srgbClr val="013738"/>
                </a:solidFill>
                <a:cs typeface="Archivo Light" pitchFamily="2" charset="77"/>
                <a:hlinkClick r:id="rId8"/>
              </a:rPr>
              <a:t>(Svanemærket, 2025c)</a:t>
            </a:r>
            <a:r>
              <a:rPr lang="da-DK" sz="1000" dirty="0">
                <a:solidFill>
                  <a:srgbClr val="013738"/>
                </a:solidFill>
                <a:cs typeface="Archivo Light" pitchFamily="2" charset="77"/>
              </a:rPr>
              <a:t>, </a:t>
            </a:r>
            <a:r>
              <a:rPr lang="da-DK" sz="1000" dirty="0">
                <a:solidFill>
                  <a:srgbClr val="013738"/>
                </a:solidFill>
                <a:cs typeface="Archivo Light" pitchFamily="2" charset="77"/>
                <a:hlinkClick r:id="rId9"/>
              </a:rPr>
              <a:t>(EU-blomsten, 2025)</a:t>
            </a:r>
            <a:endParaRPr lang="da-DK" sz="1000" dirty="0">
              <a:solidFill>
                <a:srgbClr val="013738"/>
              </a:solidFill>
              <a:cs typeface="Archivo Light" pitchFamily="2" charset="77"/>
            </a:endParaRPr>
          </a:p>
        </p:txBody>
      </p:sp>
      <p:sp>
        <p:nvSpPr>
          <p:cNvPr id="10" name="Tekstfelt 9">
            <a:extLst>
              <a:ext uri="{FF2B5EF4-FFF2-40B4-BE49-F238E27FC236}">
                <a16:creationId xmlns:a16="http://schemas.microsoft.com/office/drawing/2014/main" id="{C4510755-82A9-73D5-DEAD-61603908A7FB}"/>
              </a:ext>
            </a:extLst>
          </p:cNvPr>
          <p:cNvSpPr txBox="1"/>
          <p:nvPr/>
        </p:nvSpPr>
        <p:spPr>
          <a:xfrm>
            <a:off x="5162873" y="1458791"/>
            <a:ext cx="6017120" cy="1585049"/>
          </a:xfrm>
          <a:prstGeom prst="rect">
            <a:avLst/>
          </a:prstGeom>
          <a:noFill/>
        </p:spPr>
        <p:txBody>
          <a:bodyPr wrap="square" rtlCol="0">
            <a:spAutoFit/>
          </a:bodyPr>
          <a:lstStyle/>
          <a:p>
            <a:r>
              <a:rPr lang="da-DK" sz="4000" dirty="0">
                <a:solidFill>
                  <a:srgbClr val="013738"/>
                </a:solidFill>
                <a:latin typeface="+mj-lt"/>
                <a:cs typeface="Archivo Medium" pitchFamily="2" charset="0"/>
              </a:rPr>
              <a:t>Certificeringer og mærkninger          </a:t>
            </a:r>
            <a:br>
              <a:rPr lang="da-DK" sz="4500" dirty="0">
                <a:solidFill>
                  <a:srgbClr val="013738"/>
                </a:solidFill>
                <a:latin typeface="+mj-lt"/>
                <a:cs typeface="Archivo Medium" pitchFamily="2" charset="0"/>
              </a:rPr>
            </a:br>
            <a:r>
              <a:rPr lang="da-DK" sz="1700" dirty="0">
                <a:solidFill>
                  <a:srgbClr val="7AB77F"/>
                </a:solidFill>
                <a:latin typeface="+mj-lt"/>
                <a:cs typeface="Archivo Medium" pitchFamily="2" charset="0"/>
              </a:rPr>
              <a:t>Rengøring</a:t>
            </a:r>
          </a:p>
        </p:txBody>
      </p:sp>
    </p:spTree>
    <p:extLst>
      <p:ext uri="{BB962C8B-B14F-4D97-AF65-F5344CB8AC3E}">
        <p14:creationId xmlns:p14="http://schemas.microsoft.com/office/powerpoint/2010/main" val="28765991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201EC1C-4CB0-6EEB-6EC2-2B0D34955E4C}"/>
              </a:ext>
            </a:extLst>
          </p:cNvPr>
          <p:cNvSpPr>
            <a:spLocks noGrp="1"/>
          </p:cNvSpPr>
          <p:nvPr>
            <p:ph type="body" sz="quarter" idx="4294967295"/>
          </p:nvPr>
        </p:nvSpPr>
        <p:spPr>
          <a:xfrm>
            <a:off x="4032790" y="1536298"/>
            <a:ext cx="7186945" cy="838200"/>
          </a:xfrm>
        </p:spPr>
        <p:txBody>
          <a:bodyPr/>
          <a:lstStyle/>
          <a:p>
            <a:r>
              <a:rPr lang="da-DK" sz="5400" dirty="0">
                <a:solidFill>
                  <a:schemeClr val="tx2"/>
                </a:solidFill>
                <a:latin typeface="+mj-lt"/>
                <a:cs typeface="Archivo Medium" pitchFamily="2" charset="77"/>
              </a:rPr>
              <a:t>Standarder</a:t>
            </a:r>
          </a:p>
        </p:txBody>
      </p:sp>
      <p:sp>
        <p:nvSpPr>
          <p:cNvPr id="3" name="Pladsholder til tekst 2">
            <a:extLst>
              <a:ext uri="{FF2B5EF4-FFF2-40B4-BE49-F238E27FC236}">
                <a16:creationId xmlns:a16="http://schemas.microsoft.com/office/drawing/2014/main" id="{9EA583C2-5EE6-0826-5E23-B46522CB4B17}"/>
              </a:ext>
            </a:extLst>
          </p:cNvPr>
          <p:cNvSpPr>
            <a:spLocks noGrp="1"/>
          </p:cNvSpPr>
          <p:nvPr>
            <p:ph type="body" sz="half" idx="4294967295"/>
          </p:nvPr>
        </p:nvSpPr>
        <p:spPr>
          <a:xfrm>
            <a:off x="4032790" y="2651564"/>
            <a:ext cx="7186945" cy="3454596"/>
          </a:xfrm>
        </p:spPr>
        <p:txBody>
          <a:bodyPr/>
          <a:lstStyle/>
          <a:p>
            <a:pPr marL="0" indent="0">
              <a:buNone/>
            </a:pPr>
            <a:r>
              <a:rPr lang="da-DK" sz="1400" dirty="0"/>
              <a:t>Standarder er fælles retningslinjer til styring af kvalitet, sikkerhed og bæredygtighed i produkter, processer og services. </a:t>
            </a:r>
          </a:p>
          <a:p>
            <a:pPr marL="0" indent="0">
              <a:buNone/>
            </a:pPr>
            <a:r>
              <a:rPr lang="da-DK" sz="1400" dirty="0"/>
              <a:t>Dansk Standard (DS) er Danmarks officielle standardiseringsorganisation, der udvikler og vedligeholder nationale og internationale standarder.</a:t>
            </a:r>
            <a:br>
              <a:rPr lang="da-DK" sz="1400" dirty="0"/>
            </a:br>
            <a:endParaRPr lang="da-DK" sz="1400" dirty="0"/>
          </a:p>
          <a:p>
            <a:pPr marL="0" indent="0">
              <a:buNone/>
            </a:pPr>
            <a:r>
              <a:rPr lang="da-DK" sz="1400" b="1" dirty="0"/>
              <a:t>Hvad kan standarder bruges til:</a:t>
            </a:r>
          </a:p>
          <a:p>
            <a:pPr marL="285750" indent="-285750">
              <a:buFont typeface="Arial" panose="020B0604020202020204" pitchFamily="34" charset="0"/>
              <a:buChar char="•"/>
            </a:pPr>
            <a:r>
              <a:rPr lang="da-DK" sz="1400" dirty="0"/>
              <a:t>FM-standarder sikrer en struktureret og effektiv tilgang til </a:t>
            </a:r>
            <a:r>
              <a:rPr lang="da-DK" dirty="0"/>
              <a:t>F</a:t>
            </a:r>
            <a:r>
              <a:rPr lang="da-DK" sz="1400" dirty="0"/>
              <a:t>acility </a:t>
            </a:r>
            <a:r>
              <a:rPr lang="da-DK" dirty="0"/>
              <a:t>M</a:t>
            </a:r>
            <a:r>
              <a:rPr lang="da-DK" sz="1400" dirty="0"/>
              <a:t>anagement.</a:t>
            </a:r>
          </a:p>
          <a:p>
            <a:pPr marL="285750" indent="-285750">
              <a:buFont typeface="Arial" panose="020B0604020202020204" pitchFamily="34" charset="0"/>
              <a:buChar char="•"/>
            </a:pPr>
            <a:r>
              <a:rPr lang="da-DK" sz="1400" dirty="0"/>
              <a:t>De hjælper organisationer med at optimere drift, forbedre bæredygtighed og sikre compliance.</a:t>
            </a:r>
          </a:p>
          <a:p>
            <a:pPr marL="285750" indent="-285750">
              <a:buFont typeface="Arial" panose="020B0604020202020204" pitchFamily="34" charset="0"/>
              <a:buChar char="•"/>
            </a:pPr>
            <a:r>
              <a:rPr lang="da-DK" sz="1400" dirty="0"/>
              <a:t>Standarder understøtter FM’s rolle i ESG-rapportering, energieffektivisering og miljøstyring mv.</a:t>
            </a:r>
          </a:p>
          <a:p>
            <a:endParaRPr lang="da-DK" sz="1400" b="1" dirty="0"/>
          </a:p>
          <a:p>
            <a:endParaRPr lang="da-DK" sz="1400" dirty="0"/>
          </a:p>
          <a:p>
            <a:endParaRPr lang="da-DK" dirty="0"/>
          </a:p>
        </p:txBody>
      </p:sp>
      <p:sp>
        <p:nvSpPr>
          <p:cNvPr id="4" name="Pladsholder til tekst 3">
            <a:extLst>
              <a:ext uri="{FF2B5EF4-FFF2-40B4-BE49-F238E27FC236}">
                <a16:creationId xmlns:a16="http://schemas.microsoft.com/office/drawing/2014/main" id="{7D79807A-3C3D-144A-05DF-CD54E14F69AE}"/>
              </a:ext>
            </a:extLst>
          </p:cNvPr>
          <p:cNvSpPr>
            <a:spLocks noGrp="1"/>
          </p:cNvSpPr>
          <p:nvPr>
            <p:ph type="body" sz="half" idx="4294967295"/>
          </p:nvPr>
        </p:nvSpPr>
        <p:spPr>
          <a:xfrm>
            <a:off x="7122161" y="6349993"/>
            <a:ext cx="4439920" cy="315157"/>
          </a:xfrm>
        </p:spPr>
        <p:txBody>
          <a:bodyPr/>
          <a:lstStyle/>
          <a:p>
            <a:pPr algn="r"/>
            <a:r>
              <a:rPr lang="da-DK" sz="1000" dirty="0">
                <a:cs typeface="Archivo Light" pitchFamily="2" charset="77"/>
                <a:hlinkClick r:id="rId2"/>
              </a:rPr>
              <a:t>(Dansk Standard &amp; DFM, 2025)</a:t>
            </a:r>
            <a:endParaRPr lang="da-DK" sz="1000" dirty="0">
              <a:cs typeface="Archivo Light" pitchFamily="2" charset="77"/>
            </a:endParaRPr>
          </a:p>
        </p:txBody>
      </p:sp>
    </p:spTree>
    <p:extLst>
      <p:ext uri="{BB962C8B-B14F-4D97-AF65-F5344CB8AC3E}">
        <p14:creationId xmlns:p14="http://schemas.microsoft.com/office/powerpoint/2010/main" val="22826866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1F2BF-663A-EEF3-5081-2D81EF7E57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6368A6-A013-B11E-9401-45425E8D93DE}"/>
              </a:ext>
            </a:extLst>
          </p:cNvPr>
          <p:cNvSpPr>
            <a:spLocks noGrp="1"/>
          </p:cNvSpPr>
          <p:nvPr>
            <p:ph type="ctrTitle"/>
          </p:nvPr>
        </p:nvSpPr>
        <p:spPr>
          <a:xfrm>
            <a:off x="835959" y="426506"/>
            <a:ext cx="10520082" cy="1015719"/>
          </a:xfrm>
        </p:spPr>
        <p:txBody>
          <a:bodyPr>
            <a:normAutofit/>
          </a:bodyPr>
          <a:lstStyle/>
          <a:p>
            <a:r>
              <a:rPr lang="da-DK" sz="3500" dirty="0">
                <a:cs typeface="Archivo Medium" pitchFamily="2" charset="77"/>
              </a:rPr>
              <a:t>FM-standarder med fokus på bæredygtighed</a:t>
            </a:r>
          </a:p>
        </p:txBody>
      </p:sp>
      <p:grpSp>
        <p:nvGrpSpPr>
          <p:cNvPr id="3" name="Gruppe 2">
            <a:extLst>
              <a:ext uri="{FF2B5EF4-FFF2-40B4-BE49-F238E27FC236}">
                <a16:creationId xmlns:a16="http://schemas.microsoft.com/office/drawing/2014/main" id="{245CB699-A3F6-0DE8-E131-428C0CFD02A3}"/>
              </a:ext>
            </a:extLst>
          </p:cNvPr>
          <p:cNvGrpSpPr/>
          <p:nvPr/>
        </p:nvGrpSpPr>
        <p:grpSpPr>
          <a:xfrm>
            <a:off x="1064770" y="1817965"/>
            <a:ext cx="10062457" cy="4650067"/>
            <a:chOff x="1255059" y="1777624"/>
            <a:chExt cx="10062457" cy="4650067"/>
          </a:xfrm>
        </p:grpSpPr>
        <p:sp>
          <p:nvSpPr>
            <p:cNvPr id="5" name="Afrundet rektangel 4">
              <a:extLst>
                <a:ext uri="{FF2B5EF4-FFF2-40B4-BE49-F238E27FC236}">
                  <a16:creationId xmlns:a16="http://schemas.microsoft.com/office/drawing/2014/main" id="{6B12CB5D-6663-7B45-C739-0373F7F6C7C1}"/>
                </a:ext>
              </a:extLst>
            </p:cNvPr>
            <p:cNvSpPr/>
            <p:nvPr/>
          </p:nvSpPr>
          <p:spPr>
            <a:xfrm>
              <a:off x="1255060" y="1777624"/>
              <a:ext cx="4840940" cy="2224603"/>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DS/EN ISO 41001:2018 Facility management – Ledelsessystemer – Krav med vejledning i brug</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Ledelsesstandard for FM, der fremmer systematisk og effektiv drift.</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Fremmer bæredygtighed ved at integrere økonomiske, miljømæssige og sociale hensyn</a:t>
              </a:r>
              <a:r>
                <a:rPr lang="da-DK" sz="1400" dirty="0">
                  <a:solidFill>
                    <a:srgbClr val="013738"/>
                  </a:solidFill>
                  <a:cs typeface="Archivo" pitchFamily="2" charset="77"/>
                </a:rPr>
                <a:t>.</a:t>
              </a:r>
            </a:p>
          </p:txBody>
        </p:sp>
        <p:sp>
          <p:nvSpPr>
            <p:cNvPr id="6" name="Afrundet rektangel 5">
              <a:extLst>
                <a:ext uri="{FF2B5EF4-FFF2-40B4-BE49-F238E27FC236}">
                  <a16:creationId xmlns:a16="http://schemas.microsoft.com/office/drawing/2014/main" id="{86C42B01-0280-D5F4-8C19-01EC184131F4}"/>
                </a:ext>
              </a:extLst>
            </p:cNvPr>
            <p:cNvSpPr/>
            <p:nvPr/>
          </p:nvSpPr>
          <p:spPr>
            <a:xfrm>
              <a:off x="6476576" y="1777625"/>
              <a:ext cx="4840940" cy="2224603"/>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DS/CEN ISO/TR 41019:2024 Facility Managements rolle i forbindelse med bæredygtighed, robusthed og tilpasningsevne</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Viser hvordan FM kan bidrage til bæredygtighed, robusthed og tilpasningsevne.</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Understøtter langsigtet værdi og modstandsdygtige organisationer.</a:t>
              </a:r>
            </a:p>
          </p:txBody>
        </p:sp>
        <p:sp>
          <p:nvSpPr>
            <p:cNvPr id="7" name="Afrundet rektangel 6">
              <a:extLst>
                <a:ext uri="{FF2B5EF4-FFF2-40B4-BE49-F238E27FC236}">
                  <a16:creationId xmlns:a16="http://schemas.microsoft.com/office/drawing/2014/main" id="{0A3D49C7-97C8-5AA8-DCF5-691C17161DC1}"/>
                </a:ext>
              </a:extLst>
            </p:cNvPr>
            <p:cNvSpPr/>
            <p:nvPr/>
          </p:nvSpPr>
          <p:spPr>
            <a:xfrm>
              <a:off x="1255059" y="4203089"/>
              <a:ext cx="4840940" cy="2224602"/>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DS/EN ISO 41014:2020 Facility management – Udarbejdelse af strategi for Facility Management</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Vejleder i at udvikle FM-strategier, der støtter organisationens mål.</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Sikrer strategisk fokus på bæredygtighed i FM-beslutninger.</a:t>
              </a:r>
            </a:p>
          </p:txBody>
        </p:sp>
        <p:sp>
          <p:nvSpPr>
            <p:cNvPr id="8" name="Afrundet rektangel 7">
              <a:extLst>
                <a:ext uri="{FF2B5EF4-FFF2-40B4-BE49-F238E27FC236}">
                  <a16:creationId xmlns:a16="http://schemas.microsoft.com/office/drawing/2014/main" id="{2576363C-0DCE-6D5F-3653-4A590A909CDF}"/>
                </a:ext>
              </a:extLst>
            </p:cNvPr>
            <p:cNvSpPr/>
            <p:nvPr/>
          </p:nvSpPr>
          <p:spPr>
            <a:xfrm>
              <a:off x="6476576" y="4166550"/>
              <a:ext cx="4840940" cy="2224603"/>
            </a:xfrm>
            <a:prstGeom prst="roundRect">
              <a:avLst/>
            </a:prstGeom>
            <a:solidFill>
              <a:srgbClr val="EED8D7"/>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43838"/>
                  </a:solidFill>
                  <a:cs typeface="Archivo" pitchFamily="2" charset="77"/>
                </a:rPr>
                <a:t>DS/EN ISO 41015:2023 FM – Påvirkning af organisationsadfærd med henblik på forbedrede </a:t>
              </a:r>
              <a:r>
                <a:rPr lang="da-DK" sz="1300" b="1" dirty="0" err="1">
                  <a:solidFill>
                    <a:srgbClr val="043838"/>
                  </a:solidFill>
                  <a:cs typeface="Archivo" pitchFamily="2" charset="77"/>
                </a:rPr>
                <a:t>facilityresultater</a:t>
              </a:r>
              <a:endParaRPr lang="da-DK" sz="1300" b="1" dirty="0">
                <a:solidFill>
                  <a:srgbClr val="043838"/>
                </a:solidFill>
                <a:cs typeface="Archivo" pitchFamily="2" charset="77"/>
              </a:endParaRPr>
            </a:p>
            <a:p>
              <a:pPr marL="285750" indent="-285750">
                <a:lnSpc>
                  <a:spcPct val="114000"/>
                </a:lnSpc>
                <a:buFont typeface="Arial" panose="020B0604020202020204" pitchFamily="34" charset="0"/>
                <a:buChar char="•"/>
              </a:pPr>
              <a:r>
                <a:rPr lang="da-DK" sz="1300" dirty="0">
                  <a:solidFill>
                    <a:srgbClr val="043838"/>
                  </a:solidFill>
                </a:rPr>
                <a:t>Vejleder FM i at engagere brugere og leverandører for at forbedre resultater og brugeroplevelser.</a:t>
              </a:r>
            </a:p>
            <a:p>
              <a:pPr marL="285750" indent="-285750">
                <a:lnSpc>
                  <a:spcPct val="114000"/>
                </a:lnSpc>
                <a:buFont typeface="Arial" panose="020B0604020202020204" pitchFamily="34" charset="0"/>
                <a:buChar char="•"/>
              </a:pPr>
              <a:r>
                <a:rPr lang="da-DK" sz="1300" dirty="0">
                  <a:solidFill>
                    <a:srgbClr val="043838"/>
                  </a:solidFill>
                </a:rPr>
                <a:t>Understreger FM’s rolle i at understøtte organisationens mål gennem adfærdsændringer.</a:t>
              </a:r>
            </a:p>
          </p:txBody>
        </p:sp>
      </p:grpSp>
    </p:spTree>
    <p:extLst>
      <p:ext uri="{BB962C8B-B14F-4D97-AF65-F5344CB8AC3E}">
        <p14:creationId xmlns:p14="http://schemas.microsoft.com/office/powerpoint/2010/main" val="25557618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A155B-D5CC-B97C-E78C-9F3155ECA4C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35D722-5C50-FC8C-C914-F97367F51E37}"/>
              </a:ext>
            </a:extLst>
          </p:cNvPr>
          <p:cNvSpPr>
            <a:spLocks noGrp="1"/>
          </p:cNvSpPr>
          <p:nvPr>
            <p:ph type="ctrTitle"/>
          </p:nvPr>
        </p:nvSpPr>
        <p:spPr>
          <a:xfrm>
            <a:off x="835958" y="561043"/>
            <a:ext cx="10520082" cy="1015719"/>
          </a:xfrm>
        </p:spPr>
        <p:txBody>
          <a:bodyPr>
            <a:normAutofit/>
          </a:bodyPr>
          <a:lstStyle/>
          <a:p>
            <a:r>
              <a:rPr lang="da-DK" sz="3500" dirty="0">
                <a:cs typeface="Archivo Medium" pitchFamily="2" charset="77"/>
              </a:rPr>
              <a:t>Andre standarder med fokus på bæredygtighed</a:t>
            </a:r>
          </a:p>
        </p:txBody>
      </p:sp>
      <p:grpSp>
        <p:nvGrpSpPr>
          <p:cNvPr id="3" name="Gruppe 2">
            <a:extLst>
              <a:ext uri="{FF2B5EF4-FFF2-40B4-BE49-F238E27FC236}">
                <a16:creationId xmlns:a16="http://schemas.microsoft.com/office/drawing/2014/main" id="{8E52E213-8E4F-C8DF-33A9-DAA20F330C3D}"/>
              </a:ext>
            </a:extLst>
          </p:cNvPr>
          <p:cNvGrpSpPr/>
          <p:nvPr/>
        </p:nvGrpSpPr>
        <p:grpSpPr>
          <a:xfrm>
            <a:off x="1172348" y="1940678"/>
            <a:ext cx="10062456" cy="4305947"/>
            <a:chOff x="1255060" y="1777624"/>
            <a:chExt cx="10062456" cy="4305947"/>
          </a:xfrm>
        </p:grpSpPr>
        <p:sp>
          <p:nvSpPr>
            <p:cNvPr id="5" name="Afrundet rektangel 4">
              <a:extLst>
                <a:ext uri="{FF2B5EF4-FFF2-40B4-BE49-F238E27FC236}">
                  <a16:creationId xmlns:a16="http://schemas.microsoft.com/office/drawing/2014/main" id="{1B9DAC2A-7152-406A-15B4-8600B8C19A23}"/>
                </a:ext>
              </a:extLst>
            </p:cNvPr>
            <p:cNvSpPr/>
            <p:nvPr/>
          </p:nvSpPr>
          <p:spPr>
            <a:xfrm>
              <a:off x="1255060" y="1777624"/>
              <a:ext cx="4840940" cy="1920317"/>
            </a:xfrm>
            <a:prstGeom prst="roundRect">
              <a:avLst/>
            </a:prstGeom>
            <a:solidFill>
              <a:srgbClr val="E1F4A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DS/EN ISO 14001:2015 Miljøledelsessystemer – Krav og vejledning</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Ramme for at etablere et miljøledelsessystem, der reducerer miljøpåvirkning.</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Understøtter bæredygtighed gennem systematisk miljøforbedring og overholdelse af lovkrav.</a:t>
              </a:r>
            </a:p>
          </p:txBody>
        </p:sp>
        <p:sp>
          <p:nvSpPr>
            <p:cNvPr id="6" name="Afrundet rektangel 5">
              <a:extLst>
                <a:ext uri="{FF2B5EF4-FFF2-40B4-BE49-F238E27FC236}">
                  <a16:creationId xmlns:a16="http://schemas.microsoft.com/office/drawing/2014/main" id="{53C56A2C-A67A-1E91-AD7B-345905108447}"/>
                </a:ext>
              </a:extLst>
            </p:cNvPr>
            <p:cNvSpPr/>
            <p:nvPr/>
          </p:nvSpPr>
          <p:spPr>
            <a:xfrm>
              <a:off x="6476576" y="1777626"/>
              <a:ext cx="4840940" cy="1920316"/>
            </a:xfrm>
            <a:prstGeom prst="roundRect">
              <a:avLst/>
            </a:prstGeom>
            <a:solidFill>
              <a:srgbClr val="E1F4A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DS/ISO 45001:2018 Arbejdsmiljøledelsessystemer – Krav og vejledning om brug</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Standard for arbejdsmiljøledelse med fokus på sikkerhed og trivsel.</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Bidrager til den sociale dimension af bæredygtighed ved at beskytte medarbejdere.</a:t>
              </a:r>
            </a:p>
          </p:txBody>
        </p:sp>
        <p:sp>
          <p:nvSpPr>
            <p:cNvPr id="7" name="Afrundet rektangel 6">
              <a:extLst>
                <a:ext uri="{FF2B5EF4-FFF2-40B4-BE49-F238E27FC236}">
                  <a16:creationId xmlns:a16="http://schemas.microsoft.com/office/drawing/2014/main" id="{B433CFD7-B4DF-5EA1-7CD1-00B632C12034}"/>
                </a:ext>
              </a:extLst>
            </p:cNvPr>
            <p:cNvSpPr/>
            <p:nvPr/>
          </p:nvSpPr>
          <p:spPr>
            <a:xfrm>
              <a:off x="1255060" y="4163254"/>
              <a:ext cx="4840940" cy="1920317"/>
            </a:xfrm>
            <a:prstGeom prst="roundRect">
              <a:avLst/>
            </a:prstGeom>
            <a:solidFill>
              <a:srgbClr val="E1F4A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DS/EN ISO 50001:2018 Energiledelsessystemer – Krav med vejledning til brug</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Hjælper med at forbedre energiydelse og energiforbrug.</a:t>
              </a:r>
            </a:p>
            <a:p>
              <a:pPr marL="285750" indent="-285750">
                <a:lnSpc>
                  <a:spcPct val="114000"/>
                </a:lnSpc>
                <a:buFont typeface="Arial" panose="020B0604020202020204" pitchFamily="34" charset="0"/>
                <a:buChar char="•"/>
              </a:pPr>
              <a:r>
                <a:rPr lang="da-DK" sz="1300" dirty="0">
                  <a:solidFill>
                    <a:srgbClr val="013738"/>
                  </a:solidFill>
                  <a:cs typeface="Archivo" pitchFamily="2" charset="77"/>
                </a:rPr>
                <a:t>Styrker bæredygtighed gennem effektiv energiledelse og lavere CO₂-udledning.</a:t>
              </a:r>
            </a:p>
          </p:txBody>
        </p:sp>
        <p:sp>
          <p:nvSpPr>
            <p:cNvPr id="8" name="Afrundet rektangel 7">
              <a:extLst>
                <a:ext uri="{FF2B5EF4-FFF2-40B4-BE49-F238E27FC236}">
                  <a16:creationId xmlns:a16="http://schemas.microsoft.com/office/drawing/2014/main" id="{FD4912B2-E95B-ACDC-A3F2-FD0F82712147}"/>
                </a:ext>
              </a:extLst>
            </p:cNvPr>
            <p:cNvSpPr/>
            <p:nvPr/>
          </p:nvSpPr>
          <p:spPr>
            <a:xfrm>
              <a:off x="6476576" y="4163254"/>
              <a:ext cx="4840940" cy="1920316"/>
            </a:xfrm>
            <a:prstGeom prst="roundRect">
              <a:avLst/>
            </a:prstGeom>
            <a:solidFill>
              <a:srgbClr val="E1F4AD"/>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300" b="1" dirty="0">
                  <a:solidFill>
                    <a:srgbClr val="013738"/>
                  </a:solidFill>
                  <a:cs typeface="Archivo" pitchFamily="2" charset="77"/>
                </a:rPr>
                <a:t>DS 5001:2022 Ledelsessystemer for ligestilling og diversitet – Krav og vejledning</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Ramme for ledelse af ligestilling og diversitet i organisationer.</a:t>
              </a:r>
            </a:p>
            <a:p>
              <a:pPr marL="171450" indent="-171450">
                <a:lnSpc>
                  <a:spcPct val="114000"/>
                </a:lnSpc>
                <a:buFont typeface="Arial" panose="020B0604020202020204" pitchFamily="34" charset="0"/>
                <a:buChar char="•"/>
              </a:pPr>
              <a:r>
                <a:rPr lang="da-DK" sz="1300" dirty="0">
                  <a:solidFill>
                    <a:srgbClr val="013738"/>
                  </a:solidFill>
                  <a:cs typeface="Archivo" pitchFamily="2" charset="77"/>
                </a:rPr>
                <a:t>Fremmer social bæredygtighed ved at sikre inklusion og lige muligheder.</a:t>
              </a:r>
            </a:p>
          </p:txBody>
        </p:sp>
      </p:grpSp>
    </p:spTree>
    <p:extLst>
      <p:ext uri="{BB962C8B-B14F-4D97-AF65-F5344CB8AC3E}">
        <p14:creationId xmlns:p14="http://schemas.microsoft.com/office/powerpoint/2010/main" val="15784366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75407BA3-E35E-1B27-990E-F676C3F16CCC}"/>
              </a:ext>
            </a:extLst>
          </p:cNvPr>
          <p:cNvSpPr txBox="1"/>
          <p:nvPr/>
        </p:nvSpPr>
        <p:spPr>
          <a:xfrm>
            <a:off x="2047141" y="1935623"/>
            <a:ext cx="9304026" cy="769441"/>
          </a:xfrm>
          <a:prstGeom prst="rect">
            <a:avLst/>
          </a:prstGeom>
          <a:noFill/>
        </p:spPr>
        <p:txBody>
          <a:bodyPr wrap="square" rtlCol="0">
            <a:spAutoFit/>
          </a:bodyPr>
          <a:lstStyle/>
          <a:p>
            <a:r>
              <a:rPr lang="da-DK" sz="4400" dirty="0">
                <a:solidFill>
                  <a:srgbClr val="F8FBF8"/>
                </a:solidFill>
                <a:latin typeface="+mj-lt"/>
                <a:cs typeface="Archivo Medium" pitchFamily="2" charset="77"/>
              </a:rPr>
              <a:t>DR og energiledelse</a:t>
            </a:r>
          </a:p>
        </p:txBody>
      </p:sp>
      <p:sp>
        <p:nvSpPr>
          <p:cNvPr id="5" name="Tekstfelt 4">
            <a:extLst>
              <a:ext uri="{FF2B5EF4-FFF2-40B4-BE49-F238E27FC236}">
                <a16:creationId xmlns:a16="http://schemas.microsoft.com/office/drawing/2014/main" id="{627DDD06-02AE-461B-0538-A8DF7CA32486}"/>
              </a:ext>
            </a:extLst>
          </p:cNvPr>
          <p:cNvSpPr txBox="1"/>
          <p:nvPr/>
        </p:nvSpPr>
        <p:spPr>
          <a:xfrm>
            <a:off x="2047141" y="2945487"/>
            <a:ext cx="7876788" cy="3108543"/>
          </a:xfrm>
          <a:prstGeom prst="rect">
            <a:avLst/>
          </a:prstGeom>
          <a:noFill/>
        </p:spPr>
        <p:txBody>
          <a:bodyPr wrap="square" rtlCol="0">
            <a:spAutoFit/>
          </a:bodyPr>
          <a:lstStyle/>
          <a:p>
            <a:r>
              <a:rPr lang="da-DK" sz="1400" dirty="0">
                <a:solidFill>
                  <a:srgbClr val="013738"/>
                </a:solidFill>
              </a:rPr>
              <a:t>DR arbejder med ISO 50001-standarden for energiledelse for at systematisere energistyring til en 30 % reduktion i sit energiforbrug over ti år.</a:t>
            </a:r>
            <a:br>
              <a:rPr lang="da-DK" sz="1400" dirty="0">
                <a:solidFill>
                  <a:srgbClr val="013738"/>
                </a:solidFill>
              </a:rPr>
            </a:br>
            <a:endParaRPr lang="da-DK" sz="1400" dirty="0">
              <a:solidFill>
                <a:srgbClr val="013738"/>
              </a:solidFill>
            </a:endParaRPr>
          </a:p>
          <a:p>
            <a:r>
              <a:rPr lang="da-DK" sz="1400" b="1" dirty="0">
                <a:solidFill>
                  <a:srgbClr val="013738"/>
                </a:solidFill>
              </a:rPr>
              <a:t>Tiltag: </a:t>
            </a:r>
          </a:p>
          <a:p>
            <a:pPr marL="285750" indent="-285750">
              <a:buFont typeface="Arial" panose="020B0604020202020204" pitchFamily="34" charset="0"/>
              <a:buChar char="•"/>
            </a:pPr>
            <a:r>
              <a:rPr lang="da-DK" sz="1400" dirty="0">
                <a:solidFill>
                  <a:srgbClr val="013738"/>
                </a:solidFill>
              </a:rPr>
              <a:t>Overvågning af energidata og opstilling af årlige energimål.</a:t>
            </a:r>
          </a:p>
          <a:p>
            <a:pPr marL="285750" indent="-285750">
              <a:buFont typeface="Arial" panose="020B0604020202020204" pitchFamily="34" charset="0"/>
              <a:buChar char="•"/>
            </a:pPr>
            <a:r>
              <a:rPr lang="da-DK" sz="1400" dirty="0">
                <a:solidFill>
                  <a:srgbClr val="013738"/>
                </a:solidFill>
              </a:rPr>
              <a:t>Optimering af energiforbrugende udstyr og energieffektiv drift.</a:t>
            </a:r>
          </a:p>
          <a:p>
            <a:pPr marL="285750" indent="-285750">
              <a:buFont typeface="Arial" panose="020B0604020202020204" pitchFamily="34" charset="0"/>
              <a:buChar char="•"/>
            </a:pPr>
            <a:r>
              <a:rPr lang="da-DK" sz="1400" dirty="0">
                <a:solidFill>
                  <a:srgbClr val="013738"/>
                </a:solidFill>
              </a:rPr>
              <a:t>Inddragelse af energikriterier i indkøb af nyt udstyr og projekter.</a:t>
            </a:r>
            <a:br>
              <a:rPr lang="da-DK" sz="1400" dirty="0">
                <a:solidFill>
                  <a:srgbClr val="013738"/>
                </a:solidFill>
              </a:rPr>
            </a:br>
            <a:endParaRPr lang="da-DK" sz="1400" dirty="0">
              <a:solidFill>
                <a:srgbClr val="013738"/>
              </a:solidFill>
            </a:endParaRPr>
          </a:p>
          <a:p>
            <a:r>
              <a:rPr lang="da-DK" sz="1400" b="1" dirty="0">
                <a:solidFill>
                  <a:srgbClr val="013738"/>
                </a:solidFill>
              </a:rPr>
              <a:t>Resultater:</a:t>
            </a:r>
          </a:p>
          <a:p>
            <a:pPr marL="285750" indent="-285750">
              <a:buFont typeface="Arial" panose="020B0604020202020204" pitchFamily="34" charset="0"/>
              <a:buChar char="•"/>
            </a:pPr>
            <a:r>
              <a:rPr lang="da-DK" sz="1400" dirty="0">
                <a:solidFill>
                  <a:srgbClr val="013738"/>
                </a:solidFill>
              </a:rPr>
              <a:t>Reducerede omkostninger samt støtte til klimamål og bæredygtig drift.</a:t>
            </a:r>
          </a:p>
          <a:p>
            <a:pPr marL="285750" indent="-285750">
              <a:buFont typeface="Arial" panose="020B0604020202020204" pitchFamily="34" charset="0"/>
              <a:buChar char="•"/>
            </a:pPr>
            <a:r>
              <a:rPr lang="da-DK" sz="1400" dirty="0">
                <a:solidFill>
                  <a:srgbClr val="013738"/>
                </a:solidFill>
              </a:rPr>
              <a:t>Forankring af energiledelse som strategisk værktøj i hele organisationen.</a:t>
            </a:r>
            <a:br>
              <a:rPr lang="da-DK" sz="1400" dirty="0">
                <a:solidFill>
                  <a:srgbClr val="013738"/>
                </a:solidFill>
              </a:rPr>
            </a:br>
            <a:br>
              <a:rPr lang="da-DK" sz="1400" dirty="0">
                <a:solidFill>
                  <a:srgbClr val="013738"/>
                </a:solidFill>
              </a:rPr>
            </a:br>
            <a:endParaRPr lang="da-DK" sz="1400" dirty="0">
              <a:solidFill>
                <a:srgbClr val="013738"/>
              </a:solidFill>
            </a:endParaRPr>
          </a:p>
          <a:p>
            <a:r>
              <a:rPr lang="da-DK" sz="1400" dirty="0">
                <a:solidFill>
                  <a:srgbClr val="E1F4AD"/>
                </a:solidFill>
                <a:hlinkClick r:id="rId2">
                  <a:extLst>
                    <a:ext uri="{A12FA001-AC4F-418D-AE19-62706E023703}">
                      <ahyp:hlinkClr xmlns:ahyp="http://schemas.microsoft.com/office/drawing/2018/hyperlinkcolor" val="tx"/>
                    </a:ext>
                  </a:extLst>
                </a:hlinkClick>
              </a:rPr>
              <a:t>Læs hele casen her</a:t>
            </a:r>
            <a:endParaRPr lang="da-DK" sz="1400" dirty="0">
              <a:solidFill>
                <a:srgbClr val="E1F4AD"/>
              </a:solidFill>
            </a:endParaRPr>
          </a:p>
        </p:txBody>
      </p:sp>
    </p:spTree>
    <p:extLst>
      <p:ext uri="{BB962C8B-B14F-4D97-AF65-F5344CB8AC3E}">
        <p14:creationId xmlns:p14="http://schemas.microsoft.com/office/powerpoint/2010/main" val="10421138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8EC4416-5BE6-20E3-DCF7-BD0DC6E7919F}"/>
              </a:ext>
            </a:extLst>
          </p:cNvPr>
          <p:cNvSpPr>
            <a:spLocks noGrp="1"/>
          </p:cNvSpPr>
          <p:nvPr>
            <p:ph type="body" sz="half" idx="15"/>
          </p:nvPr>
        </p:nvSpPr>
        <p:spPr/>
        <p:txBody>
          <a:bodyPr/>
          <a:lstStyle/>
          <a:p>
            <a:pPr>
              <a:lnSpc>
                <a:spcPct val="114000"/>
              </a:lnSpc>
              <a:spcBef>
                <a:spcPts val="0"/>
              </a:spcBef>
            </a:pPr>
            <a:r>
              <a:rPr lang="da-DK" sz="1400" dirty="0">
                <a:solidFill>
                  <a:srgbClr val="F8FBF8"/>
                </a:solidFill>
              </a:rPr>
              <a:t>Hvilke certificeringer, mærkninger og standarder kan skabe værdi for jeres organisation? Hvorfor?</a:t>
            </a:r>
            <a:br>
              <a:rPr lang="da-DK" sz="1400" dirty="0">
                <a:solidFill>
                  <a:srgbClr val="F8FBF8"/>
                </a:solidFill>
              </a:rPr>
            </a:br>
            <a:endParaRPr lang="da-DK" sz="1400" dirty="0">
              <a:solidFill>
                <a:srgbClr val="F8FBF8"/>
              </a:solidFill>
            </a:endParaRPr>
          </a:p>
          <a:p>
            <a:pPr>
              <a:lnSpc>
                <a:spcPct val="114000"/>
              </a:lnSpc>
              <a:spcBef>
                <a:spcPts val="0"/>
              </a:spcBef>
            </a:pPr>
            <a:r>
              <a:rPr lang="da-DK" dirty="0">
                <a:solidFill>
                  <a:srgbClr val="F8FBF8"/>
                </a:solidFill>
              </a:rPr>
              <a:t>H</a:t>
            </a:r>
            <a:r>
              <a:rPr lang="da-DK" sz="1400" dirty="0">
                <a:solidFill>
                  <a:srgbClr val="F8FBF8"/>
                </a:solidFill>
              </a:rPr>
              <a:t>vordan kan man sikre, at certificeringen, mærkninger og standarderne bliver en drivkraft for bæredygtig udvikling og ikke blot et diplom?</a:t>
            </a:r>
          </a:p>
          <a:p>
            <a:pPr>
              <a:lnSpc>
                <a:spcPct val="114000"/>
              </a:lnSpc>
              <a:spcBef>
                <a:spcPts val="0"/>
              </a:spcBef>
            </a:pPr>
            <a:endParaRPr lang="da-DK" dirty="0"/>
          </a:p>
          <a:p>
            <a:endParaRPr lang="da-DK" dirty="0"/>
          </a:p>
        </p:txBody>
      </p:sp>
      <p:sp>
        <p:nvSpPr>
          <p:cNvPr id="3" name="Pladsholder til tekst 2">
            <a:extLst>
              <a:ext uri="{FF2B5EF4-FFF2-40B4-BE49-F238E27FC236}">
                <a16:creationId xmlns:a16="http://schemas.microsoft.com/office/drawing/2014/main" id="{97402458-E04D-E355-3FD9-EC6A98D60E73}"/>
              </a:ext>
            </a:extLst>
          </p:cNvPr>
          <p:cNvSpPr>
            <a:spLocks noGrp="1"/>
          </p:cNvSpPr>
          <p:nvPr>
            <p:ph type="body" sz="quarter" idx="12"/>
          </p:nvPr>
        </p:nvSpPr>
        <p:spPr/>
        <p:txBody>
          <a:bodyPr/>
          <a:lstStyle/>
          <a:p>
            <a:endParaRPr lang="da-DK" dirty="0"/>
          </a:p>
          <a:p>
            <a:r>
              <a:rPr lang="da-DK" dirty="0"/>
              <a:t>Refleksion</a:t>
            </a:r>
          </a:p>
        </p:txBody>
      </p:sp>
    </p:spTree>
    <p:extLst>
      <p:ext uri="{BB962C8B-B14F-4D97-AF65-F5344CB8AC3E}">
        <p14:creationId xmlns:p14="http://schemas.microsoft.com/office/powerpoint/2010/main" val="39798822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B10B5-99EE-08BD-3C84-23B7E5E80DC9}"/>
              </a:ext>
            </a:extLst>
          </p:cNvPr>
          <p:cNvSpPr>
            <a:spLocks noGrp="1"/>
          </p:cNvSpPr>
          <p:nvPr>
            <p:ph type="title"/>
          </p:nvPr>
        </p:nvSpPr>
        <p:spPr/>
        <p:txBody>
          <a:bodyPr/>
          <a:lstStyle/>
          <a:p>
            <a:r>
              <a:rPr lang="da-DK" sz="4000" u="none" strike="noStrike" dirty="0">
                <a:effectLst/>
                <a:cs typeface="Archivo Medium" pitchFamily="2" charset="77"/>
              </a:rPr>
              <a:t>Certificeringer og standarder</a:t>
            </a:r>
            <a:endParaRPr lang="da-DK" sz="4000" dirty="0"/>
          </a:p>
        </p:txBody>
      </p:sp>
      <p:sp>
        <p:nvSpPr>
          <p:cNvPr id="3" name="Pladsholder til indhold 2">
            <a:extLst>
              <a:ext uri="{FF2B5EF4-FFF2-40B4-BE49-F238E27FC236}">
                <a16:creationId xmlns:a16="http://schemas.microsoft.com/office/drawing/2014/main" id="{25B29F0D-2DE8-D300-82B2-EA4B2912F1F6}"/>
              </a:ext>
            </a:extLst>
          </p:cNvPr>
          <p:cNvSpPr>
            <a:spLocks noGrp="1"/>
          </p:cNvSpPr>
          <p:nvPr>
            <p:ph idx="1"/>
          </p:nvPr>
        </p:nvSpPr>
        <p:spPr/>
        <p:txBody>
          <a:bodyPr/>
          <a:lstStyle/>
          <a:p>
            <a:r>
              <a:rPr lang="da-DK" dirty="0"/>
              <a:t>Vælg en opgave, bygning eller service, og undersøg, om det kunne skabe værdi for jer at se nærmere på certificeringer og standarder.</a:t>
            </a:r>
          </a:p>
        </p:txBody>
      </p:sp>
      <p:sp>
        <p:nvSpPr>
          <p:cNvPr id="5" name="Pladsholder til tekst 4">
            <a:extLst>
              <a:ext uri="{FF2B5EF4-FFF2-40B4-BE49-F238E27FC236}">
                <a16:creationId xmlns:a16="http://schemas.microsoft.com/office/drawing/2014/main" id="{B79AC48A-EAFD-0049-DED9-0D4543A77269}"/>
              </a:ext>
            </a:extLst>
          </p:cNvPr>
          <p:cNvSpPr>
            <a:spLocks noGrp="1"/>
          </p:cNvSpPr>
          <p:nvPr>
            <p:ph type="body" sz="half" idx="14"/>
          </p:nvPr>
        </p:nvSpPr>
        <p:spPr/>
        <p:txBody>
          <a:bodyPr/>
          <a:lstStyle/>
          <a:p>
            <a:r>
              <a:rPr lang="da-DK" dirty="0"/>
              <a:t>Øvelse 2.4</a:t>
            </a:r>
          </a:p>
        </p:txBody>
      </p:sp>
      <p:graphicFrame>
        <p:nvGraphicFramePr>
          <p:cNvPr id="6" name="Tabel 5">
            <a:extLst>
              <a:ext uri="{FF2B5EF4-FFF2-40B4-BE49-F238E27FC236}">
                <a16:creationId xmlns:a16="http://schemas.microsoft.com/office/drawing/2014/main" id="{0E356D68-E07A-9E85-3CD8-7F404F33A327}"/>
              </a:ext>
            </a:extLst>
          </p:cNvPr>
          <p:cNvGraphicFramePr>
            <a:graphicFrameLocks noGrp="1"/>
          </p:cNvGraphicFramePr>
          <p:nvPr>
            <p:extLst>
              <p:ext uri="{D42A27DB-BD31-4B8C-83A1-F6EECF244321}">
                <p14:modId xmlns:p14="http://schemas.microsoft.com/office/powerpoint/2010/main" val="76133592"/>
              </p:ext>
            </p:extLst>
          </p:nvPr>
        </p:nvGraphicFramePr>
        <p:xfrm>
          <a:off x="1399679" y="2624355"/>
          <a:ext cx="9881921" cy="3492850"/>
        </p:xfrm>
        <a:graphic>
          <a:graphicData uri="http://schemas.openxmlformats.org/drawingml/2006/table">
            <a:tbl>
              <a:tblPr firstRow="1" bandRow="1">
                <a:tableStyleId>{5C22544A-7EE6-4342-B048-85BDC9FD1C3A}</a:tableStyleId>
              </a:tblPr>
              <a:tblGrid>
                <a:gridCol w="4866168">
                  <a:extLst>
                    <a:ext uri="{9D8B030D-6E8A-4147-A177-3AD203B41FA5}">
                      <a16:colId xmlns:a16="http://schemas.microsoft.com/office/drawing/2014/main" val="2405037959"/>
                    </a:ext>
                  </a:extLst>
                </a:gridCol>
                <a:gridCol w="5015753">
                  <a:extLst>
                    <a:ext uri="{9D8B030D-6E8A-4147-A177-3AD203B41FA5}">
                      <a16:colId xmlns:a16="http://schemas.microsoft.com/office/drawing/2014/main" val="1430889203"/>
                    </a:ext>
                  </a:extLst>
                </a:gridCol>
              </a:tblGrid>
              <a:tr h="377564">
                <a:tc>
                  <a:txBody>
                    <a:bodyPr/>
                    <a:lstStyle/>
                    <a:p>
                      <a:r>
                        <a:rPr lang="da-DK" sz="1400" b="1" dirty="0">
                          <a:solidFill>
                            <a:schemeClr val="tx1"/>
                          </a:solidFill>
                          <a:latin typeface="+mn-lt"/>
                        </a:rPr>
                        <a:t>Spørgsmål</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1"/>
                          </a:solidFill>
                          <a:latin typeface="+mn-lt"/>
                        </a:rPr>
                        <a:t>Besvarelse</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660737">
                <a:tc>
                  <a:txBody>
                    <a:bodyPr/>
                    <a:lstStyle/>
                    <a:p>
                      <a:r>
                        <a:rPr lang="da-DK" sz="1400" dirty="0">
                          <a:solidFill>
                            <a:schemeClr val="tx1"/>
                          </a:solidFill>
                          <a:latin typeface="+mn-lt"/>
                        </a:rPr>
                        <a:t>Hvilken bygning, opgave, service eller andet tager du udgangspunkt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660737">
                <a:tc>
                  <a:txBody>
                    <a:bodyPr/>
                    <a:lstStyle/>
                    <a:p>
                      <a:r>
                        <a:rPr lang="da-DK" sz="1400">
                          <a:solidFill>
                            <a:schemeClr val="tx1"/>
                          </a:solidFill>
                          <a:latin typeface="+mn-lt"/>
                        </a:rPr>
                        <a:t>Hvilken certificering eller standard kunne være relevant?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2332619"/>
                  </a:ext>
                </a:extLst>
              </a:tr>
              <a:tr h="660737">
                <a:tc>
                  <a:txBody>
                    <a:bodyPr/>
                    <a:lstStyle/>
                    <a:p>
                      <a:r>
                        <a:rPr lang="da-DK" sz="1400">
                          <a:solidFill>
                            <a:schemeClr val="tx1"/>
                          </a:solidFill>
                          <a:latin typeface="+mn-lt"/>
                        </a:rPr>
                        <a:t>Hvad kræver det at blive certificeret/ leve op til standarden?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027426"/>
                  </a:ext>
                </a:extLst>
              </a:tr>
              <a:tr h="660737">
                <a:tc>
                  <a:txBody>
                    <a:bodyPr/>
                    <a:lstStyle/>
                    <a:p>
                      <a:r>
                        <a:rPr lang="da-DK" sz="1400">
                          <a:solidFill>
                            <a:schemeClr val="tx1"/>
                          </a:solidFill>
                          <a:latin typeface="+mn-lt"/>
                        </a:rPr>
                        <a:t>Hvad ville fordelene være ved at arbejde med denne certificering/standard?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031045"/>
                  </a:ext>
                </a:extLst>
              </a:tr>
              <a:tr h="472338">
                <a:tc>
                  <a:txBody>
                    <a:bodyPr/>
                    <a:lstStyle/>
                    <a:p>
                      <a:r>
                        <a:rPr lang="da-DK" sz="1400">
                          <a:solidFill>
                            <a:schemeClr val="tx1"/>
                          </a:solidFill>
                          <a:latin typeface="+mn-lt"/>
                        </a:rPr>
                        <a:t>Hvilke barrierer eller udfordringer ser du?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2708591"/>
                  </a:ext>
                </a:extLst>
              </a:tr>
            </a:tbl>
          </a:graphicData>
        </a:graphic>
      </p:graphicFrame>
    </p:spTree>
    <p:extLst>
      <p:ext uri="{BB962C8B-B14F-4D97-AF65-F5344CB8AC3E}">
        <p14:creationId xmlns:p14="http://schemas.microsoft.com/office/powerpoint/2010/main" val="35431661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B10B5-99EE-08BD-3C84-23B7E5E80DC9}"/>
              </a:ext>
            </a:extLst>
          </p:cNvPr>
          <p:cNvSpPr>
            <a:spLocks noGrp="1"/>
          </p:cNvSpPr>
          <p:nvPr>
            <p:ph type="title"/>
          </p:nvPr>
        </p:nvSpPr>
        <p:spPr/>
        <p:txBody>
          <a:bodyPr/>
          <a:lstStyle/>
          <a:p>
            <a:r>
              <a:rPr lang="da-DK" sz="4000" u="none" strike="noStrike" dirty="0">
                <a:effectLst/>
                <a:cs typeface="Archivo Medium" pitchFamily="2" charset="77"/>
              </a:rPr>
              <a:t>Certificeringer og standarder</a:t>
            </a:r>
            <a:endParaRPr lang="da-DK" sz="4000" dirty="0"/>
          </a:p>
        </p:txBody>
      </p:sp>
      <p:sp>
        <p:nvSpPr>
          <p:cNvPr id="3" name="Pladsholder til indhold 2">
            <a:extLst>
              <a:ext uri="{FF2B5EF4-FFF2-40B4-BE49-F238E27FC236}">
                <a16:creationId xmlns:a16="http://schemas.microsoft.com/office/drawing/2014/main" id="{25B29F0D-2DE8-D300-82B2-EA4B2912F1F6}"/>
              </a:ext>
            </a:extLst>
          </p:cNvPr>
          <p:cNvSpPr>
            <a:spLocks noGrp="1"/>
          </p:cNvSpPr>
          <p:nvPr>
            <p:ph idx="1"/>
          </p:nvPr>
        </p:nvSpPr>
        <p:spPr/>
        <p:txBody>
          <a:bodyPr/>
          <a:lstStyle/>
          <a:p>
            <a:r>
              <a:rPr lang="da-DK" dirty="0">
                <a:solidFill>
                  <a:schemeClr val="accent1"/>
                </a:solidFill>
              </a:rPr>
              <a:t>Eksempel</a:t>
            </a:r>
          </a:p>
        </p:txBody>
      </p:sp>
      <p:sp>
        <p:nvSpPr>
          <p:cNvPr id="5" name="Pladsholder til tekst 4">
            <a:extLst>
              <a:ext uri="{FF2B5EF4-FFF2-40B4-BE49-F238E27FC236}">
                <a16:creationId xmlns:a16="http://schemas.microsoft.com/office/drawing/2014/main" id="{B79AC48A-EAFD-0049-DED9-0D4543A77269}"/>
              </a:ext>
            </a:extLst>
          </p:cNvPr>
          <p:cNvSpPr>
            <a:spLocks noGrp="1"/>
          </p:cNvSpPr>
          <p:nvPr>
            <p:ph type="body" sz="half" idx="14"/>
          </p:nvPr>
        </p:nvSpPr>
        <p:spPr/>
        <p:txBody>
          <a:bodyPr/>
          <a:lstStyle/>
          <a:p>
            <a:r>
              <a:rPr lang="da-DK" dirty="0"/>
              <a:t>Øvelse 2.4</a:t>
            </a:r>
          </a:p>
        </p:txBody>
      </p:sp>
      <p:graphicFrame>
        <p:nvGraphicFramePr>
          <p:cNvPr id="6" name="Tabel 5">
            <a:extLst>
              <a:ext uri="{FF2B5EF4-FFF2-40B4-BE49-F238E27FC236}">
                <a16:creationId xmlns:a16="http://schemas.microsoft.com/office/drawing/2014/main" id="{0E356D68-E07A-9E85-3CD8-7F404F33A327}"/>
              </a:ext>
            </a:extLst>
          </p:cNvPr>
          <p:cNvGraphicFramePr>
            <a:graphicFrameLocks noGrp="1"/>
          </p:cNvGraphicFramePr>
          <p:nvPr>
            <p:extLst>
              <p:ext uri="{D42A27DB-BD31-4B8C-83A1-F6EECF244321}">
                <p14:modId xmlns:p14="http://schemas.microsoft.com/office/powerpoint/2010/main" val="4049390271"/>
              </p:ext>
            </p:extLst>
          </p:nvPr>
        </p:nvGraphicFramePr>
        <p:xfrm>
          <a:off x="1399679" y="2624355"/>
          <a:ext cx="9881921" cy="3609455"/>
        </p:xfrm>
        <a:graphic>
          <a:graphicData uri="http://schemas.openxmlformats.org/drawingml/2006/table">
            <a:tbl>
              <a:tblPr firstRow="1" bandRow="1">
                <a:tableStyleId>{5C22544A-7EE6-4342-B048-85BDC9FD1C3A}</a:tableStyleId>
              </a:tblPr>
              <a:tblGrid>
                <a:gridCol w="4866168">
                  <a:extLst>
                    <a:ext uri="{9D8B030D-6E8A-4147-A177-3AD203B41FA5}">
                      <a16:colId xmlns:a16="http://schemas.microsoft.com/office/drawing/2014/main" val="2405037959"/>
                    </a:ext>
                  </a:extLst>
                </a:gridCol>
                <a:gridCol w="5015753">
                  <a:extLst>
                    <a:ext uri="{9D8B030D-6E8A-4147-A177-3AD203B41FA5}">
                      <a16:colId xmlns:a16="http://schemas.microsoft.com/office/drawing/2014/main" val="1430889203"/>
                    </a:ext>
                  </a:extLst>
                </a:gridCol>
              </a:tblGrid>
              <a:tr h="377564">
                <a:tc>
                  <a:txBody>
                    <a:bodyPr/>
                    <a:lstStyle/>
                    <a:p>
                      <a:r>
                        <a:rPr lang="da-DK" sz="1400" b="1" dirty="0">
                          <a:solidFill>
                            <a:schemeClr val="tx1"/>
                          </a:solidFill>
                          <a:latin typeface="+mn-lt"/>
                        </a:rPr>
                        <a:t>Spørgsmål</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1"/>
                          </a:solidFill>
                          <a:latin typeface="+mn-lt"/>
                        </a:rPr>
                        <a:t>Besvarelse</a:t>
                      </a:r>
                      <a:endParaRPr lang="da-DK" sz="1400" dirty="0">
                        <a:solidFill>
                          <a:schemeClr val="tx1"/>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338871004"/>
                  </a:ext>
                </a:extLst>
              </a:tr>
              <a:tr h="660737">
                <a:tc>
                  <a:txBody>
                    <a:bodyPr/>
                    <a:lstStyle/>
                    <a:p>
                      <a:r>
                        <a:rPr lang="da-DK" sz="1400" dirty="0">
                          <a:solidFill>
                            <a:schemeClr val="tx1"/>
                          </a:solidFill>
                          <a:latin typeface="+mn-lt"/>
                        </a:rPr>
                        <a:t>Hvilken bygning, opgave, service eller andet tager du udgangspunkt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latin typeface="+mn-lt"/>
                        </a:rPr>
                        <a:t>Kommunens centrale administrationsbygning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1084239"/>
                  </a:ext>
                </a:extLst>
              </a:tr>
              <a:tr h="660737">
                <a:tc>
                  <a:txBody>
                    <a:bodyPr/>
                    <a:lstStyle/>
                    <a:p>
                      <a:r>
                        <a:rPr lang="da-DK" sz="1400">
                          <a:solidFill>
                            <a:schemeClr val="tx1"/>
                          </a:solidFill>
                          <a:latin typeface="+mn-lt"/>
                        </a:rPr>
                        <a:t>Hvilken certificering eller standard kunne være relevant?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a:latin typeface="+mn-lt"/>
                        </a:rPr>
                        <a:t>DGNB Drift eller ISO 50001 for energiledelse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2332619"/>
                  </a:ext>
                </a:extLst>
              </a:tr>
              <a:tr h="660737">
                <a:tc>
                  <a:txBody>
                    <a:bodyPr/>
                    <a:lstStyle/>
                    <a:p>
                      <a:r>
                        <a:rPr lang="da-DK" sz="1400">
                          <a:solidFill>
                            <a:schemeClr val="tx1"/>
                          </a:solidFill>
                          <a:latin typeface="+mn-lt"/>
                        </a:rPr>
                        <a:t>Hvad kræver det at blive certificeret/ leve op til standarden?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latin typeface="+mn-lt"/>
                        </a:rPr>
                        <a:t>Systematisk registrering af drift, indeklima og energiforbrug. Implementering af forbedringer og ledelsessystem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027426"/>
                  </a:ext>
                </a:extLst>
              </a:tr>
              <a:tr h="660737">
                <a:tc>
                  <a:txBody>
                    <a:bodyPr/>
                    <a:lstStyle/>
                    <a:p>
                      <a:r>
                        <a:rPr lang="da-DK" sz="1400">
                          <a:solidFill>
                            <a:schemeClr val="tx1"/>
                          </a:solidFill>
                          <a:latin typeface="+mn-lt"/>
                        </a:rPr>
                        <a:t>Hvad ville fordelene være ved at arbejde med denne certificering/standard?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latin typeface="+mn-lt"/>
                        </a:rPr>
                        <a:t>Bedre overblik over driften, højere ESG-kvalitet, styrket dokumentation til kommunens klimamål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031045"/>
                  </a:ext>
                </a:extLst>
              </a:tr>
              <a:tr h="472338">
                <a:tc>
                  <a:txBody>
                    <a:bodyPr/>
                    <a:lstStyle/>
                    <a:p>
                      <a:r>
                        <a:rPr lang="da-DK" sz="1400">
                          <a:solidFill>
                            <a:schemeClr val="tx1"/>
                          </a:solidFill>
                          <a:latin typeface="+mn-lt"/>
                        </a:rPr>
                        <a:t>Hvilke barrierer eller udfordringer ser du?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latin typeface="+mn-lt"/>
                        </a:rPr>
                        <a:t>Ressourcer og tid – det kræver tværfagligt samarbejde og en del dokumentation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2708591"/>
                  </a:ext>
                </a:extLst>
              </a:tr>
            </a:tbl>
          </a:graphicData>
        </a:graphic>
      </p:graphicFrame>
    </p:spTree>
    <p:extLst>
      <p:ext uri="{BB962C8B-B14F-4D97-AF65-F5344CB8AC3E}">
        <p14:creationId xmlns:p14="http://schemas.microsoft.com/office/powerpoint/2010/main" val="29590752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4525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832DDBD-0F5A-8ADC-6451-36EE152444A8}"/>
              </a:ext>
            </a:extLst>
          </p:cNvPr>
          <p:cNvSpPr>
            <a:spLocks noGrp="1"/>
          </p:cNvSpPr>
          <p:nvPr>
            <p:ph type="body" sz="quarter" idx="12"/>
          </p:nvPr>
        </p:nvSpPr>
        <p:spPr/>
        <p:txBody>
          <a:bodyPr/>
          <a:lstStyle/>
          <a:p>
            <a:r>
              <a:rPr lang="da-DK" dirty="0"/>
              <a:t>Referenceliste del 1</a:t>
            </a:r>
          </a:p>
        </p:txBody>
      </p:sp>
      <p:sp>
        <p:nvSpPr>
          <p:cNvPr id="3" name="Pladsholder til tekst 2">
            <a:extLst>
              <a:ext uri="{FF2B5EF4-FFF2-40B4-BE49-F238E27FC236}">
                <a16:creationId xmlns:a16="http://schemas.microsoft.com/office/drawing/2014/main" id="{75E48A5A-2FD3-FF41-6AD7-5661374F4BA9}"/>
              </a:ext>
            </a:extLst>
          </p:cNvPr>
          <p:cNvSpPr>
            <a:spLocks noGrp="1"/>
          </p:cNvSpPr>
          <p:nvPr>
            <p:ph type="body" sz="half" idx="14"/>
          </p:nvPr>
        </p:nvSpPr>
        <p:spPr>
          <a:xfrm>
            <a:off x="3723508" y="2508760"/>
            <a:ext cx="7636750" cy="3240875"/>
          </a:xfrm>
        </p:spPr>
        <p:txBody>
          <a:bodyPr/>
          <a:lstStyle/>
          <a:p>
            <a:pPr marL="342900" indent="-342900">
              <a:spcBef>
                <a:spcPts val="0"/>
              </a:spcBef>
              <a:buFont typeface="+mj-lt"/>
              <a:buAutoNum type="arabicPeriod"/>
            </a:pPr>
            <a:r>
              <a:rPr lang="da-DK" sz="1200" dirty="0">
                <a:solidFill>
                  <a:srgbClr val="013738"/>
                </a:solidFill>
                <a:cs typeface="Segoe UI" panose="020B0502040204020203" pitchFamily="34" charset="0"/>
                <a:hlinkClick r:id="rId3"/>
              </a:rPr>
              <a:t>BREEAM, BREEAM,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dirty="0">
                <a:hlinkClick r:id="rId4"/>
              </a:rPr>
              <a:t>Bygningsreglementet (2026): BR18 – Klimapåvirkning, § 297–298</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5"/>
              </a:rPr>
              <a:t>Dansk Erhverv, EU Lovgivningsoverblik,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6"/>
              </a:rPr>
              <a:t>Dansk Standard, Dansk Standard,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7"/>
              </a:rPr>
              <a:t>Dansk Standard &amp; DFM, Standarder kan hjælpe med S’et i ESG,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rPr>
              <a:t>Dyring, Overordnet forskelle DGNB Drift og Svanemærket Drift, 2025</a:t>
            </a:r>
          </a:p>
          <a:p>
            <a:pPr marL="342900" indent="-342900">
              <a:spcBef>
                <a:spcPts val="0"/>
              </a:spcBef>
              <a:buFont typeface="+mj-lt"/>
              <a:buAutoNum type="arabicPeriod"/>
            </a:pPr>
            <a:r>
              <a:rPr lang="da-DK" dirty="0">
                <a:hlinkClick r:id="rId8"/>
              </a:rPr>
              <a:t>Energistyrelsen (2026): Udkast til Danmarks nationale bygningsrenoveringsplan</a:t>
            </a:r>
            <a:endParaRPr lang="da-DK" sz="1200" dirty="0">
              <a:solidFill>
                <a:srgbClr val="013738"/>
              </a:solidFill>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9"/>
              </a:rPr>
              <a:t>Erhvervsstyrelsen (2026): Bæredygtighedsrapportering efter § 99 a (CSRD) </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10"/>
              </a:rPr>
              <a:t>Erhvervsstyrelsen, Dobbelt væsentlighedsvurdering, 2025a</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11"/>
              </a:rPr>
              <a:t>Erhvervsstyrelsen, Guide til EU’s taksonomiforordning og rapporteringskrav for bæredygtige aktiviteter, 2026</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dirty="0">
                <a:solidFill>
                  <a:srgbClr val="013738"/>
                </a:solidFill>
                <a:cs typeface="Segoe UI" panose="020B0502040204020203" pitchFamily="34" charset="0"/>
                <a:hlinkClick r:id="rId12"/>
              </a:rPr>
              <a:t>Erhvervsstyrelsen, Indfasningsmuligheder og de europæiske standarder for bæredygtighed, 2025c</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hlinkClick r:id="rId13"/>
              </a:rPr>
              <a:t>Erhvervsstyrelsen, Omnibus-forslag om forenkling af bæredygtighedsregulering, 2025d</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hlinkClick r:id="rId14"/>
              </a:rPr>
              <a:t>EU, The European Green Deal,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15"/>
              </a:rPr>
              <a:t>EU Blomsten, EU Ecolabel er EU’s officielle miljømærke, 2025</a:t>
            </a:r>
            <a:endParaRPr lang="da-DK" sz="1200" dirty="0">
              <a:solidFill>
                <a:srgbClr val="013738"/>
              </a:solidFill>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16"/>
              </a:rPr>
              <a:t>Europa-Parlamentet, Energieffektive bygninger, 2024</a:t>
            </a:r>
            <a:endParaRPr lang="da-DK" sz="1200" dirty="0">
              <a:solidFill>
                <a:srgbClr val="013738"/>
              </a:solidFill>
              <a:cs typeface="Segoe UI" panose="020B0502040204020203" pitchFamily="34" charset="0"/>
            </a:endParaRPr>
          </a:p>
          <a:p>
            <a:pPr marL="342900" indent="-342900">
              <a:spcBef>
                <a:spcPts val="0"/>
              </a:spcBef>
              <a:buFont typeface="+mj-lt"/>
              <a:buAutoNum type="arabicPeriod"/>
            </a:pPr>
            <a:r>
              <a:rPr lang="da-DK" sz="1200" dirty="0">
                <a:solidFill>
                  <a:srgbClr val="013738"/>
                </a:solidFill>
                <a:cs typeface="Segoe UI" panose="020B0502040204020203" pitchFamily="34" charset="0"/>
                <a:hlinkClick r:id="rId17"/>
              </a:rPr>
              <a:t>FSR, ESG-hoved- og nøgletal i årsrapporten, 2022</a:t>
            </a:r>
            <a:endParaRPr lang="da-DK" sz="1200" dirty="0">
              <a:solidFill>
                <a:srgbClr val="013738"/>
              </a:solidFill>
              <a:cs typeface="Segoe UI" panose="020B0502040204020203" pitchFamily="34" charset="0"/>
              <a:hlinkClick r:id="rId18"/>
            </a:endParaRPr>
          </a:p>
          <a:p>
            <a:pPr>
              <a:spcBef>
                <a:spcPts val="0"/>
              </a:spcBef>
            </a:pPr>
            <a:endParaRPr lang="da-DK" sz="1200" dirty="0"/>
          </a:p>
          <a:p>
            <a:pPr marL="228600" indent="-228600">
              <a:spcBef>
                <a:spcPts val="0"/>
              </a:spcBef>
              <a:buFont typeface="+mj-lt"/>
              <a:buAutoNum type="arabicPeriod"/>
            </a:pPr>
            <a:endParaRPr lang="da-DK" sz="1200" dirty="0">
              <a:solidFill>
                <a:srgbClr val="013738"/>
              </a:solidFill>
              <a:cs typeface="Segoe UI" panose="020B0502040204020203" pitchFamily="34" charset="0"/>
              <a:hlinkClick r:id="rId19"/>
            </a:endParaRPr>
          </a:p>
        </p:txBody>
      </p:sp>
    </p:spTree>
    <p:extLst>
      <p:ext uri="{BB962C8B-B14F-4D97-AF65-F5344CB8AC3E}">
        <p14:creationId xmlns:p14="http://schemas.microsoft.com/office/powerpoint/2010/main" val="22535287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B33DDA04-3844-3D40-3BC2-C3C6A091F429}"/>
              </a:ext>
            </a:extLst>
          </p:cNvPr>
          <p:cNvSpPr>
            <a:spLocks noGrp="1"/>
          </p:cNvSpPr>
          <p:nvPr>
            <p:ph type="body" sz="quarter" idx="10"/>
          </p:nvPr>
        </p:nvSpPr>
        <p:spPr/>
        <p:txBody>
          <a:bodyPr/>
          <a:lstStyle/>
          <a:p>
            <a:r>
              <a:rPr lang="da-DK" dirty="0"/>
              <a:t>Referenceliste del 2</a:t>
            </a:r>
          </a:p>
        </p:txBody>
      </p:sp>
      <p:sp>
        <p:nvSpPr>
          <p:cNvPr id="3" name="Pladsholder til tekst 2">
            <a:extLst>
              <a:ext uri="{FF2B5EF4-FFF2-40B4-BE49-F238E27FC236}">
                <a16:creationId xmlns:a16="http://schemas.microsoft.com/office/drawing/2014/main" id="{2F3D11EB-6491-391A-551B-35D7DA786431}"/>
              </a:ext>
            </a:extLst>
          </p:cNvPr>
          <p:cNvSpPr>
            <a:spLocks noGrp="1"/>
          </p:cNvSpPr>
          <p:nvPr>
            <p:ph type="body" sz="half" idx="13"/>
          </p:nvPr>
        </p:nvSpPr>
        <p:spPr/>
        <p:txBody>
          <a:bodyPr/>
          <a:lstStyle/>
          <a:p>
            <a:pPr marL="342900" indent="-342900">
              <a:spcBef>
                <a:spcPts val="0"/>
              </a:spcBef>
              <a:buFont typeface="+mj-lt"/>
              <a:buAutoNum type="arabicPeriod" startAt="15"/>
            </a:pPr>
            <a:r>
              <a:rPr lang="da-DK" sz="1200" dirty="0">
                <a:solidFill>
                  <a:srgbClr val="013738"/>
                </a:solidFill>
                <a:latin typeface="+mn-lt"/>
                <a:cs typeface="Segoe UI" panose="020B0502040204020203" pitchFamily="34" charset="0"/>
                <a:hlinkClick r:id="rId2"/>
              </a:rPr>
              <a:t>Fødevarestyrelsen, Det Økologiske Spisemærke, 2025</a:t>
            </a:r>
            <a:endParaRPr lang="da-DK" sz="1200" dirty="0">
              <a:solidFill>
                <a:srgbClr val="013738"/>
              </a:solidFill>
              <a:cs typeface="Segoe UI" panose="020B0502040204020203" pitchFamily="34" charset="0"/>
            </a:endParaRPr>
          </a:p>
          <a:p>
            <a:pPr marL="342900" indent="-342900">
              <a:spcBef>
                <a:spcPts val="0"/>
              </a:spcBef>
              <a:buFont typeface="+mj-lt"/>
              <a:buAutoNum type="arabicPeriod" startAt="15"/>
            </a:pPr>
            <a:r>
              <a:rPr lang="da-DK" sz="1200" dirty="0">
                <a:solidFill>
                  <a:srgbClr val="013738"/>
                </a:solidFill>
                <a:latin typeface="+mn-lt"/>
                <a:hlinkClick r:id="rId3"/>
              </a:rPr>
              <a:t>Klima-, Energi- og Forsyningsministeriet, Klimaloven, 2025</a:t>
            </a:r>
            <a:endParaRPr lang="da-DK" sz="1200" dirty="0">
              <a:solidFill>
                <a:srgbClr val="013738"/>
              </a:solidFill>
              <a:latin typeface="+mn-lt"/>
            </a:endParaRPr>
          </a:p>
          <a:p>
            <a:pPr marL="342900" indent="-342900">
              <a:spcBef>
                <a:spcPts val="0"/>
              </a:spcBef>
              <a:buFont typeface="+mj-lt"/>
              <a:buAutoNum type="arabicPeriod" startAt="15"/>
            </a:pPr>
            <a:r>
              <a:rPr lang="da-DK" sz="1200" dirty="0">
                <a:solidFill>
                  <a:srgbClr val="013738"/>
                </a:solidFill>
                <a:latin typeface="+mn-lt"/>
                <a:hlinkClick r:id="rId4"/>
              </a:rPr>
              <a:t>LEED, LEED rating system, 2025</a:t>
            </a:r>
            <a:endParaRPr lang="da-DK" sz="1200" dirty="0">
              <a:solidFill>
                <a:srgbClr val="013738"/>
              </a:solidFill>
            </a:endParaRPr>
          </a:p>
          <a:p>
            <a:pPr marL="342900" indent="-342900">
              <a:spcBef>
                <a:spcPts val="0"/>
              </a:spcBef>
              <a:buFont typeface="+mj-lt"/>
              <a:buAutoNum type="arabicPeriod" startAt="15"/>
            </a:pPr>
            <a:r>
              <a:rPr lang="da-DK" sz="1200" dirty="0">
                <a:solidFill>
                  <a:srgbClr val="013738"/>
                </a:solidFill>
                <a:latin typeface="+mn-lt"/>
                <a:hlinkClick r:id="rId5"/>
              </a:rPr>
              <a:t>Reedfoodlabel, Stop madspild, 2025</a:t>
            </a:r>
            <a:endParaRPr lang="da-DK" sz="1200" dirty="0">
              <a:solidFill>
                <a:srgbClr val="013738"/>
              </a:solidFill>
            </a:endParaRPr>
          </a:p>
          <a:p>
            <a:pPr marL="342900" indent="-342900">
              <a:spcBef>
                <a:spcPts val="0"/>
              </a:spcBef>
              <a:buFont typeface="+mj-lt"/>
              <a:buAutoNum type="arabicPeriod" startAt="15"/>
            </a:pPr>
            <a:r>
              <a:rPr lang="da-DK" sz="1200" dirty="0">
                <a:solidFill>
                  <a:srgbClr val="013738"/>
                </a:solidFill>
                <a:latin typeface="+mn-lt"/>
                <a:cs typeface="Segoe UI" panose="020B0502040204020203" pitchFamily="34" charset="0"/>
                <a:hlinkClick r:id="rId6"/>
              </a:rPr>
              <a:t>Regelforum, Energieffektivitetsdirektivet, 2023</a:t>
            </a:r>
            <a:endParaRPr lang="da-DK" sz="1200" dirty="0">
              <a:solidFill>
                <a:srgbClr val="013738"/>
              </a:solidFill>
              <a:cs typeface="Segoe UI" panose="020B0502040204020203" pitchFamily="34" charset="0"/>
            </a:endParaRPr>
          </a:p>
          <a:p>
            <a:pPr marL="342900" indent="-342900">
              <a:spcBef>
                <a:spcPts val="0"/>
              </a:spcBef>
              <a:buFont typeface="+mj-lt"/>
              <a:buAutoNum type="arabicPeriod" startAt="15"/>
            </a:pPr>
            <a:r>
              <a:rPr lang="da-DK" sz="1200" dirty="0">
                <a:solidFill>
                  <a:srgbClr val="013738"/>
                </a:solidFill>
                <a:latin typeface="+mn-lt"/>
                <a:cs typeface="Segoe UI" panose="020B0502040204020203" pitchFamily="34" charset="0"/>
                <a:hlinkClick r:id="rId7"/>
              </a:rPr>
              <a:t>Rådet for Bæredygtigt Byggeri, Drift</a:t>
            </a:r>
            <a:r>
              <a:rPr lang="da-DK" sz="1200">
                <a:solidFill>
                  <a:srgbClr val="013738"/>
                </a:solidFill>
                <a:latin typeface="+mn-lt"/>
                <a:cs typeface="Segoe UI" panose="020B0502040204020203" pitchFamily="34" charset="0"/>
                <a:hlinkClick r:id="rId7"/>
              </a:rPr>
              <a:t>, 2026</a:t>
            </a:r>
            <a:endParaRPr lang="da-DK" sz="1200" dirty="0">
              <a:solidFill>
                <a:srgbClr val="013738"/>
              </a:solidFill>
              <a:cs typeface="Segoe UI" panose="020B0502040204020203" pitchFamily="34" charset="0"/>
            </a:endParaRPr>
          </a:p>
          <a:p>
            <a:pPr marL="342900" indent="-342900">
              <a:spcBef>
                <a:spcPts val="0"/>
              </a:spcBef>
              <a:buFont typeface="+mj-lt"/>
              <a:buAutoNum type="arabicPeriod" startAt="15"/>
            </a:pPr>
            <a:r>
              <a:rPr lang="da-DK" sz="1200" dirty="0">
                <a:solidFill>
                  <a:srgbClr val="013738"/>
                </a:solidFill>
                <a:latin typeface="+mn-lt"/>
                <a:cs typeface="Segoe UI" panose="020B0502040204020203" pitchFamily="34" charset="0"/>
                <a:hlinkClick r:id="rId8"/>
              </a:rPr>
              <a:t>Svanemærket, Bygningsdrift, 2025a</a:t>
            </a:r>
            <a:endParaRPr lang="da-DK" sz="1200" dirty="0">
              <a:solidFill>
                <a:srgbClr val="013738"/>
              </a:solidFill>
              <a:cs typeface="Segoe UI" panose="020B0502040204020203" pitchFamily="34" charset="0"/>
            </a:endParaRPr>
          </a:p>
          <a:p>
            <a:pPr marL="342900" indent="-342900">
              <a:spcBef>
                <a:spcPts val="0"/>
              </a:spcBef>
              <a:buFont typeface="+mj-lt"/>
              <a:buAutoNum type="arabicPeriod" startAt="15"/>
            </a:pPr>
            <a:r>
              <a:rPr lang="da-DK" sz="1200" dirty="0">
                <a:solidFill>
                  <a:srgbClr val="013738"/>
                </a:solidFill>
                <a:latin typeface="+mn-lt"/>
                <a:hlinkClick r:id="rId9"/>
              </a:rPr>
              <a:t>Svanemærket, Kantiner, konferencesteder og andre spisesteder, 2025b</a:t>
            </a:r>
            <a:endParaRPr lang="da-DK" sz="1200" dirty="0">
              <a:solidFill>
                <a:srgbClr val="013738"/>
              </a:solidFill>
            </a:endParaRPr>
          </a:p>
          <a:p>
            <a:pPr marL="342900" indent="-342900">
              <a:spcBef>
                <a:spcPts val="0"/>
              </a:spcBef>
              <a:buFont typeface="+mj-lt"/>
              <a:buAutoNum type="arabicPeriod" startAt="15"/>
            </a:pPr>
            <a:r>
              <a:rPr lang="da-DK" sz="1200" dirty="0">
                <a:solidFill>
                  <a:srgbClr val="013738"/>
                </a:solidFill>
                <a:latin typeface="+mn-lt"/>
                <a:hlinkClick r:id="rId10"/>
              </a:rPr>
              <a:t>Svanemærket, Rengøringsservice, 2025c</a:t>
            </a:r>
            <a:endParaRPr lang="da-DK" sz="1200" dirty="0">
              <a:solidFill>
                <a:srgbClr val="013738"/>
              </a:solidFill>
            </a:endParaRPr>
          </a:p>
          <a:p>
            <a:pPr marL="342900" indent="-342900">
              <a:spcBef>
                <a:spcPts val="0"/>
              </a:spcBef>
              <a:buFont typeface="+mj-lt"/>
              <a:buAutoNum type="arabicPeriod" startAt="15"/>
            </a:pPr>
            <a:r>
              <a:rPr lang="da-DK" sz="1200" dirty="0">
                <a:solidFill>
                  <a:srgbClr val="013738"/>
                </a:solidFill>
                <a:latin typeface="+mn-lt"/>
                <a:hlinkClick r:id="rId11"/>
              </a:rPr>
              <a:t>Virksomhedsguiden, Frivillig standard for SMV’ers bæredygtighedsrapportering, 2025</a:t>
            </a:r>
          </a:p>
          <a:p>
            <a:pPr>
              <a:spcBef>
                <a:spcPts val="0"/>
              </a:spcBef>
            </a:pPr>
            <a:endParaRPr lang="da-DK" sz="1200" dirty="0"/>
          </a:p>
        </p:txBody>
      </p:sp>
    </p:spTree>
    <p:extLst>
      <p:ext uri="{BB962C8B-B14F-4D97-AF65-F5344CB8AC3E}">
        <p14:creationId xmlns:p14="http://schemas.microsoft.com/office/powerpoint/2010/main" val="1329359681"/>
      </p:ext>
    </p:extLst>
  </p:cSld>
  <p:clrMapOvr>
    <a:masterClrMapping/>
  </p:clrMapOvr>
</p:sld>
</file>

<file path=ppt/theme/theme1.xml><?xml version="1.0" encoding="utf-8"?>
<a:theme xmlns:a="http://schemas.openxmlformats.org/drawingml/2006/main" name="Powerpoint">
  <a:themeElements>
    <a:clrScheme name="Brugerdefineret 2">
      <a:dk1>
        <a:srgbClr val="033838"/>
      </a:dk1>
      <a:lt1>
        <a:srgbClr val="F8FBF6"/>
      </a:lt1>
      <a:dk2>
        <a:srgbClr val="161F2C"/>
      </a:dk2>
      <a:lt2>
        <a:srgbClr val="D8EADA"/>
      </a:lt2>
      <a:accent1>
        <a:srgbClr val="79B67F"/>
      </a:accent1>
      <a:accent2>
        <a:srgbClr val="E0F4AD"/>
      </a:accent2>
      <a:accent3>
        <a:srgbClr val="EDD6D6"/>
      </a:accent3>
      <a:accent4>
        <a:srgbClr val="F6FFF9"/>
      </a:accent4>
      <a:accent5>
        <a:srgbClr val="79B67F"/>
      </a:accent5>
      <a:accent6>
        <a:srgbClr val="F8FBF8"/>
      </a:accent6>
      <a:hlink>
        <a:srgbClr val="79B67F"/>
      </a:hlink>
      <a:folHlink>
        <a:srgbClr val="033838"/>
      </a:folHlink>
    </a:clrScheme>
    <a:fontScheme name="segue ui.century Gothic">
      <a:majorFont>
        <a:latin typeface="segoe ui semibold"/>
        <a:ea typeface=""/>
        <a:cs typeface=""/>
      </a:majorFont>
      <a:minorFont>
        <a:latin typeface="century gothic"/>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80000" tIns="180000" rIns="180000" bIns="180000" rtlCol="0" anchor="t"/>
      <a:lstStyle>
        <a:defPPr algn="l">
          <a:defRPr sz="1400" b="1" i="0" u="none" strike="noStrike" dirty="0" smtClean="0">
            <a:solidFill>
              <a:schemeClr val="bg1"/>
            </a:solidFill>
            <a:effectLst/>
            <a:cs typeface="Archivo" pitchFamily="2" charset="77"/>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abelon læringsmoduler" id="{DB12AF2D-D4D7-1C42-8205-139544816E52}" vid="{DF57291B-CE7B-9944-9891-52A2B5239AD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Skabelon læringsmoduler</Template>
  <TotalTime>78009</TotalTime>
  <Words>8910</Words>
  <Application>Microsoft Macintosh PowerPoint</Application>
  <PresentationFormat>Widescreen</PresentationFormat>
  <Paragraphs>1120</Paragraphs>
  <Slides>82</Slides>
  <Notes>8</Notes>
  <HiddenSlides>0</HiddenSlides>
  <MMClips>0</MMClips>
  <ScaleCrop>false</ScaleCrop>
  <HeadingPairs>
    <vt:vector size="6" baseType="variant">
      <vt:variant>
        <vt:lpstr>Benyttede skrifttyper</vt:lpstr>
      </vt:variant>
      <vt:variant>
        <vt:i4>11</vt:i4>
      </vt:variant>
      <vt:variant>
        <vt:lpstr>Tema</vt:lpstr>
      </vt:variant>
      <vt:variant>
        <vt:i4>1</vt:i4>
      </vt:variant>
      <vt:variant>
        <vt:lpstr>Slidetitler</vt:lpstr>
      </vt:variant>
      <vt:variant>
        <vt:i4>82</vt:i4>
      </vt:variant>
    </vt:vector>
  </HeadingPairs>
  <TitlesOfParts>
    <vt:vector size="94" baseType="lpstr">
      <vt:lpstr>Archivo</vt:lpstr>
      <vt:lpstr>Archivo Light</vt:lpstr>
      <vt:lpstr>Archivo Medium</vt:lpstr>
      <vt:lpstr>Archivo Variable</vt:lpstr>
      <vt:lpstr>Arial</vt:lpstr>
      <vt:lpstr>Calibri</vt:lpstr>
      <vt:lpstr>century gothic</vt:lpstr>
      <vt:lpstr>century gothic</vt:lpstr>
      <vt:lpstr>Quicksand</vt:lpstr>
      <vt:lpstr>Segoe UI</vt:lpstr>
      <vt:lpstr>segoe ui semibold</vt:lpstr>
      <vt:lpstr>Powerpoint</vt:lpstr>
      <vt:lpstr>Bæredygtighed i FM Modul 2 – ESG, lovgivning og certificeringer</vt:lpstr>
      <vt:lpstr>PowerPoint-præsentation</vt:lpstr>
      <vt:lpstr>PowerPoint-præsentation</vt:lpstr>
      <vt:lpstr>ESG, lovgivning og certificeringer</vt:lpstr>
      <vt:lpstr>2.1</vt:lpstr>
      <vt:lpstr>PowerPoint-præsentation</vt:lpstr>
      <vt:lpstr>Hvad er ESG?</vt:lpstr>
      <vt:lpstr>PowerPoint-præsentation</vt:lpstr>
      <vt:lpstr>PowerPoint-præsentation</vt:lpstr>
      <vt:lpstr>PowerPoint-præsentation</vt:lpstr>
      <vt:lpstr>PowerPoint-præsentation</vt:lpstr>
      <vt:lpstr>PowerPoint-præsentation</vt:lpstr>
      <vt:lpstr>Hvad er forskellen?</vt:lpstr>
      <vt:lpstr>PowerPoint-præsentation</vt:lpstr>
      <vt:lpstr>PowerPoint-præsentation</vt:lpstr>
      <vt:lpstr>PowerPoint-præsentation</vt:lpstr>
      <vt:lpstr>Arbejde inden for E, S og G</vt:lpstr>
      <vt:lpstr>Arbejde inden for E, S og G</vt:lpstr>
      <vt:lpstr>2.2</vt:lpstr>
      <vt:lpstr>Formål og indhold</vt:lpstr>
      <vt:lpstr>Krav eller ej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Bygningsrelaterede aktiviteter i EU-taksonomien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Hvilken lovgivning rammes vi af?</vt:lpstr>
      <vt:lpstr>Hvilken lovgivning rammes vi af?</vt:lpstr>
      <vt:lpstr>2.3</vt:lpstr>
      <vt:lpstr>Formål og indhold</vt:lpstr>
      <vt:lpstr>PowerPoint-præsentation</vt:lpstr>
      <vt:lpstr>Skal man rapportere på alt?</vt:lpstr>
      <vt:lpstr>PowerPoint-præsentation</vt:lpstr>
      <vt:lpstr>Nøglebegreber i rapportering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FM og rapportering</vt:lpstr>
      <vt:lpstr>FM og rapportering</vt:lpstr>
      <vt:lpstr>2.4</vt:lpstr>
      <vt:lpstr>Formål og indhold</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FM-standarder med fokus på bæredygtighed</vt:lpstr>
      <vt:lpstr>Andre standarder med fokus på bæredygtighed</vt:lpstr>
      <vt:lpstr>PowerPoint-præsentation</vt:lpstr>
      <vt:lpstr>PowerPoint-præsentation</vt:lpstr>
      <vt:lpstr>Certificeringer og standarder</vt:lpstr>
      <vt:lpstr>Certificeringer og standarder</vt:lpstr>
      <vt:lpstr>PowerPoint-præsentation</vt:lpstr>
      <vt:lpstr>PowerPoint-præsentation</vt:lpstr>
      <vt:lpstr>PowerPoint-præsentation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subject/>
  <dc:creator>Dansk Facilities Management (DFM)</dc:creator>
  <cp:keywords/>
  <dc:description/>
  <cp:lastModifiedBy>Rikke Soede</cp:lastModifiedBy>
  <cp:revision>273</cp:revision>
  <cp:lastPrinted>2025-08-04T07:50:09Z</cp:lastPrinted>
  <dcterms:created xsi:type="dcterms:W3CDTF">2023-03-14T07:47:06Z</dcterms:created>
  <dcterms:modified xsi:type="dcterms:W3CDTF">2026-09-15T12:23:06Z</dcterms:modified>
  <cp:category/>
</cp:coreProperties>
</file>